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447" r:id="rId5"/>
    <p:sldId id="463" r:id="rId6"/>
    <p:sldId id="454" r:id="rId7"/>
    <p:sldId id="476" r:id="rId8"/>
    <p:sldId id="477" r:id="rId9"/>
    <p:sldId id="478" r:id="rId10"/>
    <p:sldId id="479" r:id="rId11"/>
    <p:sldId id="453" r:id="rId12"/>
    <p:sldId id="482" r:id="rId13"/>
    <p:sldId id="493" r:id="rId14"/>
    <p:sldId id="494" r:id="rId15"/>
    <p:sldId id="481" r:id="rId16"/>
    <p:sldId id="488" r:id="rId17"/>
    <p:sldId id="491" r:id="rId18"/>
    <p:sldId id="490" r:id="rId19"/>
    <p:sldId id="492" r:id="rId20"/>
    <p:sldId id="464" r:id="rId21"/>
    <p:sldId id="46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F6754"/>
    <a:srgbClr val="FFFCD6"/>
    <a:srgbClr val="94BFE2"/>
    <a:srgbClr val="93A446"/>
    <a:srgbClr val="850C70"/>
    <a:srgbClr val="566C11"/>
    <a:srgbClr val="7E4300"/>
    <a:srgbClr val="00539B"/>
    <a:srgbClr val="007F7B"/>
    <a:srgbClr val="A84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269" autoAdjust="0"/>
  </p:normalViewPr>
  <p:slideViewPr>
    <p:cSldViewPr snapToGrid="0" snapToObjects="1">
      <p:cViewPr>
        <p:scale>
          <a:sx n="80" d="100"/>
          <a:sy n="80" d="100"/>
        </p:scale>
        <p:origin x="-1086" y="654"/>
      </p:cViewPr>
      <p:guideLst>
        <p:guide orient="horz" pos="4129"/>
        <p:guide orient="horz" pos="1282"/>
        <p:guide pos="2912"/>
        <p:guide pos="362"/>
        <p:guide pos="3281"/>
        <p:guide pos="2706"/>
        <p:guide pos="3063"/>
        <p:guide pos="1396"/>
        <p:guide pos="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532" y="-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B660BE02-3B81-4CB5-A3AE-FBDD48F330D5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FB98660B-3FB5-491A-85B5-8029808D9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89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3EE418EA-B1EA-4C6B-B640-F346089FB5CC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5" tIns="46567" rIns="93135" bIns="46567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A023699C-6A97-4F12-BD68-FC68187365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0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47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8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2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-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237066"/>
            <a:ext cx="8686800" cy="3590655"/>
          </a:xfrm>
          <a:prstGeom prst="rect">
            <a:avLst/>
          </a:prstGeom>
          <a:solidFill>
            <a:srgbClr val="93A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170" y="4180445"/>
            <a:ext cx="8237800" cy="345642"/>
          </a:xfrm>
        </p:spPr>
        <p:txBody>
          <a:bodyPr/>
          <a:lstStyle>
            <a:lvl1pPr>
              <a:defRPr b="0" cap="none" baseline="0">
                <a:solidFill>
                  <a:srgbClr val="6F6754"/>
                </a:solidFill>
                <a:latin typeface="+mj-lt"/>
              </a:defRPr>
            </a:lvl1pPr>
          </a:lstStyle>
          <a:p>
            <a:r>
              <a:rPr lang="en-US" dirty="0" smtClean="0"/>
              <a:t>Client Name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03169" y="4579252"/>
            <a:ext cx="8237800" cy="345642"/>
          </a:xfrm>
        </p:spPr>
        <p:txBody>
          <a:bodyPr anchor="ctr" anchorCtr="0"/>
          <a:lstStyle>
            <a:lvl1pPr>
              <a:buNone/>
              <a:defRPr sz="1600" baseline="0">
                <a:solidFill>
                  <a:srgbClr val="6F6754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January 1, 2012</a:t>
            </a:r>
            <a:endParaRPr lang="en-US" dirty="0"/>
          </a:p>
        </p:txBody>
      </p:sp>
      <p:pic>
        <p:nvPicPr>
          <p:cNvPr id="14" name="Picture 13" descr="SeeHowFar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1903" y="491043"/>
            <a:ext cx="4475289" cy="2665747"/>
          </a:xfrm>
          <a:prstGeom prst="rect">
            <a:avLst/>
          </a:prstGeom>
        </p:spPr>
      </p:pic>
      <p:pic>
        <p:nvPicPr>
          <p:cNvPr id="9" name="Picture 8" descr="Stairstack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752210" y="491042"/>
            <a:ext cx="2541180" cy="43974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51475" y="5272424"/>
            <a:ext cx="8686800" cy="1356976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5" name="Picture 14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778" y="6309350"/>
            <a:ext cx="8180194" cy="10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708" y="5504823"/>
            <a:ext cx="1555389" cy="51649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Yellow White BG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22078" y="1470361"/>
            <a:ext cx="6740018" cy="4781382"/>
          </a:xfrm>
        </p:spPr>
        <p:txBody>
          <a:bodyPr/>
          <a:lstStyle>
            <a:lvl1pPr marL="0" indent="0" algn="l" rtl="0" fontAlgn="base">
              <a:spcBef>
                <a:spcPct val="40000"/>
              </a:spcBef>
              <a:spcAft>
                <a:spcPct val="0"/>
              </a:spcAft>
              <a:buSzPct val="125000"/>
              <a:buFont typeface="Palatino LT Std" pitchFamily="18" charset="0"/>
              <a:buNone/>
              <a:defRPr lang="en-US" sz="24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Yellow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22078" y="1470361"/>
            <a:ext cx="6740018" cy="4781382"/>
          </a:xfrm>
        </p:spPr>
        <p:txBody>
          <a:bodyPr/>
          <a:lstStyle>
            <a:lvl1pPr marL="0" indent="0" algn="l" rtl="0" fontAlgn="base">
              <a:spcBef>
                <a:spcPct val="40000"/>
              </a:spcBef>
              <a:spcAft>
                <a:spcPct val="0"/>
              </a:spcAft>
              <a:buSzPct val="125000"/>
              <a:buFont typeface="Palatino LT Std" pitchFamily="18" charset="0"/>
              <a:buNone/>
              <a:defRPr lang="en-US" sz="24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White BG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810125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81903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5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810125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81903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32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96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886200" y="0"/>
            <a:ext cx="5257800" cy="464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22" descr="Portmen.silo_art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762000"/>
            <a:ext cx="20574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5105400" cy="502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 userDrawn="1">
            <p:ph type="dt" sz="half" idx="10"/>
          </p:nvPr>
        </p:nvSpPr>
        <p:spPr>
          <a:xfrm>
            <a:off x="457200" y="6096000"/>
            <a:ext cx="7620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ooter Placeholder 3"/>
          <p:cNvSpPr>
            <a:spLocks noGrp="1"/>
          </p:cNvSpPr>
          <p:nvPr userDrawn="1">
            <p:ph type="ftr" sz="quarter" idx="11"/>
          </p:nvPr>
        </p:nvSpPr>
        <p:spPr>
          <a:xfrm>
            <a:off x="457200" y="6048375"/>
            <a:ext cx="5029200" cy="2857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371600" y="6335713"/>
            <a:ext cx="457200" cy="236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12476D-8827-4C60-A763-FBB18927B05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648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6"/>
            <a:ext cx="8686800" cy="4246948"/>
          </a:xfrm>
          <a:prstGeom prst="rect">
            <a:avLst/>
          </a:prstGeom>
          <a:solidFill>
            <a:srgbClr val="93A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tairstac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28936" y="437876"/>
            <a:ext cx="2902683" cy="502306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4974694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0" y="3504526"/>
            <a:ext cx="4997569" cy="979488"/>
          </a:xfrm>
        </p:spPr>
        <p:txBody>
          <a:bodyPr/>
          <a:lstStyle>
            <a:lvl1pPr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Laddertree.gif"/>
          <p:cNvPicPr>
            <a:picLocks noChangeAspect="1"/>
          </p:cNvPicPr>
          <p:nvPr userDrawn="1"/>
        </p:nvPicPr>
        <p:blipFill>
          <a:blip r:embed="rId2" cstate="print"/>
          <a:srcRect r="10039"/>
          <a:stretch>
            <a:fillRect/>
          </a:stretch>
        </p:blipFill>
        <p:spPr>
          <a:xfrm>
            <a:off x="4137072" y="435934"/>
            <a:ext cx="4582632" cy="5066837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5251140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0" y="3504526"/>
            <a:ext cx="5274015" cy="979488"/>
          </a:xfrm>
        </p:spPr>
        <p:txBody>
          <a:bodyPr/>
          <a:lstStyle>
            <a:lvl1pPr marL="0" indent="0">
              <a:buNone/>
              <a:tabLst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5676442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1" y="3504526"/>
            <a:ext cx="5699316" cy="979488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pic>
        <p:nvPicPr>
          <p:cNvPr id="9" name="Picture 8" descr="TwoWayWindow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30688" y="467830"/>
            <a:ext cx="1889091" cy="500722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WaterRoll.gif"/>
          <p:cNvPicPr>
            <a:picLocks noChangeAspect="1"/>
          </p:cNvPicPr>
          <p:nvPr userDrawn="1"/>
        </p:nvPicPr>
        <p:blipFill>
          <a:blip r:embed="rId2" cstate="print"/>
          <a:srcRect r="10171"/>
          <a:stretch>
            <a:fillRect/>
          </a:stretch>
        </p:blipFill>
        <p:spPr>
          <a:xfrm>
            <a:off x="4736805" y="1720177"/>
            <a:ext cx="4178595" cy="344110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28600" y="237066"/>
            <a:ext cx="8686800" cy="1546909"/>
          </a:xfrm>
          <a:prstGeom prst="rect">
            <a:avLst/>
          </a:prstGeom>
          <a:solidFill>
            <a:srgbClr val="94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4" y="2334467"/>
            <a:ext cx="4538759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1" y="3504526"/>
            <a:ext cx="3849251" cy="979488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Yellow White BG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2" y="1470362"/>
            <a:ext cx="8180195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F6754"/>
                </a:solidFill>
              </a:defRPr>
            </a:lvl1pPr>
          </a:lstStyle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15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ellow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2" y="1470362"/>
            <a:ext cx="8180195" cy="4781381"/>
          </a:xfrm>
        </p:spPr>
        <p:txBody>
          <a:bodyPr/>
          <a:lstStyle>
            <a:lvl1pPr>
              <a:buClr>
                <a:srgbClr val="6F6754"/>
              </a:buClr>
              <a:defRPr/>
            </a:lvl1pPr>
            <a:lvl2pPr>
              <a:buClr>
                <a:srgbClr val="6F6754"/>
              </a:buClr>
              <a:defRPr/>
            </a:lvl2pPr>
            <a:lvl3pPr>
              <a:buClr>
                <a:srgbClr val="6F6754"/>
              </a:buClr>
              <a:defRPr/>
            </a:lvl3pPr>
            <a:lvl4pPr>
              <a:buClr>
                <a:srgbClr val="6F6754"/>
              </a:buClr>
              <a:defRPr/>
            </a:lvl4pPr>
            <a:lvl5pPr>
              <a:buClr>
                <a:srgbClr val="6F6754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F6754"/>
                </a:solidFill>
              </a:defRPr>
            </a:lvl1pPr>
          </a:lstStyle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- Unchanged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1901" y="548651"/>
            <a:ext cx="8180195" cy="5069416"/>
          </a:xfrm>
        </p:spPr>
        <p:txBody>
          <a:bodyPr/>
          <a:lstStyle>
            <a:lvl1pPr marL="342900" indent="-342900" algn="l" rtl="0" fontAlgn="base">
              <a:spcBef>
                <a:spcPts val="18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22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- Unchanged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1901" y="548651"/>
            <a:ext cx="8180195" cy="5069416"/>
          </a:xfrm>
        </p:spPr>
        <p:txBody>
          <a:bodyPr/>
          <a:lstStyle>
            <a:lvl1pPr marL="342900" indent="-342900" algn="l" rtl="0" fontAlgn="base">
              <a:spcBef>
                <a:spcPts val="18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22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69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902" y="1470362"/>
            <a:ext cx="8180195" cy="478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81902" y="237067"/>
            <a:ext cx="8180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15" r:id="rId2"/>
    <p:sldLayoutId id="2147483814" r:id="rId3"/>
    <p:sldLayoutId id="2147483815" r:id="rId4"/>
    <p:sldLayoutId id="2147483816" r:id="rId5"/>
    <p:sldLayoutId id="2147483824" r:id="rId6"/>
    <p:sldLayoutId id="2147483684" r:id="rId7"/>
    <p:sldLayoutId id="2147483673" r:id="rId8"/>
    <p:sldLayoutId id="2147483823" r:id="rId9"/>
    <p:sldLayoutId id="2147483801" r:id="rId10"/>
    <p:sldLayoutId id="2147483763" r:id="rId11"/>
    <p:sldLayoutId id="2147483827" r:id="rId12"/>
    <p:sldLayoutId id="2147483826" r:id="rId13"/>
    <p:sldLayoutId id="2147483828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400" b="1" cap="all" spc="150" baseline="0" dirty="0" smtClean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6F6754"/>
        </a:buClr>
        <a:buSzPct val="125000"/>
        <a:buFont typeface="Arial Narrow" pitchFamily="34" charset="0"/>
        <a:buChar char="»"/>
        <a:defRPr sz="2400">
          <a:solidFill>
            <a:srgbClr val="6F6754"/>
          </a:solidFill>
          <a:latin typeface="Arial Narrow" pitchFamily="34" charset="0"/>
          <a:ea typeface="+mn-ea"/>
          <a:cs typeface="+mn-cs"/>
        </a:defRPr>
      </a:lvl1pPr>
      <a:lvl2pPr marL="625475" indent="-280988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Font typeface="Arial Narrow" pitchFamily="34" charset="0"/>
        <a:buChar char="›"/>
        <a:defRPr sz="2000">
          <a:solidFill>
            <a:srgbClr val="6F6754"/>
          </a:solidFill>
          <a:latin typeface="Arial Narrow" pitchFamily="34" charset="0"/>
        </a:defRPr>
      </a:lvl2pPr>
      <a:lvl3pPr marL="839788" indent="-212725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SzPct val="125000"/>
        <a:buFont typeface="Arial" pitchFamily="34" charset="0"/>
        <a:buChar char="•"/>
        <a:defRPr sz="2000">
          <a:solidFill>
            <a:srgbClr val="6F6754"/>
          </a:solidFill>
          <a:latin typeface="Arial Narrow" pitchFamily="34" charset="0"/>
        </a:defRPr>
      </a:lvl3pPr>
      <a:lvl4pPr marL="1035050" indent="-193675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Char char="–"/>
        <a:defRPr sz="2000">
          <a:solidFill>
            <a:srgbClr val="6F6754"/>
          </a:solidFill>
          <a:latin typeface="Arial Narrow" pitchFamily="34" charset="0"/>
        </a:defRPr>
      </a:lvl4pPr>
      <a:lvl5pPr marL="1244600" indent="-207963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Char char="»"/>
        <a:defRPr sz="2000">
          <a:solidFill>
            <a:srgbClr val="6F6754"/>
          </a:solidFill>
          <a:latin typeface="Arial Narrow" pitchFamily="34" charset="0"/>
        </a:defRPr>
      </a:lvl5pPr>
      <a:lvl6pPr marL="17018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1590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6162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0734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Arizona Health Care Cost Containment System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DRG Workgroup Meeting</a:t>
            </a:r>
          </a:p>
          <a:p>
            <a:r>
              <a:rPr lang="en-US" sz="2400" dirty="0" smtClean="0"/>
              <a:t>December 17,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719173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Proposed Approach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Up-front 3 percent adjustment for expected Documentation and Coding Improvement (DCI)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Will simulate a 3% casemix increase and determine an adjustment factor (“DCI Factor”) that would be necessary to maintain budget neutrality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Claim allowed amounts (including the base DRG payment, outlier payment or transfer payment) will be reduced by the DCI factor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1504269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Proposed Approach (continued)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Periodically (and based on the availability and completeness of data) AHCCCS will measure actual increases or decreases in case mix attributable to DCI – or “Casemix Differential”</a:t>
            </a: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Based on measurement -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intends to set the DCI Factor for the next year based on actual measured Casemix Differential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Casemix Differential is significantly different (more than 1 percentage point higher or lower) from the initial 3% assumption, further adjust the DCI Factor for the next year to prospectively correct for the previous year(s)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486831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Measuring Actual Casemix Differential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Measure actual increases in acuity using Medicare’s MS-DRG grouper and Medicare relative weights – </a:t>
            </a:r>
          </a:p>
          <a:p>
            <a:pPr marL="800100" lvl="1" indent="-342900" fontAlgn="auto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Assumes that measuring actual changes in casemix using MS-DRGs is a reasonable proxy for measuring actual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change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in acuity</a:t>
            </a:r>
          </a:p>
          <a:p>
            <a:pPr marL="800100" lvl="1" indent="-342900" fontAlgn="auto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Assumes </a:t>
            </a: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that </a:t>
            </a:r>
            <a:r>
              <a:rPr lang="en-US" sz="2000" dirty="0">
                <a:solidFill>
                  <a:srgbClr val="6F6754"/>
                </a:solidFill>
                <a:latin typeface="Arial Narrow" pitchFamily="34" charset="0"/>
              </a:rPr>
              <a:t>hospitals have already responded to documentation and coding standards needed for payment under </a:t>
            </a: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MS-DRGs</a:t>
            </a:r>
            <a:endParaRPr lang="en-US" dirty="0">
              <a:solidFill>
                <a:srgbClr val="6F6754"/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Measure increases in acuity using APR-DRG grouper and relative weights using the same encounters</a:t>
            </a:r>
          </a:p>
          <a:p>
            <a:pPr marL="342900" lvl="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The Casemix Differential is the difference between MS-DRG and APR-DRG casemix increases – </a:t>
            </a:r>
          </a:p>
          <a:p>
            <a:pPr marL="800100" lvl="1" indent="-342900" fontAlgn="auto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For example, for the same 12 month period, if MS-DRG casemix increases 1%, and APR-DRG casemix increases 4%, the Casemix Differential – the amount attributable to DCI – is 3 percentage points 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725946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57200" y="4628421"/>
            <a:ext cx="1981200" cy="152400"/>
            <a:chOff x="1371600" y="2895600"/>
            <a:chExt cx="1905000" cy="457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457200" y="3701321"/>
            <a:ext cx="3962400" cy="304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Year 1 Claims (DOS 10/1/14 – 9/30/15)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41740" y="2890150"/>
            <a:ext cx="3962400" cy="304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Year 2 Claims (DOS 10/1/15 – 9/30/16)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092044"/>
            <a:ext cx="2848857" cy="415498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Apply DCI Factor to Reflect 3% Reduction in CMI</a:t>
            </a:r>
          </a:p>
          <a:p>
            <a:r>
              <a:rPr lang="en-US" sz="1050" b="1" i="1" dirty="0" smtClean="0"/>
              <a:t>Allowable Corridor is from 2% to 4%</a:t>
            </a:r>
            <a:endParaRPr lang="en-US" sz="105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365540" y="3201556"/>
            <a:ext cx="4198585" cy="415498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Apply DCI Factor –Modify Based on Year 1 Measurement</a:t>
            </a:r>
          </a:p>
          <a:p>
            <a:r>
              <a:rPr lang="en-US" sz="1050" b="1" i="1" dirty="0" smtClean="0"/>
              <a:t>Increase or Decrease Factor to Correct for Year 1 Over or Underpayment</a:t>
            </a:r>
            <a:endParaRPr lang="en-US" sz="105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4800630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10/1/14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4780821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10/1/15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19800" y="4794684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10/1/17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4794684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10/1/16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05428" y="5605366"/>
            <a:ext cx="586603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Measure CMI Differential</a:t>
            </a:r>
            <a:endParaRPr lang="en-US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4495800" y="2032857"/>
            <a:ext cx="3962400" cy="304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Year 3 Claims (DOS 10/1/16 – 9/30/17)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400800" y="4628421"/>
            <a:ext cx="1981200" cy="152400"/>
            <a:chOff x="1371600" y="2895600"/>
            <a:chExt cx="1905000" cy="4572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419600" y="4628421"/>
            <a:ext cx="1981200" cy="152400"/>
            <a:chOff x="1371600" y="2895600"/>
            <a:chExt cx="1905000" cy="4572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438400" y="4629909"/>
            <a:ext cx="1981200" cy="152400"/>
            <a:chOff x="1371600" y="2895600"/>
            <a:chExt cx="1905000" cy="457200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8001000" y="4777844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10/1/18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19600" y="2344050"/>
            <a:ext cx="4198585" cy="415498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Apply DCI Factor –Modify Based on Year 2 Measurement</a:t>
            </a:r>
          </a:p>
          <a:p>
            <a:r>
              <a:rPr lang="en-US" sz="1050" b="1" i="1" dirty="0" smtClean="0"/>
              <a:t>Increase or Decrease Factor to Correct for Year 2 Over or Underpayment</a:t>
            </a:r>
            <a:endParaRPr lang="en-US" sz="1050" b="1" i="1" dirty="0"/>
          </a:p>
        </p:txBody>
      </p:sp>
      <p:sp>
        <p:nvSpPr>
          <p:cNvPr id="44" name="Title 1"/>
          <p:cNvSpPr txBox="1">
            <a:spLocks/>
          </p:cNvSpPr>
          <p:nvPr/>
        </p:nvSpPr>
        <p:spPr bwMode="gray">
          <a:xfrm>
            <a:off x="481902" y="237067"/>
            <a:ext cx="8180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400" b="1" cap="all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r>
              <a:rPr lang="en-US" kern="0" dirty="0" smtClean="0"/>
              <a:t>Documentation and coding improvement</a:t>
            </a:r>
            <a:endParaRPr lang="en-US" kern="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283026" y="1284162"/>
            <a:ext cx="3755574" cy="92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Example Scenario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9350"/>
            <a:ext cx="9143999" cy="243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000" dirty="0" smtClean="0">
                <a:latin typeface="Arial Narrow" panose="020B0606020202030204" pitchFamily="34" charset="0"/>
              </a:rPr>
              <a:t>Page </a:t>
            </a:r>
            <a:fld id="{77A7459A-CA58-4740-B04C-F2F8EEDCF3E8}" type="slidenum">
              <a:rPr lang="en-US" sz="1000" smtClean="0">
                <a:latin typeface="Arial Narrow" panose="020B0606020202030204" pitchFamily="34" charset="0"/>
              </a:rPr>
              <a:pPr algn="ctr">
                <a:defRPr/>
              </a:pPr>
              <a:t>13</a:t>
            </a:fld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2877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451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Example 10/1/15 CMI differential 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intends to measure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CMI Differential using available Year 1 encounters. 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Set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2 DCI Factor to be equal to measured Year 1 CMI </a:t>
            </a: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Differential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2 DCI Factor to correct for Year 1 overpayment or underpayment:</a:t>
            </a:r>
          </a:p>
          <a:p>
            <a:pPr marL="571500" lvl="1" indent="-2286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1 CMI Differential is within allowable corridor, make no adjustment</a:t>
            </a:r>
          </a:p>
          <a:p>
            <a:pPr marL="571500" lvl="1" indent="-2286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1 CMI Differential exceeds 4%, increase Year 2 DCI Factor by the difference between actual measured and 4%</a:t>
            </a:r>
          </a:p>
          <a:p>
            <a:pPr marL="571500" lvl="1" indent="-2286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1 CMI Differential is less than 2%, decrease Year 2 DCI Factor by the difference between actual measured and 2%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4271272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4690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>
                <a:solidFill>
                  <a:srgbClr val="6F6754"/>
                </a:solidFill>
                <a:latin typeface="Arial Narrow" panose="020B0606020202030204" pitchFamily="34" charset="0"/>
              </a:rPr>
              <a:t>Example 10/1/16 CMI differential 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2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intends to measure CMI Differential using available Year 2 </a:t>
            </a: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encounters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Alternatively use available </a:t>
            </a: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encounters with DOS between 10/1/14 and date of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Set </a:t>
            </a:r>
            <a:r>
              <a:rPr lang="en-US" sz="22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3 DCI Factor to be equal to measured Year 2 CMI </a:t>
            </a: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Differential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 </a:t>
            </a:r>
            <a:r>
              <a:rPr lang="en-US" sz="22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3 DCI Factor to correct for Year 2 overpayment or underpayment: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2 CMI Differential is within allowable corridor, make no adjustment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2 CMI Differential exceeds Year 2 DCI factor by more than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1 percentage point, </a:t>
            </a: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increase Year 3 DCI Factor by the difference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2 CMI Differential is more than 1 percentage point below the Year 2 DCI factor, decrease Year 2 DCI Factor by the difference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rgbClr val="6F6754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2842059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>
                <a:solidFill>
                  <a:srgbClr val="6F6754"/>
                </a:solidFill>
                <a:latin typeface="Arial Narrow" panose="020B0606020202030204" pitchFamily="34" charset="0"/>
              </a:rPr>
              <a:t>Example 10/1/17 CMI differential 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Rebase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System Go Live  – new rates become effective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Begin rebasing process 9-12 months prior to go live date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Use most current 12 months of complete encounter data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Based on results of previous analyses, determine need for additional DCI adjustments for 10/1/17, and going forward.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rgbClr val="6F6754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274382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58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9657" y="1630912"/>
            <a:ext cx="8338458" cy="427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Finalize transition plan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Finalize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approach for documentation and coding improvement adjustments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Publish rules for public review/comment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Proposed approach for transplant services (not necessarily on the same timeline as APR-DRG implementation)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Freestanding rehabilitation, psychiatric and LTAC providers to remain on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current per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diem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rates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SzPct val="125000"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59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Text Placeholder 174"/>
          <p:cNvSpPr txBox="1">
            <a:spLocks/>
          </p:cNvSpPr>
          <p:nvPr/>
        </p:nvSpPr>
        <p:spPr>
          <a:xfrm>
            <a:off x="1637414" y="1214371"/>
            <a:ext cx="7239885" cy="5445918"/>
          </a:xfrm>
          <a:prstGeom prst="rect">
            <a:avLst/>
          </a:prstGeom>
        </p:spPr>
        <p:txBody>
          <a:bodyPr lIns="0" anchor="ctr" anchorCtr="0"/>
          <a:lstStyle>
            <a:lvl1pPr>
              <a:lnSpc>
                <a:spcPts val="2900"/>
              </a:lnSpc>
              <a:spcBef>
                <a:spcPts val="5400"/>
              </a:spcBef>
              <a:buNone/>
              <a:defRPr/>
            </a:lvl1pPr>
          </a:lstStyle>
          <a:p>
            <a:pPr marL="1541463" marR="0" lvl="0" indent="-1541463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buFont typeface="Arial Narrow" pitchFamily="34" charset="0"/>
              <a:buNone/>
              <a:tabLst>
                <a:tab pos="1082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F6754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Section 1	»	</a:t>
            </a:r>
            <a:r>
              <a:rPr lang="en-US" sz="2400" kern="0" noProof="0" dirty="0" smtClean="0">
                <a:solidFill>
                  <a:srgbClr val="6F6754"/>
                </a:solidFill>
                <a:latin typeface="Arial Narrow" pitchFamily="34" charset="0"/>
              </a:rPr>
              <a:t>Model Update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6F675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Section 2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Hemophilia blood clotting factors</a:t>
            </a: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Section 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3</a:t>
            </a: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Documentation and Coding Improvement</a:t>
            </a: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Section 4</a:t>
            </a: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Next Steps</a:t>
            </a: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</p:txBody>
      </p:sp>
      <p:pic>
        <p:nvPicPr>
          <p:cNvPr id="7" name="Picture 6" descr="Laddertree.gif"/>
          <p:cNvPicPr>
            <a:picLocks noChangeAspect="1"/>
          </p:cNvPicPr>
          <p:nvPr/>
        </p:nvPicPr>
        <p:blipFill>
          <a:blip r:embed="rId3" cstate="print"/>
          <a:srcRect r="-3091"/>
          <a:stretch>
            <a:fillRect/>
          </a:stretch>
        </p:blipFill>
        <p:spPr>
          <a:xfrm>
            <a:off x="589046" y="1659820"/>
            <a:ext cx="867382" cy="836885"/>
          </a:xfrm>
          <a:prstGeom prst="rect">
            <a:avLst/>
          </a:prstGeom>
        </p:spPr>
      </p:pic>
      <p:pic>
        <p:nvPicPr>
          <p:cNvPr id="9" name="Picture 8" descr="TwoWayWindo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039" y="3054384"/>
            <a:ext cx="328932" cy="87186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WaterRoll.gif"/>
          <p:cNvPicPr>
            <a:picLocks noChangeAspect="1"/>
          </p:cNvPicPr>
          <p:nvPr/>
        </p:nvPicPr>
        <p:blipFill>
          <a:blip r:embed="rId5" cstate="print"/>
          <a:srcRect r="-2743"/>
          <a:stretch>
            <a:fillRect/>
          </a:stretch>
        </p:blipFill>
        <p:spPr>
          <a:xfrm>
            <a:off x="676848" y="4765360"/>
            <a:ext cx="910245" cy="6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70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58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model – claim/encounter changes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DRG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updated using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claims and encounter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data, with the following adjustments since the November model version: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AIHP/FES fee-for-service claims added (IHS/638 providers still excluded)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DHS Behavioral Health Plan (ID #079999) cases removed 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Licensed Short Term Specialty Hospitals removed in lieu of excluding “non-contract” providers (to be paid DRGs using different base rate)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Chandler Regional pediatric cases moved to PCH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718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96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m</a:t>
            </a: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odel – pricing changes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The following DRG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payment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factors were updated: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Version 31 APR-DRGs and 3M national weights, without case mix adjustment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2014 Medicare wage indices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Transfer policy narrowed to transfers to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another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acute care hospital (discharge status codes of 02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, 05,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and 66)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DRG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base rates and policy adjuster factors modified to achieve model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targets: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Aggregate budget neutrality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Statewide average pay-to-cost ratio for newborn/OB/pediatric services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Current payment levels for psych/rehab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91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m</a:t>
            </a: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odel – provider adjustments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“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High Medicaid Volume”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criteria based on FFY 2011 model data and FYE 2011 Medicare cost report data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Thresholds equal to </a:t>
            </a:r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400%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of provider simple average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modeled Medicaid days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and </a:t>
            </a:r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30%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MIUR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Four providers met criteria; only one provider required a hold harmless adjustment (other three providers had a projected gain)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Non-CAH rural adjustment: Non-CAH rural provider group (excluding high outlier providers) had an aggregate projected gain thus no hold harmless adjustment needed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89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Hemophilia blood clotting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30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Model data</a:t>
            </a:r>
            <a:endParaRPr lang="en-US" sz="2800" b="1" dirty="0"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Currently MCO plans are not required to retain HCPCS codes for all detail lines and AHCCCS does not </a:t>
            </a:r>
            <a:r>
              <a:rPr 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have HCPCS </a:t>
            </a: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code edits in MMIS 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Drug related J-codes often not included in the model data 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Blood clotting J-codes found on 52 </a:t>
            </a:r>
            <a:r>
              <a:rPr 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detail lines from 4 </a:t>
            </a: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providers</a:t>
            </a:r>
            <a:endParaRPr lang="en-US" sz="20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collected FFY 2011 hemophilia blood clotting factor data from 5 providers</a:t>
            </a:r>
            <a:endParaRPr lang="en-US" sz="2400" dirty="0">
              <a:solidFill>
                <a:schemeClr val="accent1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136 claim lines for $25.7 million in charges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Payments under Medicare would equal approximately $2.0 million based on reported units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Many cases did not have a hemophilia-related diagnosis code in the claim/encounter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 smtClean="0"/>
              <a:t>Hemophilia blood clotting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15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Documentation and coding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5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e_Slides_Template_Illustration">
  <a:themeElements>
    <a:clrScheme name="2_NCI Powerpoint 7">
      <a:dk1>
        <a:srgbClr val="000000"/>
      </a:dk1>
      <a:lt1>
        <a:srgbClr val="FFFFFF"/>
      </a:lt1>
      <a:dk2>
        <a:srgbClr val="6F6754"/>
      </a:dk2>
      <a:lt2>
        <a:srgbClr val="EAEAEA"/>
      </a:lt2>
      <a:accent1>
        <a:srgbClr val="855E40"/>
      </a:accent1>
      <a:accent2>
        <a:srgbClr val="17524E"/>
      </a:accent2>
      <a:accent3>
        <a:srgbClr val="FFFFFF"/>
      </a:accent3>
      <a:accent4>
        <a:srgbClr val="000000"/>
      </a:accent4>
      <a:accent5>
        <a:srgbClr val="C2B6AF"/>
      </a:accent5>
      <a:accent6>
        <a:srgbClr val="144946"/>
      </a:accent6>
      <a:hlink>
        <a:srgbClr val="8F2E00"/>
      </a:hlink>
      <a:folHlink>
        <a:srgbClr val="5C2801"/>
      </a:folHlink>
    </a:clrScheme>
    <a:fontScheme name="2_NCI Powerpoint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CI Powerpoint 1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2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3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4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5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6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7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8">
        <a:dk1>
          <a:srgbClr val="000000"/>
        </a:dk1>
        <a:lt1>
          <a:srgbClr val="FFFFFF"/>
        </a:lt1>
        <a:dk2>
          <a:srgbClr val="17524E"/>
        </a:dk2>
        <a:lt2>
          <a:srgbClr val="EAEAEA"/>
        </a:lt2>
        <a:accent1>
          <a:srgbClr val="5C1C49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B5ABB1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A6073F6DC254A9065418EA703E40D" ma:contentTypeVersion="0" ma:contentTypeDescription="Create a new document." ma:contentTypeScope="" ma:versionID="4bfe88655213e563418e5fe1370f867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8A589AB-157F-4E64-9EA8-864912FE2055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C9E2ECE-6822-4483-BA21-8FF7C5C84D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93DAA4-6753-4D00-8C6F-6B3D9DE08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Core_Slides_Template_Illustration</Template>
  <TotalTime>3504</TotalTime>
  <Words>1162</Words>
  <Application>Microsoft Office PowerPoint</Application>
  <PresentationFormat>On-screen Show (4:3)</PresentationFormat>
  <Paragraphs>152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Core_Slides_Template_Illustration</vt:lpstr>
      <vt:lpstr>PowerPoint Presentation</vt:lpstr>
      <vt:lpstr>Table of contents</vt:lpstr>
      <vt:lpstr>PowerPoint Presentation</vt:lpstr>
      <vt:lpstr>Model update</vt:lpstr>
      <vt:lpstr>Model update</vt:lpstr>
      <vt:lpstr>Model update</vt:lpstr>
      <vt:lpstr>PowerPoint Presentation</vt:lpstr>
      <vt:lpstr>Hemophilia blood clotting factors</vt:lpstr>
      <vt:lpstr>PowerPoint Presentation</vt:lpstr>
      <vt:lpstr>Documentation and coding improvement</vt:lpstr>
      <vt:lpstr>Documentation and coding improvement</vt:lpstr>
      <vt:lpstr>Documentation and coding improvement</vt:lpstr>
      <vt:lpstr>PowerPoint Presentation</vt:lpstr>
      <vt:lpstr>Documentation and coding improvement</vt:lpstr>
      <vt:lpstr>Documentation and coding improvement</vt:lpstr>
      <vt:lpstr>Documentation and coding improvement</vt:lpstr>
      <vt:lpstr>PowerPoint Presentation</vt:lpstr>
      <vt:lpstr>Next steps</vt:lpstr>
    </vt:vector>
  </TitlesOfParts>
  <Company>Navigant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Health Care Authority</dc:title>
  <dc:creator>Ben Mori</dc:creator>
  <cp:lastModifiedBy>Ben Mori</cp:lastModifiedBy>
  <cp:revision>1004</cp:revision>
  <cp:lastPrinted>2013-12-17T17:36:38Z</cp:lastPrinted>
  <dcterms:created xsi:type="dcterms:W3CDTF">2013-04-08T16:32:29Z</dcterms:created>
  <dcterms:modified xsi:type="dcterms:W3CDTF">2013-12-17T18:55:34Z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0x010100FCFA6073F6DC254A9065418EA703E40D</vt:lpwstr>
  </property>
</Properties>
</file>