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1.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57"/>
  </p:notesMasterIdLst>
  <p:sldIdLst>
    <p:sldId id="262" r:id="rId5"/>
    <p:sldId id="579" r:id="rId6"/>
    <p:sldId id="261" r:id="rId7"/>
    <p:sldId id="265" r:id="rId8"/>
    <p:sldId id="287" r:id="rId9"/>
    <p:sldId id="279" r:id="rId10"/>
    <p:sldId id="290" r:id="rId11"/>
    <p:sldId id="291" r:id="rId12"/>
    <p:sldId id="292" r:id="rId13"/>
    <p:sldId id="293" r:id="rId14"/>
    <p:sldId id="294" r:id="rId15"/>
    <p:sldId id="1993" r:id="rId16"/>
    <p:sldId id="1994" r:id="rId17"/>
    <p:sldId id="2043" r:id="rId18"/>
    <p:sldId id="280" r:id="rId19"/>
    <p:sldId id="298" r:id="rId20"/>
    <p:sldId id="299" r:id="rId21"/>
    <p:sldId id="300" r:id="rId22"/>
    <p:sldId id="301" r:id="rId23"/>
    <p:sldId id="266" r:id="rId24"/>
    <p:sldId id="486" r:id="rId25"/>
    <p:sldId id="315" r:id="rId26"/>
    <p:sldId id="316" r:id="rId27"/>
    <p:sldId id="317" r:id="rId28"/>
    <p:sldId id="318" r:id="rId29"/>
    <p:sldId id="319" r:id="rId30"/>
    <p:sldId id="320" r:id="rId31"/>
    <p:sldId id="2054" r:id="rId32"/>
    <p:sldId id="272" r:id="rId33"/>
    <p:sldId id="329" r:id="rId34"/>
    <p:sldId id="330" r:id="rId35"/>
    <p:sldId id="331" r:id="rId36"/>
    <p:sldId id="282" r:id="rId37"/>
    <p:sldId id="344" r:id="rId38"/>
    <p:sldId id="345" r:id="rId39"/>
    <p:sldId id="1991" r:id="rId40"/>
    <p:sldId id="350" r:id="rId41"/>
    <p:sldId id="2055" r:id="rId42"/>
    <p:sldId id="2057" r:id="rId43"/>
    <p:sldId id="2056" r:id="rId44"/>
    <p:sldId id="267" r:id="rId45"/>
    <p:sldId id="332" r:id="rId46"/>
    <p:sldId id="333" r:id="rId47"/>
    <p:sldId id="334" r:id="rId48"/>
    <p:sldId id="335" r:id="rId49"/>
    <p:sldId id="336" r:id="rId50"/>
    <p:sldId id="337" r:id="rId51"/>
    <p:sldId id="338" r:id="rId52"/>
    <p:sldId id="2058" r:id="rId53"/>
    <p:sldId id="2059" r:id="rId54"/>
    <p:sldId id="353" r:id="rId55"/>
    <p:sldId id="346" r:id="rId56"/>
    <p:sldId id="351" r:id="rId57"/>
    <p:sldId id="347" r:id="rId58"/>
    <p:sldId id="356" r:id="rId59"/>
    <p:sldId id="357" r:id="rId60"/>
    <p:sldId id="358" r:id="rId61"/>
    <p:sldId id="359" r:id="rId62"/>
    <p:sldId id="360" r:id="rId63"/>
    <p:sldId id="362" r:id="rId64"/>
    <p:sldId id="2060" r:id="rId65"/>
    <p:sldId id="352" r:id="rId66"/>
    <p:sldId id="349" r:id="rId67"/>
    <p:sldId id="2063" r:id="rId68"/>
    <p:sldId id="2064" r:id="rId69"/>
    <p:sldId id="2065" r:id="rId70"/>
    <p:sldId id="2066" r:id="rId71"/>
    <p:sldId id="366" r:id="rId72"/>
    <p:sldId id="1109" r:id="rId73"/>
    <p:sldId id="1995" r:id="rId74"/>
    <p:sldId id="2347" r:id="rId75"/>
    <p:sldId id="2068" r:id="rId76"/>
    <p:sldId id="2317" r:id="rId77"/>
    <p:sldId id="2318" r:id="rId78"/>
    <p:sldId id="2319" r:id="rId79"/>
    <p:sldId id="2320" r:id="rId80"/>
    <p:sldId id="2323" r:id="rId81"/>
    <p:sldId id="2322" r:id="rId82"/>
    <p:sldId id="2324" r:id="rId83"/>
    <p:sldId id="2325" r:id="rId84"/>
    <p:sldId id="2327" r:id="rId85"/>
    <p:sldId id="2328" r:id="rId86"/>
    <p:sldId id="2329" r:id="rId87"/>
    <p:sldId id="2330" r:id="rId88"/>
    <p:sldId id="2331" r:id="rId89"/>
    <p:sldId id="2332" r:id="rId90"/>
    <p:sldId id="2333" r:id="rId91"/>
    <p:sldId id="2334" r:id="rId92"/>
    <p:sldId id="2335" r:id="rId93"/>
    <p:sldId id="2336" r:id="rId94"/>
    <p:sldId id="2337" r:id="rId95"/>
    <p:sldId id="2338" r:id="rId96"/>
    <p:sldId id="2339" r:id="rId97"/>
    <p:sldId id="2340" r:id="rId98"/>
    <p:sldId id="2341" r:id="rId99"/>
    <p:sldId id="2342" r:id="rId100"/>
    <p:sldId id="2343" r:id="rId101"/>
    <p:sldId id="2344" r:id="rId102"/>
    <p:sldId id="2345" r:id="rId103"/>
    <p:sldId id="2346" r:id="rId104"/>
    <p:sldId id="524" r:id="rId105"/>
    <p:sldId id="525" r:id="rId106"/>
    <p:sldId id="527" r:id="rId107"/>
    <p:sldId id="526" r:id="rId108"/>
    <p:sldId id="528" r:id="rId109"/>
    <p:sldId id="355" r:id="rId110"/>
    <p:sldId id="381" r:id="rId111"/>
    <p:sldId id="385" r:id="rId112"/>
    <p:sldId id="388" r:id="rId113"/>
    <p:sldId id="390" r:id="rId114"/>
    <p:sldId id="389" r:id="rId115"/>
    <p:sldId id="1107" r:id="rId116"/>
    <p:sldId id="387" r:id="rId117"/>
    <p:sldId id="386" r:id="rId118"/>
    <p:sldId id="397" r:id="rId119"/>
    <p:sldId id="395" r:id="rId120"/>
    <p:sldId id="2348" r:id="rId121"/>
    <p:sldId id="2349" r:id="rId122"/>
    <p:sldId id="417" r:id="rId123"/>
    <p:sldId id="403" r:id="rId124"/>
    <p:sldId id="420" r:id="rId125"/>
    <p:sldId id="418" r:id="rId126"/>
    <p:sldId id="419" r:id="rId127"/>
    <p:sldId id="2037" r:id="rId128"/>
    <p:sldId id="408" r:id="rId129"/>
    <p:sldId id="422" r:id="rId130"/>
    <p:sldId id="423" r:id="rId131"/>
    <p:sldId id="424" r:id="rId132"/>
    <p:sldId id="425" r:id="rId133"/>
    <p:sldId id="426" r:id="rId134"/>
    <p:sldId id="521" r:id="rId135"/>
    <p:sldId id="450" r:id="rId136"/>
    <p:sldId id="449" r:id="rId137"/>
    <p:sldId id="2051" r:id="rId138"/>
    <p:sldId id="451" r:id="rId139"/>
    <p:sldId id="404" r:id="rId140"/>
    <p:sldId id="1856" r:id="rId141"/>
    <p:sldId id="452" r:id="rId142"/>
    <p:sldId id="522" r:id="rId143"/>
    <p:sldId id="2053" r:id="rId144"/>
    <p:sldId id="2034" r:id="rId145"/>
    <p:sldId id="2036" r:id="rId146"/>
    <p:sldId id="2352" r:id="rId147"/>
    <p:sldId id="409" r:id="rId148"/>
    <p:sldId id="1093" r:id="rId149"/>
    <p:sldId id="512" r:id="rId150"/>
    <p:sldId id="513" r:id="rId151"/>
    <p:sldId id="514" r:id="rId152"/>
    <p:sldId id="441" r:id="rId153"/>
    <p:sldId id="2046" r:id="rId154"/>
    <p:sldId id="2048" r:id="rId155"/>
    <p:sldId id="2050" r:id="rId156"/>
    <p:sldId id="2047" r:id="rId157"/>
    <p:sldId id="516" r:id="rId158"/>
    <p:sldId id="518" r:id="rId159"/>
    <p:sldId id="2045" r:id="rId160"/>
    <p:sldId id="2158" r:id="rId161"/>
    <p:sldId id="2210" r:id="rId162"/>
    <p:sldId id="2212" r:id="rId163"/>
    <p:sldId id="2146" r:id="rId164"/>
    <p:sldId id="2213" r:id="rId165"/>
    <p:sldId id="2214" r:id="rId166"/>
    <p:sldId id="2216" r:id="rId167"/>
    <p:sldId id="2354" r:id="rId168"/>
    <p:sldId id="2355" r:id="rId169"/>
    <p:sldId id="2356" r:id="rId170"/>
    <p:sldId id="2364" r:id="rId171"/>
    <p:sldId id="2365" r:id="rId172"/>
    <p:sldId id="2357" r:id="rId173"/>
    <p:sldId id="2358" r:id="rId174"/>
    <p:sldId id="2359" r:id="rId175"/>
    <p:sldId id="2360" r:id="rId176"/>
    <p:sldId id="2361" r:id="rId177"/>
    <p:sldId id="2362" r:id="rId178"/>
    <p:sldId id="2363" r:id="rId179"/>
    <p:sldId id="2366" r:id="rId180"/>
    <p:sldId id="2367" r:id="rId181"/>
    <p:sldId id="2368" r:id="rId182"/>
    <p:sldId id="2369" r:id="rId183"/>
    <p:sldId id="2370" r:id="rId184"/>
    <p:sldId id="2371" r:id="rId185"/>
    <p:sldId id="412" r:id="rId186"/>
    <p:sldId id="456" r:id="rId187"/>
    <p:sldId id="457" r:id="rId188"/>
    <p:sldId id="458" r:id="rId189"/>
    <p:sldId id="459" r:id="rId190"/>
    <p:sldId id="460" r:id="rId191"/>
    <p:sldId id="461" r:id="rId192"/>
    <p:sldId id="1957" r:id="rId193"/>
    <p:sldId id="1956" r:id="rId194"/>
    <p:sldId id="2021" r:id="rId195"/>
    <p:sldId id="2022" r:id="rId196"/>
    <p:sldId id="2023" r:id="rId197"/>
    <p:sldId id="2207" r:id="rId198"/>
    <p:sldId id="2208" r:id="rId199"/>
    <p:sldId id="2351" r:id="rId200"/>
    <p:sldId id="416" r:id="rId201"/>
    <p:sldId id="463" r:id="rId202"/>
    <p:sldId id="465" r:id="rId203"/>
    <p:sldId id="466" r:id="rId204"/>
    <p:sldId id="467" r:id="rId205"/>
    <p:sldId id="468" r:id="rId206"/>
    <p:sldId id="469" r:id="rId207"/>
    <p:sldId id="470" r:id="rId208"/>
    <p:sldId id="471" r:id="rId209"/>
    <p:sldId id="472" r:id="rId210"/>
    <p:sldId id="413" r:id="rId211"/>
    <p:sldId id="405" r:id="rId212"/>
    <p:sldId id="406" r:id="rId213"/>
    <p:sldId id="402" r:id="rId214"/>
    <p:sldId id="401" r:id="rId215"/>
    <p:sldId id="400" r:id="rId216"/>
    <p:sldId id="476" r:id="rId217"/>
    <p:sldId id="477" r:id="rId218"/>
    <p:sldId id="480" r:id="rId219"/>
    <p:sldId id="481" r:id="rId220"/>
    <p:sldId id="478" r:id="rId221"/>
    <p:sldId id="491" r:id="rId222"/>
    <p:sldId id="2027" r:id="rId223"/>
    <p:sldId id="492" r:id="rId224"/>
    <p:sldId id="2389" r:id="rId225"/>
    <p:sldId id="2390" r:id="rId226"/>
    <p:sldId id="2391" r:id="rId227"/>
    <p:sldId id="2392" r:id="rId228"/>
    <p:sldId id="2393" r:id="rId229"/>
    <p:sldId id="2394" r:id="rId230"/>
    <p:sldId id="2395" r:id="rId231"/>
    <p:sldId id="2396" r:id="rId232"/>
    <p:sldId id="2397" r:id="rId233"/>
    <p:sldId id="2398" r:id="rId234"/>
    <p:sldId id="1094" r:id="rId235"/>
    <p:sldId id="2014" r:id="rId236"/>
    <p:sldId id="2016" r:id="rId237"/>
    <p:sldId id="2372" r:id="rId238"/>
    <p:sldId id="2373" r:id="rId239"/>
    <p:sldId id="2374" r:id="rId240"/>
    <p:sldId id="2375" r:id="rId241"/>
    <p:sldId id="2376" r:id="rId242"/>
    <p:sldId id="2377" r:id="rId243"/>
    <p:sldId id="2378" r:id="rId244"/>
    <p:sldId id="2380" r:id="rId245"/>
    <p:sldId id="2381" r:id="rId246"/>
    <p:sldId id="2382" r:id="rId247"/>
    <p:sldId id="2383" r:id="rId248"/>
    <p:sldId id="2384" r:id="rId249"/>
    <p:sldId id="2385" r:id="rId250"/>
    <p:sldId id="2386" r:id="rId251"/>
    <p:sldId id="2387" r:id="rId252"/>
    <p:sldId id="2388" r:id="rId253"/>
    <p:sldId id="415" r:id="rId254"/>
    <p:sldId id="411" r:id="rId255"/>
    <p:sldId id="485" r:id="rId256"/>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Prole" initials="LP" lastIdx="1" clrIdx="0">
    <p:extLst>
      <p:ext uri="{19B8F6BF-5375-455C-9EA6-DF929625EA0E}">
        <p15:presenceInfo xmlns:p15="http://schemas.microsoft.com/office/powerpoint/2012/main" userId="S::Lauren.Prole@azahcccs.gov::ca49aefa-64c4-4e72-993c-4bc9eb23d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0000"/>
    <a:srgbClr val="993300"/>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4F5E0-CC0F-42B4-B863-A0F25472B18A}" v="2" dt="2024-06-17T19:48:37.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955" autoAdjust="0"/>
    <p:restoredTop sz="76775" autoAdjust="0"/>
  </p:normalViewPr>
  <p:slideViewPr>
    <p:cSldViewPr>
      <p:cViewPr varScale="1">
        <p:scale>
          <a:sx n="125" d="100"/>
          <a:sy n="125" d="100"/>
        </p:scale>
        <p:origin x="1872"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2" d="100"/>
          <a:sy n="82" d="100"/>
        </p:scale>
        <p:origin x="-954"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commentAuthors" Target="commen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presProps" Target="presProps.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viewProps" Target="viewProps.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theme" Target="theme/theme1.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tableStyles" Target="tableStyles.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microsoft.com/office/2015/10/relationships/revisionInfo" Target="revisionInfo.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notesMaster" Target="notesMasters/notesMaster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2D8E186-F5F1-458B-9E94-B1FA109EECC1}" type="datetimeFigureOut">
              <a:rPr lang="en-US" smtClean="0"/>
              <a:t>6/17/2024</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9D083C5-686D-48FF-94E9-991F1B16C1F0}" type="slidenum">
              <a:rPr lang="en-US" smtClean="0"/>
              <a:t>‹#›</a:t>
            </a:fld>
            <a:endParaRPr lang="en-US" dirty="0"/>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oldcopd.or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ccessdata.fda.gov/scripts/drugshortages/dsp_ActiveIngredientDetails.cfm?AI=Glycopyrrolate+Inhalational+Solution&amp;st=d&amp;tab=tabs-4&amp;panels=0"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fda.gov/news-events/press-announcements/fda-roundup-october-3-2023"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accessdata.fda.gov/scripts/drugshortages/dsp_ActiveIngredientDetails.cfm?AI=Fluticasone+Propionate+Inhalational+Powder&amp;st=d&amp;tab=tabs-4&amp;panels=0"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accessdata.fda.gov/scripts/drugshortages/dsp_ActiveIngredientDetails.cfm?AI=Fluticasone+Propionate%3B+Salmeterol+Xinafoate+Powder%2C+Metered&amp;st=d&amp;tab=tabs-4&amp;panels=0" TargetMode="External"/><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hyperlink" Target="https://www.accessdata.fda.gov/scripts/drugshortages/dsp_ActiveIngredientDetails.cfm?AI=Fluticasone+Propionate+Powder%2C+Metered&amp;st=d&amp;tab=tabs-4&amp;panels=0"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accessdata.fda.gov/scripts/drugshortages/dsp_ActiveIngredientDetails.cfm?AI=Somatropin+Injection&amp;st=d&amp;tab=tabs-4&amp;panels=0"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acpjournals.org/doi/10.7326/M23-2391" TargetMode="External"/><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accessdata.fda.gov/scripts/drugshortages/dsp_ActiveIngredientDetails.cfm?AI=Insulin+Lispro+Injection&amp;st=d&amp;tab=tabs-4&amp;panels=0" TargetMode="External"/><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fda.gov/drugs/drug-safety-and-availability/fda-warns-consumers-not-use-counterfeit-ozempic-semaglutide-found-us-drug-supply-chain" TargetMode="External"/><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ema.europa.eu/en/news/meeting-highlights-pharmacovigilance-risk-assessment-committee-prac-8-11-april-2024" TargetMode="External"/><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annallergy.org/article/S1081-1206(23)01455-2/fulltext" TargetMode="External"/><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annallergy.org/article/S1081-1206(23)01455-2/fulltext" TargetMode="External"/><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ginasthma.org/reports/" TargetMode="External"/><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accessdata.fda.gov/drugsatfda_docs/appletter/2023/208411Orig1s006ltr.pdf" TargetMode="External"/><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dirty="0"/>
          </a:p>
        </p:txBody>
      </p:sp>
    </p:spTree>
    <p:extLst>
      <p:ext uri="{BB962C8B-B14F-4D97-AF65-F5344CB8AC3E}">
        <p14:creationId xmlns:p14="http://schemas.microsoft.com/office/powerpoint/2010/main" val="85555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2023</a:t>
            </a:r>
          </a:p>
        </p:txBody>
      </p:sp>
      <p:sp>
        <p:nvSpPr>
          <p:cNvPr id="4" name="Slide Number Placeholder 3"/>
          <p:cNvSpPr>
            <a:spLocks noGrp="1"/>
          </p:cNvSpPr>
          <p:nvPr>
            <p:ph type="sldNum" sz="quarter" idx="5"/>
          </p:nvPr>
        </p:nvSpPr>
        <p:spPr/>
        <p:txBody>
          <a:bodyPr/>
          <a:lstStyle/>
          <a:p>
            <a:fld id="{C9D083C5-686D-48FF-94E9-991F1B16C1F0}" type="slidenum">
              <a:rPr lang="en-US" smtClean="0"/>
              <a:t>39</a:t>
            </a:fld>
            <a:endParaRPr lang="en-US" dirty="0"/>
          </a:p>
        </p:txBody>
      </p:sp>
    </p:spTree>
    <p:extLst>
      <p:ext uri="{BB962C8B-B14F-4D97-AF65-F5344CB8AC3E}">
        <p14:creationId xmlns:p14="http://schemas.microsoft.com/office/powerpoint/2010/main" val="408384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2024</a:t>
            </a:r>
          </a:p>
        </p:txBody>
      </p:sp>
      <p:sp>
        <p:nvSpPr>
          <p:cNvPr id="4" name="Slide Number Placeholder 3"/>
          <p:cNvSpPr>
            <a:spLocks noGrp="1"/>
          </p:cNvSpPr>
          <p:nvPr>
            <p:ph type="sldNum" sz="quarter" idx="5"/>
          </p:nvPr>
        </p:nvSpPr>
        <p:spPr/>
        <p:txBody>
          <a:bodyPr/>
          <a:lstStyle/>
          <a:p>
            <a:fld id="{C9D083C5-686D-48FF-94E9-991F1B16C1F0}" type="slidenum">
              <a:rPr lang="en-US" smtClean="0"/>
              <a:t>40</a:t>
            </a:fld>
            <a:endParaRPr lang="en-US" dirty="0"/>
          </a:p>
        </p:txBody>
      </p:sp>
    </p:spTree>
    <p:extLst>
      <p:ext uri="{BB962C8B-B14F-4D97-AF65-F5344CB8AC3E}">
        <p14:creationId xmlns:p14="http://schemas.microsoft.com/office/powerpoint/2010/main" val="207869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2023</a:t>
            </a:r>
          </a:p>
        </p:txBody>
      </p:sp>
      <p:sp>
        <p:nvSpPr>
          <p:cNvPr id="4" name="Slide Number Placeholder 3"/>
          <p:cNvSpPr>
            <a:spLocks noGrp="1"/>
          </p:cNvSpPr>
          <p:nvPr>
            <p:ph type="sldNum" sz="quarter" idx="5"/>
          </p:nvPr>
        </p:nvSpPr>
        <p:spPr/>
        <p:txBody>
          <a:bodyPr/>
          <a:lstStyle/>
          <a:p>
            <a:fld id="{C9D083C5-686D-48FF-94E9-991F1B16C1F0}" type="slidenum">
              <a:rPr lang="en-US" smtClean="0"/>
              <a:t>49</a:t>
            </a:fld>
            <a:endParaRPr lang="en-US" dirty="0"/>
          </a:p>
        </p:txBody>
      </p:sp>
    </p:spTree>
    <p:extLst>
      <p:ext uri="{BB962C8B-B14F-4D97-AF65-F5344CB8AC3E}">
        <p14:creationId xmlns:p14="http://schemas.microsoft.com/office/powerpoint/2010/main" val="2382097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2024</a:t>
            </a:r>
          </a:p>
        </p:txBody>
      </p:sp>
      <p:sp>
        <p:nvSpPr>
          <p:cNvPr id="4" name="Slide Number Placeholder 3"/>
          <p:cNvSpPr>
            <a:spLocks noGrp="1"/>
          </p:cNvSpPr>
          <p:nvPr>
            <p:ph type="sldNum" sz="quarter" idx="5"/>
          </p:nvPr>
        </p:nvSpPr>
        <p:spPr/>
        <p:txBody>
          <a:bodyPr/>
          <a:lstStyle/>
          <a:p>
            <a:fld id="{C9D083C5-686D-48FF-94E9-991F1B16C1F0}" type="slidenum">
              <a:rPr lang="en-US" smtClean="0"/>
              <a:t>50</a:t>
            </a:fld>
            <a:endParaRPr lang="en-US" dirty="0"/>
          </a:p>
        </p:txBody>
      </p:sp>
    </p:spTree>
    <p:extLst>
      <p:ext uri="{BB962C8B-B14F-4D97-AF65-F5344CB8AC3E}">
        <p14:creationId xmlns:p14="http://schemas.microsoft.com/office/powerpoint/2010/main" val="4135324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600"/>
              </a:spcBef>
              <a:spcAft>
                <a:spcPts val="600"/>
              </a:spcAft>
              <a:tabLst>
                <a:tab pos="228600" algn="l"/>
                <a:tab pos="914400" algn="l"/>
                <a:tab pos="1371600" algn="l"/>
                <a:tab pos="1828800" algn="l"/>
                <a:tab pos="22860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GOLD classifies patients separately by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both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their GOLD severity (e.g., airflow limitation: 1 to 4)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and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exacerbation/symptom assessment (e.g., GOLD grade 2, group B).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Therefore, exacerbation risk and symptoms alone are used to define the AB</a:t>
            </a:r>
            <a:r>
              <a:rPr lang="en-US" sz="18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E</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classification and more emphasis is given to a patient’s symptom burden when evaluating disease severity. The definitions of airflow limitation have not changed</a:t>
            </a:r>
            <a:r>
              <a:rPr lang="en-US" sz="18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however, in its 2023 update, GOLD has proposed that its ABCD grouping be merged into ABE grouping, where groups C and D are combined into group E to highlight the clinical relevance of exacerbations.</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The new classifications are summarized above:</a:t>
            </a:r>
          </a:p>
          <a:p>
            <a:pPr marL="0" marR="0" algn="just">
              <a:spcBef>
                <a:spcPts val="600"/>
              </a:spcBef>
              <a:spcAft>
                <a:spcPts val="600"/>
              </a:spcAft>
              <a:tabLst>
                <a:tab pos="228600" algn="l"/>
                <a:tab pos="914400" algn="l"/>
                <a:tab pos="1371600" algn="l"/>
                <a:tab pos="1828800" algn="l"/>
                <a:tab pos="22860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Global Initiative for Chronic Obstructive Lung Disease (GOLD): Global Strategy for the Diagnosis, Management and Prevention of Chronic Obstructive Pulmonary Disease – 2023 Report. Available at: </a:t>
            </a: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http://goldcopd.org/</a:t>
            </a:r>
            <a:r>
              <a:rPr lang="en-US" sz="1800" dirty="0">
                <a:effectLst/>
                <a:latin typeface="Calibri" panose="020F0502020204030204" pitchFamily="34" charset="0"/>
                <a:ea typeface="Times New Roman" panose="02020603050405020304" pitchFamily="18" charset="0"/>
                <a:cs typeface="Calibri" panose="020F0502020204030204" pitchFamily="34" charset="0"/>
              </a:rPr>
              <a:t>. Accessed May 30, 2023.</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58</a:t>
            </a:fld>
            <a:endParaRPr lang="en-US" dirty="0"/>
          </a:p>
        </p:txBody>
      </p:sp>
    </p:spTree>
    <p:extLst>
      <p:ext uri="{BB962C8B-B14F-4D97-AF65-F5344CB8AC3E}">
        <p14:creationId xmlns:p14="http://schemas.microsoft.com/office/powerpoint/2010/main" val="2141770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Lonhala</a:t>
            </a:r>
            <a:r>
              <a:rPr lang="en-US" dirty="0"/>
              <a:t> </a:t>
            </a:r>
            <a:r>
              <a:rPr lang="en-US" dirty="0" err="1"/>
              <a:t>Magnair</a:t>
            </a:r>
            <a:r>
              <a:rPr lang="en-US" dirty="0"/>
              <a:t> D/C: April 2023</a:t>
            </a:r>
          </a:p>
          <a:p>
            <a:r>
              <a:rPr lang="en-US" sz="18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https://www.accessdata.fda.gov/scripts/drugshortages/dsp_ActiveIngredientDetails.cfm?AI=Glycopyrrolate+Inhalational+Solution&amp;st=d&amp;tab=tabs-4&amp;panels=0</a:t>
            </a:r>
            <a:r>
              <a:rPr lang="en-US" sz="1800" dirty="0">
                <a:effectLst/>
                <a:latin typeface="Calibri" panose="020F0502020204030204" pitchFamily="34" charset="0"/>
                <a:ea typeface="MS Mincho" panose="02020609040205080304" pitchFamily="49" charset="-128"/>
                <a:cs typeface="Arial" panose="020B0604020202020204" pitchFamily="34" charset="0"/>
              </a:rPr>
              <a:t> </a:t>
            </a:r>
            <a:endParaRPr lang="en-US" dirty="0"/>
          </a:p>
          <a:p>
            <a:endParaRPr lang="en-US" dirty="0"/>
          </a:p>
          <a:p>
            <a:r>
              <a:rPr lang="en-US" dirty="0"/>
              <a:t>Spiriva Generic: July 2023</a:t>
            </a:r>
          </a:p>
        </p:txBody>
      </p:sp>
      <p:sp>
        <p:nvSpPr>
          <p:cNvPr id="4" name="Slide Number Placeholder 3"/>
          <p:cNvSpPr>
            <a:spLocks noGrp="1"/>
          </p:cNvSpPr>
          <p:nvPr>
            <p:ph type="sldNum" sz="quarter" idx="5"/>
          </p:nvPr>
        </p:nvSpPr>
        <p:spPr/>
        <p:txBody>
          <a:bodyPr/>
          <a:lstStyle/>
          <a:p>
            <a:fld id="{C9D083C5-686D-48FF-94E9-991F1B16C1F0}" type="slidenum">
              <a:rPr lang="en-US" smtClean="0"/>
              <a:t>61</a:t>
            </a:fld>
            <a:endParaRPr lang="en-US" dirty="0"/>
          </a:p>
        </p:txBody>
      </p:sp>
    </p:spTree>
    <p:extLst>
      <p:ext uri="{BB962C8B-B14F-4D97-AF65-F5344CB8AC3E}">
        <p14:creationId xmlns:p14="http://schemas.microsoft.com/office/powerpoint/2010/main" val="4018068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May 2023</a:t>
            </a: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69</a:t>
            </a:fld>
            <a:endParaRPr lang="en-US" dirty="0"/>
          </a:p>
        </p:txBody>
      </p:sp>
    </p:spTree>
    <p:extLst>
      <p:ext uri="{BB962C8B-B14F-4D97-AF65-F5344CB8AC3E}">
        <p14:creationId xmlns:p14="http://schemas.microsoft.com/office/powerpoint/2010/main" val="3199207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May 2023</a:t>
            </a: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70</a:t>
            </a:fld>
            <a:endParaRPr lang="en-US" dirty="0"/>
          </a:p>
        </p:txBody>
      </p:sp>
    </p:spTree>
    <p:extLst>
      <p:ext uri="{BB962C8B-B14F-4D97-AF65-F5344CB8AC3E}">
        <p14:creationId xmlns:p14="http://schemas.microsoft.com/office/powerpoint/2010/main" val="419404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May 2023</a:t>
            </a: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71</a:t>
            </a:fld>
            <a:endParaRPr lang="en-US" dirty="0"/>
          </a:p>
        </p:txBody>
      </p:sp>
    </p:spTree>
    <p:extLst>
      <p:ext uri="{BB962C8B-B14F-4D97-AF65-F5344CB8AC3E}">
        <p14:creationId xmlns:p14="http://schemas.microsoft.com/office/powerpoint/2010/main" val="3901111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June 2023</a:t>
            </a: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72</a:t>
            </a:fld>
            <a:endParaRPr lang="en-US" dirty="0"/>
          </a:p>
        </p:txBody>
      </p:sp>
    </p:spTree>
    <p:extLst>
      <p:ext uri="{BB962C8B-B14F-4D97-AF65-F5344CB8AC3E}">
        <p14:creationId xmlns:p14="http://schemas.microsoft.com/office/powerpoint/2010/main" val="183086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2</a:t>
            </a:fld>
            <a:endParaRPr lang="en-US" dirty="0"/>
          </a:p>
        </p:txBody>
      </p:sp>
    </p:spTree>
    <p:extLst>
      <p:ext uri="{BB962C8B-B14F-4D97-AF65-F5344CB8AC3E}">
        <p14:creationId xmlns:p14="http://schemas.microsoft.com/office/powerpoint/2010/main" val="100589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August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73</a:t>
            </a:fld>
            <a:endParaRPr lang="en-US" altLang="en-US"/>
          </a:p>
        </p:txBody>
      </p:sp>
    </p:spTree>
    <p:extLst>
      <p:ext uri="{BB962C8B-B14F-4D97-AF65-F5344CB8AC3E}">
        <p14:creationId xmlns:p14="http://schemas.microsoft.com/office/powerpoint/2010/main" val="901411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July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74</a:t>
            </a:fld>
            <a:endParaRPr lang="en-US" altLang="en-US"/>
          </a:p>
        </p:txBody>
      </p:sp>
    </p:spTree>
    <p:extLst>
      <p:ext uri="{BB962C8B-B14F-4D97-AF65-F5344CB8AC3E}">
        <p14:creationId xmlns:p14="http://schemas.microsoft.com/office/powerpoint/2010/main" val="1201212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July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75</a:t>
            </a:fld>
            <a:endParaRPr lang="en-US" altLang="en-US"/>
          </a:p>
        </p:txBody>
      </p:sp>
    </p:spTree>
    <p:extLst>
      <p:ext uri="{BB962C8B-B14F-4D97-AF65-F5344CB8AC3E}">
        <p14:creationId xmlns:p14="http://schemas.microsoft.com/office/powerpoint/2010/main" val="1446564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August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76</a:t>
            </a:fld>
            <a:endParaRPr lang="en-US" altLang="en-US"/>
          </a:p>
        </p:txBody>
      </p:sp>
    </p:spTree>
    <p:extLst>
      <p:ext uri="{BB962C8B-B14F-4D97-AF65-F5344CB8AC3E}">
        <p14:creationId xmlns:p14="http://schemas.microsoft.com/office/powerpoint/2010/main" val="1083412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September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77</a:t>
            </a:fld>
            <a:endParaRPr lang="en-US" altLang="en-US"/>
          </a:p>
        </p:txBody>
      </p:sp>
    </p:spTree>
    <p:extLst>
      <p:ext uri="{BB962C8B-B14F-4D97-AF65-F5344CB8AC3E}">
        <p14:creationId xmlns:p14="http://schemas.microsoft.com/office/powerpoint/2010/main" val="614848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September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78</a:t>
            </a:fld>
            <a:endParaRPr lang="en-US" altLang="en-US"/>
          </a:p>
        </p:txBody>
      </p:sp>
    </p:spTree>
    <p:extLst>
      <p:ext uri="{BB962C8B-B14F-4D97-AF65-F5344CB8AC3E}">
        <p14:creationId xmlns:p14="http://schemas.microsoft.com/office/powerpoint/2010/main" val="320057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September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79</a:t>
            </a:fld>
            <a:endParaRPr lang="en-US" altLang="en-US"/>
          </a:p>
        </p:txBody>
      </p:sp>
    </p:spTree>
    <p:extLst>
      <p:ext uri="{BB962C8B-B14F-4D97-AF65-F5344CB8AC3E}">
        <p14:creationId xmlns:p14="http://schemas.microsoft.com/office/powerpoint/2010/main" val="2460030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September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80</a:t>
            </a:fld>
            <a:endParaRPr lang="en-US" altLang="en-US"/>
          </a:p>
        </p:txBody>
      </p:sp>
    </p:spTree>
    <p:extLst>
      <p:ext uri="{BB962C8B-B14F-4D97-AF65-F5344CB8AC3E}">
        <p14:creationId xmlns:p14="http://schemas.microsoft.com/office/powerpoint/2010/main" val="1075408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September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81</a:t>
            </a:fld>
            <a:endParaRPr lang="en-US" altLang="en-US"/>
          </a:p>
        </p:txBody>
      </p:sp>
    </p:spTree>
    <p:extLst>
      <p:ext uri="{BB962C8B-B14F-4D97-AF65-F5344CB8AC3E}">
        <p14:creationId xmlns:p14="http://schemas.microsoft.com/office/powerpoint/2010/main" val="138600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October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82</a:t>
            </a:fld>
            <a:endParaRPr lang="en-US" altLang="en-US"/>
          </a:p>
        </p:txBody>
      </p:sp>
    </p:spTree>
    <p:extLst>
      <p:ext uri="{BB962C8B-B14F-4D97-AF65-F5344CB8AC3E}">
        <p14:creationId xmlns:p14="http://schemas.microsoft.com/office/powerpoint/2010/main" val="26759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3</a:t>
            </a:fld>
            <a:endParaRPr lang="en-US" dirty="0"/>
          </a:p>
        </p:txBody>
      </p:sp>
    </p:spTree>
    <p:extLst>
      <p:ext uri="{BB962C8B-B14F-4D97-AF65-F5344CB8AC3E}">
        <p14:creationId xmlns:p14="http://schemas.microsoft.com/office/powerpoint/2010/main" val="1827790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October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83</a:t>
            </a:fld>
            <a:endParaRPr lang="en-US" altLang="en-US"/>
          </a:p>
        </p:txBody>
      </p:sp>
    </p:spTree>
    <p:extLst>
      <p:ext uri="{BB962C8B-B14F-4D97-AF65-F5344CB8AC3E}">
        <p14:creationId xmlns:p14="http://schemas.microsoft.com/office/powerpoint/2010/main" val="3260278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October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84</a:t>
            </a:fld>
            <a:endParaRPr lang="en-US" altLang="en-US"/>
          </a:p>
        </p:txBody>
      </p:sp>
    </p:spTree>
    <p:extLst>
      <p:ext uri="{BB962C8B-B14F-4D97-AF65-F5344CB8AC3E}">
        <p14:creationId xmlns:p14="http://schemas.microsoft.com/office/powerpoint/2010/main" val="352267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altLang="en-US" dirty="0"/>
              <a:t>October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85</a:t>
            </a:fld>
            <a:endParaRPr lang="en-US" altLang="en-US"/>
          </a:p>
        </p:txBody>
      </p:sp>
    </p:spTree>
    <p:extLst>
      <p:ext uri="{BB962C8B-B14F-4D97-AF65-F5344CB8AC3E}">
        <p14:creationId xmlns:p14="http://schemas.microsoft.com/office/powerpoint/2010/main" val="3376336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Source: </a:t>
            </a:r>
            <a:r>
              <a:rPr lang="en-US" sz="1200" u="sng" dirty="0">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https://www.fda.gov/news-events/press-announcements/fda-roundup-october-3-2023</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p>
          <a:p>
            <a:pPr marL="0" marR="0" lvl="0" indent="0">
              <a:lnSpc>
                <a:spcPct val="120000"/>
              </a:lnSpc>
              <a:spcBef>
                <a:spcPts val="300"/>
              </a:spcBef>
              <a:spcAft>
                <a:spcPts val="300"/>
              </a:spcAft>
              <a:buFont typeface="Symbol" panose="05050102010706020507" pitchFamily="18" charset="2"/>
              <a:buNone/>
            </a:pPr>
            <a:endPar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(October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86</a:t>
            </a:fld>
            <a:endParaRPr lang="en-US" altLang="en-US"/>
          </a:p>
        </p:txBody>
      </p:sp>
    </p:spTree>
    <p:extLst>
      <p:ext uri="{BB962C8B-B14F-4D97-AF65-F5344CB8AC3E}">
        <p14:creationId xmlns:p14="http://schemas.microsoft.com/office/powerpoint/2010/main" val="2094229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October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87</a:t>
            </a:fld>
            <a:endParaRPr lang="en-US" altLang="en-US"/>
          </a:p>
        </p:txBody>
      </p:sp>
    </p:spTree>
    <p:extLst>
      <p:ext uri="{BB962C8B-B14F-4D97-AF65-F5344CB8AC3E}">
        <p14:creationId xmlns:p14="http://schemas.microsoft.com/office/powerpoint/2010/main" val="2760917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October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88</a:t>
            </a:fld>
            <a:endParaRPr lang="en-US" altLang="en-US"/>
          </a:p>
        </p:txBody>
      </p:sp>
    </p:spTree>
    <p:extLst>
      <p:ext uri="{BB962C8B-B14F-4D97-AF65-F5344CB8AC3E}">
        <p14:creationId xmlns:p14="http://schemas.microsoft.com/office/powerpoint/2010/main" val="3317010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October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89</a:t>
            </a:fld>
            <a:endParaRPr lang="en-US" altLang="en-US"/>
          </a:p>
        </p:txBody>
      </p:sp>
    </p:spTree>
    <p:extLst>
      <p:ext uri="{BB962C8B-B14F-4D97-AF65-F5344CB8AC3E}">
        <p14:creationId xmlns:p14="http://schemas.microsoft.com/office/powerpoint/2010/main" val="3383934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November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90</a:t>
            </a:fld>
            <a:endParaRPr lang="en-US" altLang="en-US"/>
          </a:p>
        </p:txBody>
      </p:sp>
    </p:spTree>
    <p:extLst>
      <p:ext uri="{BB962C8B-B14F-4D97-AF65-F5344CB8AC3E}">
        <p14:creationId xmlns:p14="http://schemas.microsoft.com/office/powerpoint/2010/main" val="825437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November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91</a:t>
            </a:fld>
            <a:endParaRPr lang="en-US" altLang="en-US"/>
          </a:p>
        </p:txBody>
      </p:sp>
    </p:spTree>
    <p:extLst>
      <p:ext uri="{BB962C8B-B14F-4D97-AF65-F5344CB8AC3E}">
        <p14:creationId xmlns:p14="http://schemas.microsoft.com/office/powerpoint/2010/main" val="3787751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November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92</a:t>
            </a:fld>
            <a:endParaRPr lang="en-US" altLang="en-US"/>
          </a:p>
        </p:txBody>
      </p:sp>
    </p:spTree>
    <p:extLst>
      <p:ext uri="{BB962C8B-B14F-4D97-AF65-F5344CB8AC3E}">
        <p14:creationId xmlns:p14="http://schemas.microsoft.com/office/powerpoint/2010/main" val="63329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5</a:t>
            </a:fld>
            <a:endParaRPr lang="en-US" dirty="0"/>
          </a:p>
        </p:txBody>
      </p:sp>
    </p:spTree>
    <p:extLst>
      <p:ext uri="{BB962C8B-B14F-4D97-AF65-F5344CB8AC3E}">
        <p14:creationId xmlns:p14="http://schemas.microsoft.com/office/powerpoint/2010/main" val="2048809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November 2023</a:t>
            </a:r>
          </a:p>
          <a:p>
            <a:pPr marL="0" marR="0" lvl="0" indent="0">
              <a:lnSpc>
                <a:spcPct val="120000"/>
              </a:lnSpc>
              <a:spcBef>
                <a:spcPts val="300"/>
              </a:spcBef>
              <a:spcAft>
                <a:spcPts val="300"/>
              </a:spcAft>
              <a:buFont typeface="Symbol" panose="05050102010706020507" pitchFamily="18" charset="2"/>
              <a:buNone/>
            </a:pPr>
            <a:endPar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PSO= Psoriasis</a:t>
            </a:r>
          </a:p>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PsA= Psoriatic Arthritis</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93</a:t>
            </a:fld>
            <a:endParaRPr lang="en-US" altLang="en-US"/>
          </a:p>
        </p:txBody>
      </p:sp>
    </p:spTree>
    <p:extLst>
      <p:ext uri="{BB962C8B-B14F-4D97-AF65-F5344CB8AC3E}">
        <p14:creationId xmlns:p14="http://schemas.microsoft.com/office/powerpoint/2010/main" val="2980230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December 2023</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94</a:t>
            </a:fld>
            <a:endParaRPr lang="en-US" altLang="en-US"/>
          </a:p>
        </p:txBody>
      </p:sp>
    </p:spTree>
    <p:extLst>
      <p:ext uri="{BB962C8B-B14F-4D97-AF65-F5344CB8AC3E}">
        <p14:creationId xmlns:p14="http://schemas.microsoft.com/office/powerpoint/2010/main" val="2218550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April 2024</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95</a:t>
            </a:fld>
            <a:endParaRPr lang="en-US" altLang="en-US"/>
          </a:p>
        </p:txBody>
      </p:sp>
    </p:spTree>
    <p:extLst>
      <p:ext uri="{BB962C8B-B14F-4D97-AF65-F5344CB8AC3E}">
        <p14:creationId xmlns:p14="http://schemas.microsoft.com/office/powerpoint/2010/main" val="2756303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April 2024</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96</a:t>
            </a:fld>
            <a:endParaRPr lang="en-US" altLang="en-US"/>
          </a:p>
        </p:txBody>
      </p:sp>
    </p:spTree>
    <p:extLst>
      <p:ext uri="{BB962C8B-B14F-4D97-AF65-F5344CB8AC3E}">
        <p14:creationId xmlns:p14="http://schemas.microsoft.com/office/powerpoint/2010/main" val="1634367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May 2024</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97</a:t>
            </a:fld>
            <a:endParaRPr lang="en-US" altLang="en-US"/>
          </a:p>
        </p:txBody>
      </p:sp>
    </p:spTree>
    <p:extLst>
      <p:ext uri="{BB962C8B-B14F-4D97-AF65-F5344CB8AC3E}">
        <p14:creationId xmlns:p14="http://schemas.microsoft.com/office/powerpoint/2010/main" val="3032085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May 2024</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98</a:t>
            </a:fld>
            <a:endParaRPr lang="en-US" altLang="en-US"/>
          </a:p>
        </p:txBody>
      </p:sp>
    </p:spTree>
    <p:extLst>
      <p:ext uri="{BB962C8B-B14F-4D97-AF65-F5344CB8AC3E}">
        <p14:creationId xmlns:p14="http://schemas.microsoft.com/office/powerpoint/2010/main" val="31543849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May 2024</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99</a:t>
            </a:fld>
            <a:endParaRPr lang="en-US" altLang="en-US"/>
          </a:p>
        </p:txBody>
      </p:sp>
    </p:spTree>
    <p:extLst>
      <p:ext uri="{BB962C8B-B14F-4D97-AF65-F5344CB8AC3E}">
        <p14:creationId xmlns:p14="http://schemas.microsoft.com/office/powerpoint/2010/main" val="3553110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May 2024</a:t>
            </a: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100</a:t>
            </a:fld>
            <a:endParaRPr lang="en-US" altLang="en-US"/>
          </a:p>
        </p:txBody>
      </p:sp>
    </p:spTree>
    <p:extLst>
      <p:ext uri="{BB962C8B-B14F-4D97-AF65-F5344CB8AC3E}">
        <p14:creationId xmlns:p14="http://schemas.microsoft.com/office/powerpoint/2010/main" val="3047447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101</a:t>
            </a:fld>
            <a:endParaRPr lang="en-US" dirty="0"/>
          </a:p>
        </p:txBody>
      </p:sp>
    </p:spTree>
    <p:extLst>
      <p:ext uri="{BB962C8B-B14F-4D97-AF65-F5344CB8AC3E}">
        <p14:creationId xmlns:p14="http://schemas.microsoft.com/office/powerpoint/2010/main" val="2547783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9C5E4EC-3878-2D35-9ACD-4DF76EFCA0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1C914B0-0329-F6B4-2EB4-201FB03291A8}"/>
              </a:ext>
            </a:extLst>
          </p:cNvPr>
          <p:cNvSpPr>
            <a:spLocks noGrp="1"/>
          </p:cNvSpPr>
          <p:nvPr>
            <p:ph type="body" idx="1"/>
          </p:nvPr>
        </p:nvSpPr>
        <p:spPr bwMode="auto"/>
        <p:txBody>
          <a:bodyPr wrap="square" numCol="1" anchor="t" anchorCtr="0" compatLnSpc="1">
            <a:prstTxWarp prst="textNoShape">
              <a:avLst/>
            </a:prstTxWarp>
          </a:bodyPr>
          <a:lstStyle/>
          <a:p>
            <a:pPr lvl="1">
              <a:tabLst>
                <a:tab pos="228600" algn="l"/>
                <a:tab pos="914400" algn="l"/>
                <a:tab pos="1371600" algn="l"/>
                <a:tab pos="1828800" algn="l"/>
                <a:tab pos="2286000" algn="l"/>
              </a:tabLst>
              <a:defRPr/>
            </a:pPr>
            <a:r>
              <a:rPr lang="en-US" altLang="en-US" sz="1500" b="1" dirty="0"/>
              <a:t>The GINA 2023 guidelines describe 2 treatment tracks: Track 1 and Track 2</a:t>
            </a:r>
          </a:p>
          <a:p>
            <a:pPr lvl="2">
              <a:tabLst>
                <a:tab pos="228600" algn="l"/>
                <a:tab pos="914400" algn="l"/>
                <a:tab pos="1371600" algn="l"/>
                <a:tab pos="1828800" algn="l"/>
                <a:tab pos="2286000" algn="l"/>
              </a:tabLst>
              <a:defRPr/>
            </a:pPr>
            <a:r>
              <a:rPr lang="en-US" sz="1800" b="1" dirty="0">
                <a:highlight>
                  <a:srgbClr val="00FFFF"/>
                </a:highlight>
                <a:latin typeface="Times New Roman" panose="02020603050405020304" pitchFamily="18" charset="0"/>
                <a:ea typeface="Times New Roman" panose="02020603050405020304" pitchFamily="18" charset="0"/>
              </a:rPr>
              <a:t>Track 1, the</a:t>
            </a:r>
            <a:r>
              <a:rPr lang="en-US" sz="1800" b="1" dirty="0">
                <a:solidFill>
                  <a:srgbClr val="0070C0"/>
                </a:solidFill>
                <a:highlight>
                  <a:srgbClr val="00FFFF"/>
                </a:highlight>
                <a:latin typeface="Times New Roman" panose="02020603050405020304" pitchFamily="18" charset="0"/>
                <a:ea typeface="Times New Roman" panose="02020603050405020304" pitchFamily="18" charset="0"/>
              </a:rPr>
              <a:t> </a:t>
            </a:r>
            <a:r>
              <a:rPr lang="en-US" sz="1800" b="1" dirty="0">
                <a:highlight>
                  <a:srgbClr val="00FFFF"/>
                </a:highlight>
                <a:latin typeface="Times New Roman" panose="02020603050405020304" pitchFamily="18" charset="0"/>
                <a:ea typeface="Times New Roman" panose="02020603050405020304" pitchFamily="18" charset="0"/>
              </a:rPr>
              <a:t>reliever is as-needed low dose ICS-formoterol. </a:t>
            </a:r>
          </a:p>
          <a:p>
            <a:pPr lvl="2">
              <a:tabLst>
                <a:tab pos="228600" algn="l"/>
                <a:tab pos="914400" algn="l"/>
                <a:tab pos="1371600" algn="l"/>
                <a:tab pos="1828800" algn="l"/>
                <a:tab pos="2286000" algn="l"/>
              </a:tabLst>
              <a:defRPr/>
            </a:pPr>
            <a:r>
              <a:rPr lang="en-US" sz="1800" b="1" dirty="0">
                <a:highlight>
                  <a:srgbClr val="00FFFF"/>
                </a:highlight>
                <a:latin typeface="Times New Roman" panose="02020603050405020304" pitchFamily="18" charset="0"/>
                <a:ea typeface="Times New Roman" panose="02020603050405020304" pitchFamily="18" charset="0"/>
              </a:rPr>
              <a:t>In Track 2, the reliever is an as-needed ICS-SABA or SABA, which is the alternative approach when Track 1 is not an option or is not preferred for patient-specific reasons.</a:t>
            </a:r>
            <a:endParaRPr lang="en-US" altLang="en-US" sz="1400" b="1" dirty="0"/>
          </a:p>
        </p:txBody>
      </p:sp>
      <p:sp>
        <p:nvSpPr>
          <p:cNvPr id="46084" name="Slide Number Placeholder 3">
            <a:extLst>
              <a:ext uri="{FF2B5EF4-FFF2-40B4-BE49-F238E27FC236}">
                <a16:creationId xmlns:a16="http://schemas.microsoft.com/office/drawing/2014/main" id="{B2D074F5-201F-BC77-EB0B-DD919774AE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ED21AF-933F-44C4-A481-ED919642F865}" type="slidenum">
              <a:rPr lang="en-US" altLang="en-US" smtClean="0"/>
              <a:pPr/>
              <a:t>112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2023</a:t>
            </a:r>
          </a:p>
        </p:txBody>
      </p:sp>
      <p:sp>
        <p:nvSpPr>
          <p:cNvPr id="4" name="Slide Number Placeholder 3"/>
          <p:cNvSpPr>
            <a:spLocks noGrp="1"/>
          </p:cNvSpPr>
          <p:nvPr>
            <p:ph type="sldNum" sz="quarter" idx="5"/>
          </p:nvPr>
        </p:nvSpPr>
        <p:spPr/>
        <p:txBody>
          <a:bodyPr/>
          <a:lstStyle/>
          <a:p>
            <a:fld id="{C9D083C5-686D-48FF-94E9-991F1B16C1F0}" type="slidenum">
              <a:rPr lang="en-US" smtClean="0"/>
              <a:t>14</a:t>
            </a:fld>
            <a:endParaRPr lang="en-US" dirty="0"/>
          </a:p>
        </p:txBody>
      </p:sp>
    </p:spTree>
    <p:extLst>
      <p:ext uri="{BB962C8B-B14F-4D97-AF65-F5344CB8AC3E}">
        <p14:creationId xmlns:p14="http://schemas.microsoft.com/office/powerpoint/2010/main" val="993477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0" marR="0" lvl="0" indent="0">
              <a:lnSpc>
                <a:spcPct val="120000"/>
              </a:lnSpc>
              <a:spcBef>
                <a:spcPts val="300"/>
              </a:spcBef>
              <a:spcAft>
                <a:spcPts val="300"/>
              </a:spcAft>
              <a:buFont typeface="Symbol" panose="05050102010706020507" pitchFamily="18" charset="2"/>
              <a:buNone/>
            </a:pPr>
            <a:r>
              <a:rPr lang="en-US" sz="1200" dirty="0">
                <a:effectLst/>
                <a:latin typeface="Calibri" panose="020F0502020204030204" pitchFamily="34" charset="0"/>
                <a:ea typeface="MS Mincho" panose="02020609040205080304" pitchFamily="49" charset="-128"/>
                <a:cs typeface="Arial" panose="020B0604020202020204" pitchFamily="34" charset="0"/>
              </a:rPr>
              <a:t>Source: </a:t>
            </a:r>
            <a:r>
              <a:rPr lang="en-US" sz="12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https://www.accessdata.fda.gov/scripts/drugshortages/dsp_ActiveIngredientDetails.cfm?AI=Fluticasone+Propionate+Inhalational+Powder&amp;st=d&amp;tab=tabs-4&amp;panels=0</a:t>
            </a:r>
            <a:r>
              <a:rPr lang="en-US" sz="1200" dirty="0">
                <a:effectLst/>
                <a:latin typeface="Calibri" panose="020F0502020204030204" pitchFamily="34" charset="0"/>
                <a:ea typeface="MS Mincho" panose="02020609040205080304" pitchFamily="49" charset="-128"/>
                <a:cs typeface="Arial" panose="020B0604020202020204" pitchFamily="34" charset="0"/>
              </a:rPr>
              <a:t>.</a:t>
            </a:r>
          </a:p>
          <a:p>
            <a:pPr marL="0" marR="0" lvl="0" indent="0">
              <a:lnSpc>
                <a:spcPct val="120000"/>
              </a:lnSpc>
              <a:spcBef>
                <a:spcPts val="300"/>
              </a:spcBef>
              <a:spcAft>
                <a:spcPts val="300"/>
              </a:spcAft>
              <a:buFont typeface="Symbol" panose="05050102010706020507" pitchFamily="18" charset="2"/>
              <a:buNone/>
            </a:pP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nSpc>
                <a:spcPct val="120000"/>
              </a:lnSpc>
              <a:spcBef>
                <a:spcPts val="300"/>
              </a:spcBef>
              <a:spcAft>
                <a:spcPts val="300"/>
              </a:spcAft>
              <a:buFont typeface="Symbol" panose="05050102010706020507" pitchFamily="18" charset="2"/>
              <a:buNone/>
            </a:pPr>
            <a:r>
              <a:rPr lang="en-US" sz="1200" dirty="0">
                <a:effectLst/>
                <a:latin typeface="Calibri" panose="020F0502020204030204" pitchFamily="34" charset="0"/>
                <a:ea typeface="MS Mincho" panose="02020609040205080304" pitchFamily="49" charset="-128"/>
                <a:cs typeface="Arial" panose="020B0604020202020204" pitchFamily="34" charset="0"/>
              </a:rPr>
              <a:t>June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117</a:t>
            </a:fld>
            <a:endParaRPr lang="en-US" altLang="en-US"/>
          </a:p>
        </p:txBody>
      </p:sp>
    </p:spTree>
    <p:extLst>
      <p:ext uri="{BB962C8B-B14F-4D97-AF65-F5344CB8AC3E}">
        <p14:creationId xmlns:p14="http://schemas.microsoft.com/office/powerpoint/2010/main" val="6017246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marL="342900" marR="0" lvl="0" indent="-342900">
              <a:lnSpc>
                <a:spcPct val="120000"/>
              </a:lnSpc>
              <a:spcBef>
                <a:spcPts val="300"/>
              </a:spcBef>
              <a:spcAft>
                <a:spcPts val="300"/>
              </a:spcAft>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Source: </a:t>
            </a:r>
            <a:r>
              <a:rPr lang="en-US" sz="12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https://www.accessdata.fda.gov/scripts/drugshortages/dsp_ActiveIngredientDetails.cfm?AI=Fluticasone+Propionate%3B+Salmeterol+Xinafoate+Powder%2C+Metered&amp;st=d&amp;tab=tabs-4&amp;panels=0</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(May 2024)</a:t>
            </a:r>
          </a:p>
          <a:p>
            <a:pPr marL="342900" marR="0" lvl="0" indent="-342900" algn="l" defTabSz="914400" rtl="0" eaLnBrk="1" fontAlgn="auto" latinLnBrk="0" hangingPunct="1">
              <a:lnSpc>
                <a:spcPct val="120000"/>
              </a:lnSpc>
              <a:spcBef>
                <a:spcPts val="300"/>
              </a:spcBef>
              <a:spcAft>
                <a:spcPts val="300"/>
              </a:spcAft>
              <a:buClrTx/>
              <a:buSzTx/>
              <a:buFont typeface="Symbol" panose="05050102010706020507" pitchFamily="18" charset="2"/>
              <a:buChar char=""/>
              <a:tabLst/>
              <a:defRP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Source: </a:t>
            </a:r>
            <a:r>
              <a:rPr lang="en-US" sz="12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https://www.accessdata.fda.gov/scripts/drugshortages/dsp_ActiveIngredientDetails.cfm?AI=Fluticasone+Propionate+Powder%2C+Metered&amp;st=d&amp;tab=tabs-4&amp;panels=0</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(May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lnSpc>
                <a:spcPct val="120000"/>
              </a:lnSpc>
              <a:spcBef>
                <a:spcPts val="300"/>
              </a:spcBef>
              <a:spcAft>
                <a:spcPts val="300"/>
              </a:spcAft>
              <a:buFont typeface="Symbol" panose="05050102010706020507" pitchFamily="18" charset="2"/>
              <a:buChar char=""/>
            </a:pP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300"/>
              </a:spcBef>
              <a:spcAft>
                <a:spcPts val="300"/>
              </a:spcAft>
              <a:buFont typeface="Symbol" panose="05050102010706020507" pitchFamily="18" charset="2"/>
              <a:buChar char=""/>
            </a:pP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16068" name="Slide Number Placeholder 3"/>
          <p:cNvSpPr>
            <a:spLocks noGrp="1"/>
          </p:cNvSpPr>
          <p:nvPr>
            <p:ph type="sldNum" sz="quarter" idx="5"/>
          </p:nvPr>
        </p:nvSpPr>
        <p:spPr>
          <a:noFill/>
        </p:spPr>
        <p:txBody>
          <a:bodyPr/>
          <a:lstStyle/>
          <a:p>
            <a:fld id="{5E892F96-13FB-4AE3-8301-A8D276B6668F}" type="slidenum">
              <a:rPr lang="en-US" altLang="en-US" smtClean="0"/>
              <a:pPr/>
              <a:t>118</a:t>
            </a:fld>
            <a:endParaRPr lang="en-US" altLang="en-US"/>
          </a:p>
        </p:txBody>
      </p:sp>
    </p:spTree>
    <p:extLst>
      <p:ext uri="{BB962C8B-B14F-4D97-AF65-F5344CB8AC3E}">
        <p14:creationId xmlns:p14="http://schemas.microsoft.com/office/powerpoint/2010/main" val="108379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https://www.accessdata.fda.gov/scripts/drugshortages/dsp_ActiveIngredientDetails.cfm?AI=Somatropin+Injection&amp;st=d&amp;tab=tabs-4&amp;panels=0</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(April 2024)</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124</a:t>
            </a:fld>
            <a:endParaRPr lang="en-US" dirty="0"/>
          </a:p>
        </p:txBody>
      </p:sp>
    </p:spTree>
    <p:extLst>
      <p:ext uri="{BB962C8B-B14F-4D97-AF65-F5344CB8AC3E}">
        <p14:creationId xmlns:p14="http://schemas.microsoft.com/office/powerpoint/2010/main" val="689491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https://www.acpjournals.org/doi/10.7326/M23-2391</a:t>
            </a:r>
            <a:r>
              <a:rPr lang="en-US" sz="1200" dirty="0">
                <a:effectLst/>
                <a:latin typeface="Calibri" panose="020F0502020204030204" pitchFamily="34" charset="0"/>
                <a:ea typeface="MS Mincho" panose="02020609040205080304" pitchFamily="49"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MS Mincho" panose="02020609040205080304" pitchFamily="49" charset="-128"/>
                <a:cs typeface="Arial" panose="020B0604020202020204" pitchFamily="34" charset="0"/>
              </a:rPr>
              <a:t>December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130</a:t>
            </a:fld>
            <a:endParaRPr lang="en-US" dirty="0"/>
          </a:p>
        </p:txBody>
      </p:sp>
    </p:spTree>
    <p:extLst>
      <p:ext uri="{BB962C8B-B14F-4D97-AF65-F5344CB8AC3E}">
        <p14:creationId xmlns:p14="http://schemas.microsoft.com/office/powerpoint/2010/main" val="2963727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131</a:t>
            </a:fld>
            <a:endParaRPr lang="en-US" dirty="0"/>
          </a:p>
        </p:txBody>
      </p:sp>
    </p:spTree>
    <p:extLst>
      <p:ext uri="{BB962C8B-B14F-4D97-AF65-F5344CB8AC3E}">
        <p14:creationId xmlns:p14="http://schemas.microsoft.com/office/powerpoint/2010/main" val="14859328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AF449C5D-648E-5036-E754-DA01C25388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5096574A-E105-C0B7-BBAD-C89262A829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Additional guidelines found in the appendices</a:t>
            </a:r>
          </a:p>
        </p:txBody>
      </p:sp>
      <p:sp>
        <p:nvSpPr>
          <p:cNvPr id="138244" name="Slide Number Placeholder 3">
            <a:extLst>
              <a:ext uri="{FF2B5EF4-FFF2-40B4-BE49-F238E27FC236}">
                <a16:creationId xmlns:a16="http://schemas.microsoft.com/office/drawing/2014/main" id="{11C60BA3-E7C6-028A-FE96-32EBEB1440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938DB3-4416-4695-9CC5-090AADC1B128}" type="slidenum">
              <a:rPr lang="en-US" altLang="en-US" smtClean="0"/>
              <a:pPr/>
              <a:t>137</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2023</a:t>
            </a:r>
          </a:p>
        </p:txBody>
      </p:sp>
      <p:sp>
        <p:nvSpPr>
          <p:cNvPr id="4" name="Slide Number Placeholder 3"/>
          <p:cNvSpPr>
            <a:spLocks noGrp="1"/>
          </p:cNvSpPr>
          <p:nvPr>
            <p:ph type="sldNum" sz="quarter" idx="5"/>
          </p:nvPr>
        </p:nvSpPr>
        <p:spPr/>
        <p:txBody>
          <a:bodyPr/>
          <a:lstStyle/>
          <a:p>
            <a:fld id="{C9D083C5-686D-48FF-94E9-991F1B16C1F0}" type="slidenum">
              <a:rPr lang="en-US" smtClean="0"/>
              <a:t>141</a:t>
            </a:fld>
            <a:endParaRPr lang="en-US" dirty="0"/>
          </a:p>
        </p:txBody>
      </p:sp>
    </p:spTree>
    <p:extLst>
      <p:ext uri="{BB962C8B-B14F-4D97-AF65-F5344CB8AC3E}">
        <p14:creationId xmlns:p14="http://schemas.microsoft.com/office/powerpoint/2010/main" val="27468091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2023</a:t>
            </a:r>
          </a:p>
        </p:txBody>
      </p:sp>
      <p:sp>
        <p:nvSpPr>
          <p:cNvPr id="4" name="Slide Number Placeholder 3"/>
          <p:cNvSpPr>
            <a:spLocks noGrp="1"/>
          </p:cNvSpPr>
          <p:nvPr>
            <p:ph type="sldNum" sz="quarter" idx="5"/>
          </p:nvPr>
        </p:nvSpPr>
        <p:spPr/>
        <p:txBody>
          <a:bodyPr/>
          <a:lstStyle/>
          <a:p>
            <a:fld id="{C9D083C5-686D-48FF-94E9-991F1B16C1F0}" type="slidenum">
              <a:rPr lang="en-US" smtClean="0"/>
              <a:t>142</a:t>
            </a:fld>
            <a:endParaRPr lang="en-US" dirty="0"/>
          </a:p>
        </p:txBody>
      </p:sp>
    </p:spTree>
    <p:extLst>
      <p:ext uri="{BB962C8B-B14F-4D97-AF65-F5344CB8AC3E}">
        <p14:creationId xmlns:p14="http://schemas.microsoft.com/office/powerpoint/2010/main" val="17978378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20000"/>
              </a:lnSpc>
              <a:spcBef>
                <a:spcPts val="300"/>
              </a:spcBef>
              <a:spcAft>
                <a:spcPts val="300"/>
              </a:spcAft>
            </a:pPr>
            <a:r>
              <a:rPr lang="en-US" sz="12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https://www.accessdata.fda.gov/scripts/drugshortages/dsp_ActiveIngredientDetails.cfm?AI=Insulin+Lispro+Injection&amp;st=d&amp;tab=tabs-4&amp;panels=0</a:t>
            </a:r>
            <a:r>
              <a:rPr lang="en-US" sz="1200" dirty="0">
                <a:effectLst/>
                <a:latin typeface="Calibri" panose="020F0502020204030204" pitchFamily="34" charset="0"/>
                <a:ea typeface="MS Mincho" panose="02020609040205080304" pitchFamily="49" charset="-128"/>
                <a:cs typeface="Arial" panose="020B0604020202020204" pitchFamily="34" charset="0"/>
              </a:rPr>
              <a:t>. (April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D083C5-686D-48FF-94E9-991F1B16C1F0}" type="slidenum">
              <a:rPr lang="en-US" smtClean="0"/>
              <a:t>143</a:t>
            </a:fld>
            <a:endParaRPr lang="en-US" dirty="0"/>
          </a:p>
        </p:txBody>
      </p:sp>
    </p:spTree>
    <p:extLst>
      <p:ext uri="{BB962C8B-B14F-4D97-AF65-F5344CB8AC3E}">
        <p14:creationId xmlns:p14="http://schemas.microsoft.com/office/powerpoint/2010/main" val="1111239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17143" eaLnBrk="1" fontAlgn="auto" hangingPunct="1">
              <a:spcBef>
                <a:spcPts val="0"/>
              </a:spcBef>
              <a:spcAft>
                <a:spcPts val="0"/>
              </a:spcAft>
              <a:buNone/>
              <a:defRPr/>
            </a:pPr>
            <a:r>
              <a:rPr lang="en-US" b="1" dirty="0"/>
              <a:t>June 2023</a:t>
            </a:r>
          </a:p>
        </p:txBody>
      </p:sp>
      <p:sp>
        <p:nvSpPr>
          <p:cNvPr id="4" name="Slide Number Placeholder 3"/>
          <p:cNvSpPr>
            <a:spLocks noGrp="1"/>
          </p:cNvSpPr>
          <p:nvPr>
            <p:ph type="sldNum" sz="quarter" idx="10"/>
          </p:nvPr>
        </p:nvSpPr>
        <p:spPr/>
        <p:txBody>
          <a:bodyPr/>
          <a:lstStyle/>
          <a:p>
            <a:fld id="{9C9C71B4-0BE4-46D8-9A18-4A1D7B2ED132}" type="slidenum">
              <a:rPr lang="en-US" smtClean="0"/>
              <a:pPr/>
              <a:t>157</a:t>
            </a:fld>
            <a:endParaRPr lang="en-US" dirty="0"/>
          </a:p>
        </p:txBody>
      </p:sp>
    </p:spTree>
    <p:extLst>
      <p:ext uri="{BB962C8B-B14F-4D97-AF65-F5344CB8AC3E}">
        <p14:creationId xmlns:p14="http://schemas.microsoft.com/office/powerpoint/2010/main" val="355685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AAN Guidelines reaffirmed in 2022</a:t>
            </a:r>
          </a:p>
        </p:txBody>
      </p:sp>
      <p:sp>
        <p:nvSpPr>
          <p:cNvPr id="4" name="Slide Number Placeholder 3"/>
          <p:cNvSpPr>
            <a:spLocks noGrp="1"/>
          </p:cNvSpPr>
          <p:nvPr>
            <p:ph type="sldNum" sz="quarter" idx="5"/>
          </p:nvPr>
        </p:nvSpPr>
        <p:spPr/>
        <p:txBody>
          <a:bodyPr/>
          <a:lstStyle/>
          <a:p>
            <a:fld id="{C9D083C5-686D-48FF-94E9-991F1B16C1F0}" type="slidenum">
              <a:rPr lang="en-US" smtClean="0"/>
              <a:t>24</a:t>
            </a:fld>
            <a:endParaRPr lang="en-US" dirty="0"/>
          </a:p>
        </p:txBody>
      </p:sp>
    </p:spTree>
    <p:extLst>
      <p:ext uri="{BB962C8B-B14F-4D97-AF65-F5344CB8AC3E}">
        <p14:creationId xmlns:p14="http://schemas.microsoft.com/office/powerpoint/2010/main" val="42938994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17143" eaLnBrk="1" fontAlgn="auto" hangingPunct="1">
              <a:spcBef>
                <a:spcPts val="0"/>
              </a:spcBef>
              <a:spcAft>
                <a:spcPts val="0"/>
              </a:spcAft>
              <a:buNone/>
              <a:defRPr/>
            </a:pPr>
            <a:r>
              <a:rPr lang="en-US" b="1" dirty="0"/>
              <a:t>August 2023</a:t>
            </a:r>
          </a:p>
        </p:txBody>
      </p:sp>
      <p:sp>
        <p:nvSpPr>
          <p:cNvPr id="4" name="Slide Number Placeholder 3"/>
          <p:cNvSpPr>
            <a:spLocks noGrp="1"/>
          </p:cNvSpPr>
          <p:nvPr>
            <p:ph type="sldNum" sz="quarter" idx="10"/>
          </p:nvPr>
        </p:nvSpPr>
        <p:spPr/>
        <p:txBody>
          <a:bodyPr/>
          <a:lstStyle/>
          <a:p>
            <a:fld id="{9C9C71B4-0BE4-46D8-9A18-4A1D7B2ED132}" type="slidenum">
              <a:rPr lang="en-US" smtClean="0"/>
              <a:pPr/>
              <a:t>158</a:t>
            </a:fld>
            <a:endParaRPr lang="en-US" dirty="0"/>
          </a:p>
        </p:txBody>
      </p:sp>
    </p:spTree>
    <p:extLst>
      <p:ext uri="{BB962C8B-B14F-4D97-AF65-F5344CB8AC3E}">
        <p14:creationId xmlns:p14="http://schemas.microsoft.com/office/powerpoint/2010/main" val="32645478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17143" eaLnBrk="1" fontAlgn="auto" hangingPunct="1">
              <a:spcBef>
                <a:spcPts val="0"/>
              </a:spcBef>
              <a:spcAft>
                <a:spcPts val="0"/>
              </a:spcAft>
              <a:buNone/>
              <a:defRPr/>
            </a:pPr>
            <a:r>
              <a:rPr lang="en-US" b="1" dirty="0"/>
              <a:t>August 2023</a:t>
            </a:r>
          </a:p>
        </p:txBody>
      </p:sp>
      <p:sp>
        <p:nvSpPr>
          <p:cNvPr id="4" name="Slide Number Placeholder 3"/>
          <p:cNvSpPr>
            <a:spLocks noGrp="1"/>
          </p:cNvSpPr>
          <p:nvPr>
            <p:ph type="sldNum" sz="quarter" idx="10"/>
          </p:nvPr>
        </p:nvSpPr>
        <p:spPr/>
        <p:txBody>
          <a:bodyPr/>
          <a:lstStyle/>
          <a:p>
            <a:fld id="{9C9C71B4-0BE4-46D8-9A18-4A1D7B2ED132}" type="slidenum">
              <a:rPr lang="en-US" smtClean="0"/>
              <a:pPr/>
              <a:t>159</a:t>
            </a:fld>
            <a:endParaRPr lang="en-US" dirty="0"/>
          </a:p>
        </p:txBody>
      </p:sp>
    </p:spTree>
    <p:extLst>
      <p:ext uri="{BB962C8B-B14F-4D97-AF65-F5344CB8AC3E}">
        <p14:creationId xmlns:p14="http://schemas.microsoft.com/office/powerpoint/2010/main" val="1827584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October 2023</a:t>
            </a:r>
          </a:p>
        </p:txBody>
      </p:sp>
      <p:sp>
        <p:nvSpPr>
          <p:cNvPr id="4" name="Slide Number Placeholder 3"/>
          <p:cNvSpPr>
            <a:spLocks noGrp="1"/>
          </p:cNvSpPr>
          <p:nvPr>
            <p:ph type="sldNum" sz="quarter" idx="10"/>
          </p:nvPr>
        </p:nvSpPr>
        <p:spPr/>
        <p:txBody>
          <a:bodyPr/>
          <a:lstStyle/>
          <a:p>
            <a:fld id="{9C9C71B4-0BE4-46D8-9A18-4A1D7B2ED132}" type="slidenum">
              <a:rPr lang="en-US" smtClean="0"/>
              <a:pPr/>
              <a:t>160</a:t>
            </a:fld>
            <a:endParaRPr lang="en-US" dirty="0"/>
          </a:p>
        </p:txBody>
      </p:sp>
    </p:spTree>
    <p:extLst>
      <p:ext uri="{BB962C8B-B14F-4D97-AF65-F5344CB8AC3E}">
        <p14:creationId xmlns:p14="http://schemas.microsoft.com/office/powerpoint/2010/main" val="33265527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November 2023</a:t>
            </a:r>
          </a:p>
        </p:txBody>
      </p:sp>
      <p:sp>
        <p:nvSpPr>
          <p:cNvPr id="4" name="Slide Number Placeholder 3"/>
          <p:cNvSpPr>
            <a:spLocks noGrp="1"/>
          </p:cNvSpPr>
          <p:nvPr>
            <p:ph type="sldNum" sz="quarter" idx="10"/>
          </p:nvPr>
        </p:nvSpPr>
        <p:spPr/>
        <p:txBody>
          <a:bodyPr/>
          <a:lstStyle/>
          <a:p>
            <a:fld id="{9C9C71B4-0BE4-46D8-9A18-4A1D7B2ED132}" type="slidenum">
              <a:rPr lang="en-US" smtClean="0"/>
              <a:pPr/>
              <a:t>161</a:t>
            </a:fld>
            <a:endParaRPr lang="en-US" dirty="0"/>
          </a:p>
        </p:txBody>
      </p:sp>
    </p:spTree>
    <p:extLst>
      <p:ext uri="{BB962C8B-B14F-4D97-AF65-F5344CB8AC3E}">
        <p14:creationId xmlns:p14="http://schemas.microsoft.com/office/powerpoint/2010/main" val="22133526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buFont typeface="Arial" panose="020B0604020202020204" pitchFamily="34" charset="0"/>
              <a:buChar char="•"/>
            </a:pPr>
            <a:r>
              <a:rPr lang="en-US" sz="1200" dirty="0">
                <a:effectLst>
                  <a:outerShdw sx="0" sy="0">
                    <a:srgbClr val="000000"/>
                  </a:outerShdw>
                </a:effectLst>
                <a:cs typeface="Times New Roman" panose="02020603050405020304" pitchFamily="18" charset="0"/>
              </a:rPr>
              <a:t>Source: </a:t>
            </a:r>
            <a:r>
              <a:rPr lang="en-US" sz="1200" dirty="0">
                <a:effectLst>
                  <a:outerShdw sx="0" sy="0">
                    <a:srgbClr val="000000"/>
                  </a:outerShdw>
                </a:effectLst>
                <a:cs typeface="Times New Roman" panose="02020603050405020304" pitchFamily="18" charset="0"/>
                <a:hlinkClick r:id="rId3">
                  <a:extLst>
                    <a:ext uri="{A12FA001-AC4F-418D-AE19-62706E023703}">
                      <ahyp:hlinkClr xmlns:ahyp="http://schemas.microsoft.com/office/drawing/2018/hyperlinkcolor" val="tx"/>
                    </a:ext>
                  </a:extLst>
                </a:hlinkClick>
              </a:rPr>
              <a:t>https://www.fda.gov/drugs/drug-safety-and-availability/fda-warns-consumers-not-use-counterfeit-ozempic-semaglutide-found-us-drug-supply-chain</a:t>
            </a:r>
            <a:r>
              <a:rPr lang="en-US" sz="1200" dirty="0">
                <a:effectLst>
                  <a:outerShdw sx="0" sy="0">
                    <a:srgbClr val="000000"/>
                  </a:outerShdw>
                </a:effectLst>
                <a:cs typeface="Times New Roman" panose="02020603050405020304" pitchFamily="18" charset="0"/>
              </a:rPr>
              <a:t> (December 2023)</a:t>
            </a:r>
          </a:p>
        </p:txBody>
      </p:sp>
      <p:sp>
        <p:nvSpPr>
          <p:cNvPr id="4" name="Slide Number Placeholder 3"/>
          <p:cNvSpPr>
            <a:spLocks noGrp="1"/>
          </p:cNvSpPr>
          <p:nvPr>
            <p:ph type="sldNum" sz="quarter" idx="10"/>
          </p:nvPr>
        </p:nvSpPr>
        <p:spPr/>
        <p:txBody>
          <a:bodyPr/>
          <a:lstStyle/>
          <a:p>
            <a:fld id="{9C9C71B4-0BE4-46D8-9A18-4A1D7B2ED132}" type="slidenum">
              <a:rPr lang="en-US" smtClean="0"/>
              <a:pPr/>
              <a:t>162</a:t>
            </a:fld>
            <a:endParaRPr lang="en-US" dirty="0"/>
          </a:p>
        </p:txBody>
      </p:sp>
    </p:spTree>
    <p:extLst>
      <p:ext uri="{BB962C8B-B14F-4D97-AF65-F5344CB8AC3E}">
        <p14:creationId xmlns:p14="http://schemas.microsoft.com/office/powerpoint/2010/main" val="33264334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buFont typeface="Arial" panose="020B0604020202020204" pitchFamily="34" charset="0"/>
              <a:buChar char="•"/>
            </a:pPr>
            <a:r>
              <a:rPr lang="en-US" sz="1200" dirty="0">
                <a:effectLst>
                  <a:outerShdw sx="0" sy="0">
                    <a:srgbClr val="000000"/>
                  </a:outerShdw>
                </a:effectLst>
                <a:cs typeface="Times New Roman" panose="02020603050405020304" pitchFamily="18" charset="0"/>
              </a:rPr>
              <a:t>(January 2024)</a:t>
            </a:r>
          </a:p>
        </p:txBody>
      </p:sp>
      <p:sp>
        <p:nvSpPr>
          <p:cNvPr id="4" name="Slide Number Placeholder 3"/>
          <p:cNvSpPr>
            <a:spLocks noGrp="1"/>
          </p:cNvSpPr>
          <p:nvPr>
            <p:ph type="sldNum" sz="quarter" idx="10"/>
          </p:nvPr>
        </p:nvSpPr>
        <p:spPr/>
        <p:txBody>
          <a:bodyPr/>
          <a:lstStyle/>
          <a:p>
            <a:fld id="{9C9C71B4-0BE4-46D8-9A18-4A1D7B2ED132}" type="slidenum">
              <a:rPr lang="en-US" smtClean="0"/>
              <a:pPr/>
              <a:t>163</a:t>
            </a:fld>
            <a:endParaRPr lang="en-US" dirty="0"/>
          </a:p>
        </p:txBody>
      </p:sp>
    </p:spTree>
    <p:extLst>
      <p:ext uri="{BB962C8B-B14F-4D97-AF65-F5344CB8AC3E}">
        <p14:creationId xmlns:p14="http://schemas.microsoft.com/office/powerpoint/2010/main" val="10283924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20000"/>
              </a:lnSpc>
              <a:spcBef>
                <a:spcPts val="300"/>
              </a:spcBef>
              <a:spcAft>
                <a:spcPts val="300"/>
              </a:spcAft>
            </a:pPr>
            <a:r>
              <a:rPr lang="en-US" sz="1200" dirty="0">
                <a:effectLst/>
                <a:latin typeface="Calibri" panose="020F0502020204030204" pitchFamily="34" charset="0"/>
                <a:ea typeface="MS Mincho" panose="02020609040205080304" pitchFamily="49" charset="-128"/>
                <a:cs typeface="Arial" panose="020B0604020202020204" pitchFamily="34" charset="0"/>
              </a:rPr>
              <a:t>Source: </a:t>
            </a:r>
            <a:r>
              <a:rPr lang="en-US" sz="12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https://www.ema.europa.eu/en/news/meeting-highlights-pharmacovigilance-risk-assessment-committee-prac-8-11-april-2024</a:t>
            </a:r>
            <a:r>
              <a:rPr lang="en-US" sz="1200" dirty="0">
                <a:effectLst/>
                <a:latin typeface="Calibri" panose="020F0502020204030204" pitchFamily="34" charset="0"/>
                <a:ea typeface="MS Mincho" panose="02020609040205080304" pitchFamily="49" charset="-128"/>
                <a:cs typeface="Arial" panose="020B0604020202020204" pitchFamily="34" charset="0"/>
              </a:rPr>
              <a:t> (April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164</a:t>
            </a:fld>
            <a:endParaRPr lang="en-US" dirty="0"/>
          </a:p>
        </p:txBody>
      </p:sp>
    </p:spTree>
    <p:extLst>
      <p:ext uri="{BB962C8B-B14F-4D97-AF65-F5344CB8AC3E}">
        <p14:creationId xmlns:p14="http://schemas.microsoft.com/office/powerpoint/2010/main" val="41376836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20000"/>
              </a:lnSpc>
              <a:spcBef>
                <a:spcPts val="300"/>
              </a:spcBef>
              <a:spcAft>
                <a:spcPts val="300"/>
              </a:spcAft>
            </a:pPr>
            <a:r>
              <a:rPr lang="en-US" sz="1200" dirty="0">
                <a:effectLst/>
                <a:latin typeface="Calibri" panose="020F0502020204030204" pitchFamily="34" charset="0"/>
                <a:ea typeface="MS Mincho" panose="02020609040205080304" pitchFamily="49" charset="-128"/>
                <a:cs typeface="Arial" panose="020B0604020202020204" pitchFamily="34" charset="0"/>
              </a:rPr>
              <a:t>April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165</a:t>
            </a:fld>
            <a:endParaRPr lang="en-US" dirty="0"/>
          </a:p>
        </p:txBody>
      </p:sp>
    </p:spTree>
    <p:extLst>
      <p:ext uri="{BB962C8B-B14F-4D97-AF65-F5344CB8AC3E}">
        <p14:creationId xmlns:p14="http://schemas.microsoft.com/office/powerpoint/2010/main" val="621945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20000"/>
              </a:lnSpc>
              <a:spcBef>
                <a:spcPts val="300"/>
              </a:spcBef>
              <a:spcAft>
                <a:spcPts val="300"/>
              </a:spcAft>
            </a:pPr>
            <a:r>
              <a:rPr lang="en-US" sz="1200" dirty="0">
                <a:effectLst/>
                <a:latin typeface="Calibri" panose="020F0502020204030204" pitchFamily="34" charset="0"/>
                <a:ea typeface="MS Mincho" panose="02020609040205080304" pitchFamily="49" charset="-128"/>
                <a:cs typeface="Arial" panose="020B0604020202020204" pitchFamily="34" charset="0"/>
              </a:rPr>
              <a:t>April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169</a:t>
            </a:fld>
            <a:endParaRPr lang="en-US" dirty="0"/>
          </a:p>
        </p:txBody>
      </p:sp>
    </p:spTree>
    <p:extLst>
      <p:ext uri="{BB962C8B-B14F-4D97-AF65-F5344CB8AC3E}">
        <p14:creationId xmlns:p14="http://schemas.microsoft.com/office/powerpoint/2010/main" val="22869817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20000"/>
              </a:lnSpc>
              <a:spcBef>
                <a:spcPts val="300"/>
              </a:spcBef>
              <a:spcAft>
                <a:spcPts val="300"/>
              </a:spcAft>
            </a:pPr>
            <a:r>
              <a:rPr lang="en-US" sz="1200" dirty="0">
                <a:effectLst/>
                <a:latin typeface="Calibri" panose="020F0502020204030204" pitchFamily="34" charset="0"/>
                <a:ea typeface="MS Mincho" panose="02020609040205080304" pitchFamily="49" charset="-128"/>
                <a:cs typeface="Arial" panose="020B0604020202020204" pitchFamily="34" charset="0"/>
              </a:rPr>
              <a:t>April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170</a:t>
            </a:fld>
            <a:endParaRPr lang="en-US" dirty="0"/>
          </a:p>
        </p:txBody>
      </p:sp>
    </p:spTree>
    <p:extLst>
      <p:ext uri="{BB962C8B-B14F-4D97-AF65-F5344CB8AC3E}">
        <p14:creationId xmlns:p14="http://schemas.microsoft.com/office/powerpoint/2010/main" val="194266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2023</a:t>
            </a:r>
          </a:p>
        </p:txBody>
      </p:sp>
      <p:sp>
        <p:nvSpPr>
          <p:cNvPr id="4" name="Slide Number Placeholder 3"/>
          <p:cNvSpPr>
            <a:spLocks noGrp="1"/>
          </p:cNvSpPr>
          <p:nvPr>
            <p:ph type="sldNum" sz="quarter" idx="5"/>
          </p:nvPr>
        </p:nvSpPr>
        <p:spPr/>
        <p:txBody>
          <a:bodyPr/>
          <a:lstStyle/>
          <a:p>
            <a:fld id="{C9D083C5-686D-48FF-94E9-991F1B16C1F0}" type="slidenum">
              <a:rPr lang="en-US" smtClean="0"/>
              <a:t>27</a:t>
            </a:fld>
            <a:endParaRPr lang="en-US" dirty="0"/>
          </a:p>
        </p:txBody>
      </p:sp>
    </p:spTree>
    <p:extLst>
      <p:ext uri="{BB962C8B-B14F-4D97-AF65-F5344CB8AC3E}">
        <p14:creationId xmlns:p14="http://schemas.microsoft.com/office/powerpoint/2010/main" val="26003567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buFont typeface="Arial" panose="020B0604020202020204" pitchFamily="34" charset="0"/>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(November 2023)</a:t>
            </a:r>
            <a:endParaRPr lang="en-US" sz="1200" dirty="0">
              <a:effectLst>
                <a:outerShdw sx="0" sy="0">
                  <a:srgbClr val="000000"/>
                </a:outerShdw>
              </a:effectLs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171</a:t>
            </a:fld>
            <a:endParaRPr lang="en-US" dirty="0"/>
          </a:p>
        </p:txBody>
      </p:sp>
    </p:spTree>
    <p:extLst>
      <p:ext uri="{BB962C8B-B14F-4D97-AF65-F5344CB8AC3E}">
        <p14:creationId xmlns:p14="http://schemas.microsoft.com/office/powerpoint/2010/main" val="35458882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342900">
              <a:lnSpc>
                <a:spcPct val="120000"/>
              </a:lnSpc>
              <a:spcBef>
                <a:spcPts val="300"/>
              </a:spcBef>
              <a:spcAft>
                <a:spcPts val="300"/>
              </a:spcAft>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Source: </a:t>
            </a:r>
            <a:r>
              <a:rPr lang="en-US" sz="12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https://www.annallergy.org/article/S1081-1206(23)01455-2/fulltext</a:t>
            </a:r>
            <a:r>
              <a:rPr lang="en-US" sz="1200" dirty="0">
                <a:effectLst/>
                <a:latin typeface="Calibri" panose="020F0502020204030204" pitchFamily="34" charset="0"/>
                <a:ea typeface="MS Mincho" panose="02020609040205080304" pitchFamily="49" charset="-128"/>
                <a:cs typeface="Arial" panose="020B0604020202020204" pitchFamily="34" charset="0"/>
              </a:rPr>
              <a:t> </a:t>
            </a:r>
          </a:p>
          <a:p>
            <a:pPr lvl="1" indent="-342900">
              <a:lnSpc>
                <a:spcPct val="120000"/>
              </a:lnSpc>
              <a:spcBef>
                <a:spcPts val="300"/>
              </a:spcBef>
              <a:spcAft>
                <a:spcPts val="300"/>
              </a:spcAft>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December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172</a:t>
            </a:fld>
            <a:endParaRPr lang="en-US" dirty="0"/>
          </a:p>
        </p:txBody>
      </p:sp>
    </p:spTree>
    <p:extLst>
      <p:ext uri="{BB962C8B-B14F-4D97-AF65-F5344CB8AC3E}">
        <p14:creationId xmlns:p14="http://schemas.microsoft.com/office/powerpoint/2010/main" val="30276492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342900">
              <a:lnSpc>
                <a:spcPct val="120000"/>
              </a:lnSpc>
              <a:spcBef>
                <a:spcPts val="300"/>
              </a:spcBef>
              <a:spcAft>
                <a:spcPts val="300"/>
              </a:spcAft>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Source: </a:t>
            </a:r>
            <a:r>
              <a:rPr lang="en-US" sz="12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https://www.annallergy.org/article/S1081-1206(23)01455-2/fulltext</a:t>
            </a:r>
            <a:r>
              <a:rPr lang="en-US" sz="1200" dirty="0">
                <a:effectLst/>
                <a:latin typeface="Calibri" panose="020F0502020204030204" pitchFamily="34" charset="0"/>
                <a:ea typeface="MS Mincho" panose="02020609040205080304" pitchFamily="49" charset="-128"/>
                <a:cs typeface="Arial" panose="020B0604020202020204" pitchFamily="34" charset="0"/>
              </a:rPr>
              <a:t> </a:t>
            </a:r>
          </a:p>
          <a:p>
            <a:pPr lvl="1" indent="-342900">
              <a:lnSpc>
                <a:spcPct val="120000"/>
              </a:lnSpc>
              <a:spcBef>
                <a:spcPts val="300"/>
              </a:spcBef>
              <a:spcAft>
                <a:spcPts val="300"/>
              </a:spcAft>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December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173</a:t>
            </a:fld>
            <a:endParaRPr lang="en-US" dirty="0"/>
          </a:p>
        </p:txBody>
      </p:sp>
    </p:spTree>
    <p:extLst>
      <p:ext uri="{BB962C8B-B14F-4D97-AF65-F5344CB8AC3E}">
        <p14:creationId xmlns:p14="http://schemas.microsoft.com/office/powerpoint/2010/main" val="38267888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342900">
              <a:lnSpc>
                <a:spcPct val="120000"/>
              </a:lnSpc>
              <a:spcBef>
                <a:spcPts val="300"/>
              </a:spcBef>
              <a:spcAft>
                <a:spcPts val="300"/>
              </a:spcAft>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December 2023</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174</a:t>
            </a:fld>
            <a:endParaRPr lang="en-US" dirty="0"/>
          </a:p>
        </p:txBody>
      </p:sp>
    </p:spTree>
    <p:extLst>
      <p:ext uri="{BB962C8B-B14F-4D97-AF65-F5344CB8AC3E}">
        <p14:creationId xmlns:p14="http://schemas.microsoft.com/office/powerpoint/2010/main" val="20623423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ct val="120000"/>
              </a:lnSpc>
              <a:spcBef>
                <a:spcPts val="300"/>
              </a:spcBef>
              <a:spcAft>
                <a:spcPts val="300"/>
              </a:spcAft>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(February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175</a:t>
            </a:fld>
            <a:endParaRPr lang="en-US" dirty="0"/>
          </a:p>
        </p:txBody>
      </p:sp>
    </p:spTree>
    <p:extLst>
      <p:ext uri="{BB962C8B-B14F-4D97-AF65-F5344CB8AC3E}">
        <p14:creationId xmlns:p14="http://schemas.microsoft.com/office/powerpoint/2010/main" val="12705445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20000"/>
              </a:lnSpc>
              <a:spcBef>
                <a:spcPts val="300"/>
              </a:spcBef>
              <a:spcAft>
                <a:spcPts val="300"/>
              </a:spcAft>
            </a:pPr>
            <a:r>
              <a:rPr lang="en-US" sz="1200" dirty="0">
                <a:effectLst/>
                <a:latin typeface="Calibri" panose="020F0502020204030204" pitchFamily="34" charset="0"/>
                <a:ea typeface="MS Mincho" panose="02020609040205080304" pitchFamily="49" charset="-128"/>
                <a:cs typeface="Arial" panose="020B0604020202020204" pitchFamily="34" charset="0"/>
              </a:rPr>
              <a:t>April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178</a:t>
            </a:fld>
            <a:endParaRPr lang="en-US" dirty="0"/>
          </a:p>
        </p:txBody>
      </p:sp>
    </p:spTree>
    <p:extLst>
      <p:ext uri="{BB962C8B-B14F-4D97-AF65-F5344CB8AC3E}">
        <p14:creationId xmlns:p14="http://schemas.microsoft.com/office/powerpoint/2010/main" val="41923439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800"/>
              </a:spcBef>
              <a:spcAft>
                <a:spcPts val="600"/>
              </a:spcAft>
            </a:pPr>
            <a:r>
              <a:rPr lang="en-US" sz="1800" b="1" i="1" dirty="0">
                <a:effectLst/>
                <a:latin typeface="Calibri" panose="020F0502020204030204" pitchFamily="34" charset="0"/>
                <a:ea typeface="Times New Roman" panose="02020603050405020304" pitchFamily="18" charset="0"/>
                <a:cs typeface="Arial" panose="020B0604020202020204" pitchFamily="34" charset="0"/>
              </a:rPr>
              <a:t>Stepwise Approach to Asthma Control from </a:t>
            </a:r>
            <a:r>
              <a:rPr lang="en-US" sz="1800" b="1" i="1" dirty="0">
                <a:effectLst/>
                <a:highlight>
                  <a:srgbClr val="00FFFF"/>
                </a:highlight>
                <a:latin typeface="Calibri" panose="020F0502020204030204" pitchFamily="34" charset="0"/>
                <a:ea typeface="Times New Roman" panose="02020603050405020304" pitchFamily="18" charset="0"/>
                <a:cs typeface="Arial" panose="020B0604020202020204" pitchFamily="34" charset="0"/>
              </a:rPr>
              <a:t>2023</a:t>
            </a:r>
            <a:r>
              <a:rPr lang="en-US" sz="1800" b="1" i="1" dirty="0">
                <a:effectLst/>
                <a:latin typeface="Calibri" panose="020F0502020204030204" pitchFamily="34" charset="0"/>
                <a:ea typeface="Times New Roman" panose="02020603050405020304" pitchFamily="18" charset="0"/>
                <a:cs typeface="Arial" panose="020B0604020202020204" pitchFamily="34" charset="0"/>
              </a:rPr>
              <a:t> GINA Guidelines – Controller and Reliever Therapy in Patients ≥ 12 Years Old</a:t>
            </a:r>
            <a:r>
              <a:rPr lang="en-US" sz="1800" b="1" i="1" baseline="300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b="1" i="1"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Global Initiative for Asthma (GINA). Global strategy for asthma management and prevention - updated 2023. Available at: </a:t>
            </a:r>
            <a:r>
              <a:rPr lang="en-US" sz="18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3"/>
              </a:rPr>
              <a:t>https://ginasthma.org/reports/</a:t>
            </a:r>
            <a:r>
              <a:rPr lang="en-US" sz="1800" dirty="0">
                <a:effectLst/>
                <a:latin typeface="Calibri" panose="020F0502020204030204" pitchFamily="34" charset="0"/>
                <a:ea typeface="Times New Roman" panose="02020603050405020304" pitchFamily="18" charset="0"/>
                <a:cs typeface="Calibri" panose="020F0502020204030204" pitchFamily="34" charset="0"/>
              </a:rPr>
              <a:t>. Accessed July 27, 2023.</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a:p>
            <a:r>
              <a:rPr lang="en-US" b="1" dirty="0"/>
              <a:t>Please note bold which indicates Immunomodulators</a:t>
            </a:r>
          </a:p>
        </p:txBody>
      </p:sp>
      <p:sp>
        <p:nvSpPr>
          <p:cNvPr id="4" name="Slide Number Placeholder 3"/>
          <p:cNvSpPr>
            <a:spLocks noGrp="1"/>
          </p:cNvSpPr>
          <p:nvPr>
            <p:ph type="sldNum" sz="quarter" idx="5"/>
          </p:nvPr>
        </p:nvSpPr>
        <p:spPr/>
        <p:txBody>
          <a:bodyPr/>
          <a:lstStyle/>
          <a:p>
            <a:fld id="{C9D083C5-686D-48FF-94E9-991F1B16C1F0}" type="slidenum">
              <a:rPr lang="en-US" smtClean="0"/>
              <a:t>179</a:t>
            </a:fld>
            <a:endParaRPr lang="en-US" dirty="0"/>
          </a:p>
        </p:txBody>
      </p:sp>
    </p:spTree>
    <p:extLst>
      <p:ext uri="{BB962C8B-B14F-4D97-AF65-F5344CB8AC3E}">
        <p14:creationId xmlns:p14="http://schemas.microsoft.com/office/powerpoint/2010/main" val="7954623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ct val="120000"/>
              </a:lnSpc>
              <a:spcBef>
                <a:spcPts val="300"/>
              </a:spcBef>
              <a:spcAft>
                <a:spcPts val="300"/>
              </a:spcAft>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(February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180</a:t>
            </a:fld>
            <a:endParaRPr lang="en-US" dirty="0"/>
          </a:p>
        </p:txBody>
      </p:sp>
    </p:spTree>
    <p:extLst>
      <p:ext uri="{BB962C8B-B14F-4D97-AF65-F5344CB8AC3E}">
        <p14:creationId xmlns:p14="http://schemas.microsoft.com/office/powerpoint/2010/main" val="13476484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ct val="120000"/>
              </a:lnSpc>
              <a:spcBef>
                <a:spcPts val="300"/>
              </a:spcBef>
              <a:spcAft>
                <a:spcPts val="300"/>
              </a:spcAft>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April 2024</a:t>
            </a:r>
            <a:endParaRPr lang="en-US" sz="12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C9C71B4-0BE4-46D8-9A18-4A1D7B2ED132}" type="slidenum">
              <a:rPr lang="en-US" smtClean="0"/>
              <a:pPr/>
              <a:t>181</a:t>
            </a:fld>
            <a:endParaRPr lang="en-US" dirty="0"/>
          </a:p>
        </p:txBody>
      </p:sp>
    </p:spTree>
    <p:extLst>
      <p:ext uri="{BB962C8B-B14F-4D97-AF65-F5344CB8AC3E}">
        <p14:creationId xmlns:p14="http://schemas.microsoft.com/office/powerpoint/2010/main" val="14943491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200"/>
              </a:spcBef>
              <a:spcAft>
                <a:spcPts val="200"/>
              </a:spcAft>
            </a:pPr>
            <a:r>
              <a:rPr lang="en-US" sz="1800" b="1" dirty="0">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a:t>
            </a:r>
            <a:r>
              <a:rPr lang="en-US" sz="18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In March 2023, naloxone (Narcan) 4 mg nasal spray by Emergent BioSolutions was approved for nonprescription, over-the-counter (OTC) use. The first OTC product entered the market in August 2023.</a:t>
            </a:r>
            <a:r>
              <a:rPr lang="en-US" sz="1800" b="1" baseline="300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Available at: </a:t>
            </a:r>
            <a:r>
              <a:rPr lang="en-US" sz="1800" u="sng" dirty="0">
                <a:solidFill>
                  <a:srgbClr val="0000FF"/>
                </a:solidFill>
                <a:effectLst/>
                <a:latin typeface="Calibri" panose="020F0502020204030204" pitchFamily="34" charset="0"/>
                <a:ea typeface="Times New Roman" panose="02020603050405020304" pitchFamily="18" charset="0"/>
                <a:hlinkClick r:id="rId3"/>
              </a:rPr>
              <a:t>https://www.accessdata.fda.gov/drugsatfda_docs/appletter/2023/208411Orig1s006ltr.pdf</a:t>
            </a:r>
            <a:r>
              <a:rPr lang="en-US" sz="1800" dirty="0">
                <a:effectLst/>
                <a:latin typeface="Calibri" panose="020F0502020204030204" pitchFamily="34"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184</a:t>
            </a:fld>
            <a:endParaRPr lang="en-US" dirty="0"/>
          </a:p>
        </p:txBody>
      </p:sp>
    </p:spTree>
    <p:extLst>
      <p:ext uri="{BB962C8B-B14F-4D97-AF65-F5344CB8AC3E}">
        <p14:creationId xmlns:p14="http://schemas.microsoft.com/office/powerpoint/2010/main" val="149478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2023</a:t>
            </a:r>
          </a:p>
        </p:txBody>
      </p:sp>
      <p:sp>
        <p:nvSpPr>
          <p:cNvPr id="4" name="Slide Number Placeholder 3"/>
          <p:cNvSpPr>
            <a:spLocks noGrp="1"/>
          </p:cNvSpPr>
          <p:nvPr>
            <p:ph type="sldNum" sz="quarter" idx="5"/>
          </p:nvPr>
        </p:nvSpPr>
        <p:spPr/>
        <p:txBody>
          <a:bodyPr/>
          <a:lstStyle/>
          <a:p>
            <a:fld id="{C9D083C5-686D-48FF-94E9-991F1B16C1F0}" type="slidenum">
              <a:rPr lang="en-US" smtClean="0"/>
              <a:t>28</a:t>
            </a:fld>
            <a:endParaRPr lang="en-US" dirty="0"/>
          </a:p>
        </p:txBody>
      </p:sp>
    </p:spTree>
    <p:extLst>
      <p:ext uri="{BB962C8B-B14F-4D97-AF65-F5344CB8AC3E}">
        <p14:creationId xmlns:p14="http://schemas.microsoft.com/office/powerpoint/2010/main" val="20954829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2023</a:t>
            </a:r>
          </a:p>
        </p:txBody>
      </p:sp>
      <p:sp>
        <p:nvSpPr>
          <p:cNvPr id="4" name="Slide Number Placeholder 3"/>
          <p:cNvSpPr>
            <a:spLocks noGrp="1"/>
          </p:cNvSpPr>
          <p:nvPr>
            <p:ph type="sldNum" sz="quarter" idx="5"/>
          </p:nvPr>
        </p:nvSpPr>
        <p:spPr/>
        <p:txBody>
          <a:bodyPr/>
          <a:lstStyle/>
          <a:p>
            <a:fld id="{C9D083C5-686D-48FF-94E9-991F1B16C1F0}" type="slidenum">
              <a:rPr lang="en-US" smtClean="0"/>
              <a:t>190</a:t>
            </a:fld>
            <a:endParaRPr lang="en-US" dirty="0"/>
          </a:p>
        </p:txBody>
      </p:sp>
    </p:spTree>
    <p:extLst>
      <p:ext uri="{BB962C8B-B14F-4D97-AF65-F5344CB8AC3E}">
        <p14:creationId xmlns:p14="http://schemas.microsoft.com/office/powerpoint/2010/main" val="2109922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2023</a:t>
            </a:r>
          </a:p>
        </p:txBody>
      </p:sp>
      <p:sp>
        <p:nvSpPr>
          <p:cNvPr id="4" name="Slide Number Placeholder 3"/>
          <p:cNvSpPr>
            <a:spLocks noGrp="1"/>
          </p:cNvSpPr>
          <p:nvPr>
            <p:ph type="sldNum" sz="quarter" idx="5"/>
          </p:nvPr>
        </p:nvSpPr>
        <p:spPr/>
        <p:txBody>
          <a:bodyPr/>
          <a:lstStyle/>
          <a:p>
            <a:fld id="{C9D083C5-686D-48FF-94E9-991F1B16C1F0}" type="slidenum">
              <a:rPr lang="en-US" smtClean="0"/>
              <a:t>191</a:t>
            </a:fld>
            <a:endParaRPr lang="en-US" dirty="0"/>
          </a:p>
        </p:txBody>
      </p:sp>
    </p:spTree>
    <p:extLst>
      <p:ext uri="{BB962C8B-B14F-4D97-AF65-F5344CB8AC3E}">
        <p14:creationId xmlns:p14="http://schemas.microsoft.com/office/powerpoint/2010/main" val="26288232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2023</a:t>
            </a:r>
          </a:p>
        </p:txBody>
      </p:sp>
      <p:sp>
        <p:nvSpPr>
          <p:cNvPr id="4" name="Slide Number Placeholder 3"/>
          <p:cNvSpPr>
            <a:spLocks noGrp="1"/>
          </p:cNvSpPr>
          <p:nvPr>
            <p:ph type="sldNum" sz="quarter" idx="5"/>
          </p:nvPr>
        </p:nvSpPr>
        <p:spPr/>
        <p:txBody>
          <a:bodyPr/>
          <a:lstStyle/>
          <a:p>
            <a:fld id="{C9D083C5-686D-48FF-94E9-991F1B16C1F0}" type="slidenum">
              <a:rPr lang="en-US" smtClean="0"/>
              <a:t>192</a:t>
            </a:fld>
            <a:endParaRPr lang="en-US" dirty="0"/>
          </a:p>
        </p:txBody>
      </p:sp>
    </p:spTree>
    <p:extLst>
      <p:ext uri="{BB962C8B-B14F-4D97-AF65-F5344CB8AC3E}">
        <p14:creationId xmlns:p14="http://schemas.microsoft.com/office/powerpoint/2010/main" val="1258293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2023</a:t>
            </a:r>
          </a:p>
        </p:txBody>
      </p:sp>
      <p:sp>
        <p:nvSpPr>
          <p:cNvPr id="4" name="Slide Number Placeholder 3"/>
          <p:cNvSpPr>
            <a:spLocks noGrp="1"/>
          </p:cNvSpPr>
          <p:nvPr>
            <p:ph type="sldNum" sz="quarter" idx="5"/>
          </p:nvPr>
        </p:nvSpPr>
        <p:spPr/>
        <p:txBody>
          <a:bodyPr/>
          <a:lstStyle/>
          <a:p>
            <a:fld id="{C9D083C5-686D-48FF-94E9-991F1B16C1F0}" type="slidenum">
              <a:rPr lang="en-US" smtClean="0"/>
              <a:t>193</a:t>
            </a:fld>
            <a:endParaRPr lang="en-US" dirty="0"/>
          </a:p>
        </p:txBody>
      </p:sp>
    </p:spTree>
    <p:extLst>
      <p:ext uri="{BB962C8B-B14F-4D97-AF65-F5344CB8AC3E}">
        <p14:creationId xmlns:p14="http://schemas.microsoft.com/office/powerpoint/2010/main" val="6240163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2023</a:t>
            </a:r>
          </a:p>
        </p:txBody>
      </p:sp>
      <p:sp>
        <p:nvSpPr>
          <p:cNvPr id="4" name="Slide Number Placeholder 3"/>
          <p:cNvSpPr>
            <a:spLocks noGrp="1"/>
          </p:cNvSpPr>
          <p:nvPr>
            <p:ph type="sldNum" sz="quarter" idx="5"/>
          </p:nvPr>
        </p:nvSpPr>
        <p:spPr/>
        <p:txBody>
          <a:bodyPr/>
          <a:lstStyle/>
          <a:p>
            <a:pPr>
              <a:defRPr/>
            </a:pPr>
            <a:fld id="{EF63B129-B7F7-4C8F-AC8D-160A4C1B311C}" type="slidenum">
              <a:rPr lang="en-US" smtClean="0"/>
              <a:pPr>
                <a:defRPr/>
              </a:pPr>
              <a:t>194</a:t>
            </a:fld>
            <a:endParaRPr lang="en-US" dirty="0"/>
          </a:p>
        </p:txBody>
      </p:sp>
    </p:spTree>
    <p:extLst>
      <p:ext uri="{BB962C8B-B14F-4D97-AF65-F5344CB8AC3E}">
        <p14:creationId xmlns:p14="http://schemas.microsoft.com/office/powerpoint/2010/main" val="37298495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2024</a:t>
            </a:r>
          </a:p>
        </p:txBody>
      </p:sp>
      <p:sp>
        <p:nvSpPr>
          <p:cNvPr id="4" name="Slide Number Placeholder 3"/>
          <p:cNvSpPr>
            <a:spLocks noGrp="1"/>
          </p:cNvSpPr>
          <p:nvPr>
            <p:ph type="sldNum" sz="quarter" idx="5"/>
          </p:nvPr>
        </p:nvSpPr>
        <p:spPr/>
        <p:txBody>
          <a:bodyPr/>
          <a:lstStyle/>
          <a:p>
            <a:pPr>
              <a:defRPr/>
            </a:pPr>
            <a:fld id="{EF63B129-B7F7-4C8F-AC8D-160A4C1B311C}" type="slidenum">
              <a:rPr lang="en-US" smtClean="0"/>
              <a:pPr>
                <a:defRPr/>
              </a:pPr>
              <a:t>195</a:t>
            </a:fld>
            <a:endParaRPr lang="en-US" dirty="0"/>
          </a:p>
        </p:txBody>
      </p:sp>
    </p:spTree>
    <p:extLst>
      <p:ext uri="{BB962C8B-B14F-4D97-AF65-F5344CB8AC3E}">
        <p14:creationId xmlns:p14="http://schemas.microsoft.com/office/powerpoint/2010/main" val="22700115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2024</a:t>
            </a:r>
          </a:p>
        </p:txBody>
      </p:sp>
      <p:sp>
        <p:nvSpPr>
          <p:cNvPr id="4" name="Slide Number Placeholder 3"/>
          <p:cNvSpPr>
            <a:spLocks noGrp="1"/>
          </p:cNvSpPr>
          <p:nvPr>
            <p:ph type="sldNum" sz="quarter" idx="5"/>
          </p:nvPr>
        </p:nvSpPr>
        <p:spPr/>
        <p:txBody>
          <a:bodyPr/>
          <a:lstStyle/>
          <a:p>
            <a:pPr>
              <a:defRPr/>
            </a:pPr>
            <a:fld id="{EF63B129-B7F7-4C8F-AC8D-160A4C1B311C}" type="slidenum">
              <a:rPr lang="en-US" smtClean="0"/>
              <a:pPr>
                <a:defRPr/>
              </a:pPr>
              <a:t>196</a:t>
            </a:fld>
            <a:endParaRPr lang="en-US" dirty="0"/>
          </a:p>
        </p:txBody>
      </p:sp>
    </p:spTree>
    <p:extLst>
      <p:ext uri="{BB962C8B-B14F-4D97-AF65-F5344CB8AC3E}">
        <p14:creationId xmlns:p14="http://schemas.microsoft.com/office/powerpoint/2010/main" val="17382661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In September 2022, the FDA approved the removal of the ADHD indication for patients 3 to 5 years of age from the product labeling for amphetamine sulfate ODT (</a:t>
            </a:r>
            <a:r>
              <a:rPr lang="en-US" sz="1800" b="1" dirty="0" err="1">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Evekeo</a:t>
            </a:r>
            <a:r>
              <a:rPr lang="en-US" sz="18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ODT). Approval for use in this age group remains in the labeling for amphetamine sulfate tablet (</a:t>
            </a:r>
            <a:r>
              <a:rPr lang="en-US" sz="1800" b="1" dirty="0" err="1">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Evekeo</a:t>
            </a:r>
            <a:r>
              <a:rPr lang="en-US" sz="18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209</a:t>
            </a:fld>
            <a:endParaRPr lang="en-US" dirty="0"/>
          </a:p>
        </p:txBody>
      </p:sp>
    </p:spTree>
    <p:extLst>
      <p:ext uri="{BB962C8B-B14F-4D97-AF65-F5344CB8AC3E}">
        <p14:creationId xmlns:p14="http://schemas.microsoft.com/office/powerpoint/2010/main" val="26168746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October 2023</a:t>
            </a:r>
          </a:p>
        </p:txBody>
      </p:sp>
      <p:sp>
        <p:nvSpPr>
          <p:cNvPr id="4" name="Slide Number Placeholder 3"/>
          <p:cNvSpPr>
            <a:spLocks noGrp="1"/>
          </p:cNvSpPr>
          <p:nvPr>
            <p:ph type="sldNum" sz="quarter" idx="5"/>
          </p:nvPr>
        </p:nvSpPr>
        <p:spPr/>
        <p:txBody>
          <a:bodyPr/>
          <a:lstStyle/>
          <a:p>
            <a:fld id="{C9D083C5-686D-48FF-94E9-991F1B16C1F0}" type="slidenum">
              <a:rPr lang="en-US" smtClean="0"/>
              <a:t>221</a:t>
            </a:fld>
            <a:endParaRPr lang="en-US" dirty="0"/>
          </a:p>
        </p:txBody>
      </p:sp>
    </p:spTree>
    <p:extLst>
      <p:ext uri="{BB962C8B-B14F-4D97-AF65-F5344CB8AC3E}">
        <p14:creationId xmlns:p14="http://schemas.microsoft.com/office/powerpoint/2010/main" val="27251181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TTSTAND velocity is a measure of muscle function that measures the time required for the patient to stand to an erect position from a supine position (floor).</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222</a:t>
            </a:fld>
            <a:endParaRPr lang="en-US" dirty="0"/>
          </a:p>
        </p:txBody>
      </p:sp>
    </p:spTree>
    <p:extLst>
      <p:ext uri="{BB962C8B-B14F-4D97-AF65-F5344CB8AC3E}">
        <p14:creationId xmlns:p14="http://schemas.microsoft.com/office/powerpoint/2010/main" val="32748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2023</a:t>
            </a:r>
          </a:p>
        </p:txBody>
      </p:sp>
      <p:sp>
        <p:nvSpPr>
          <p:cNvPr id="4" name="Slide Number Placeholder 3"/>
          <p:cNvSpPr>
            <a:spLocks noGrp="1"/>
          </p:cNvSpPr>
          <p:nvPr>
            <p:ph type="sldNum" sz="quarter" idx="5"/>
          </p:nvPr>
        </p:nvSpPr>
        <p:spPr/>
        <p:txBody>
          <a:bodyPr/>
          <a:lstStyle/>
          <a:p>
            <a:fld id="{C9D083C5-686D-48FF-94E9-991F1B16C1F0}" type="slidenum">
              <a:rPr lang="en-US" smtClean="0"/>
              <a:t>38</a:t>
            </a:fld>
            <a:endParaRPr lang="en-US" dirty="0"/>
          </a:p>
        </p:txBody>
      </p:sp>
    </p:spTree>
    <p:extLst>
      <p:ext uri="{BB962C8B-B14F-4D97-AF65-F5344CB8AC3E}">
        <p14:creationId xmlns:p14="http://schemas.microsoft.com/office/powerpoint/2010/main" val="21555425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TTSTAND velocity is a measure of muscle function that measures the time required for the patient to stand to an erect position from a supine position (floor).</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223</a:t>
            </a:fld>
            <a:endParaRPr lang="en-US" dirty="0"/>
          </a:p>
        </p:txBody>
      </p:sp>
    </p:spTree>
    <p:extLst>
      <p:ext uri="{BB962C8B-B14F-4D97-AF65-F5344CB8AC3E}">
        <p14:creationId xmlns:p14="http://schemas.microsoft.com/office/powerpoint/2010/main" val="38832326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TTSTAND velocity is a measure of muscle function that measures the time required for the patient to stand to an erect position from a supine position (floor).</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224</a:t>
            </a:fld>
            <a:endParaRPr lang="en-US" dirty="0"/>
          </a:p>
        </p:txBody>
      </p:sp>
    </p:spTree>
    <p:extLst>
      <p:ext uri="{BB962C8B-B14F-4D97-AF65-F5344CB8AC3E}">
        <p14:creationId xmlns:p14="http://schemas.microsoft.com/office/powerpoint/2010/main" val="7143800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TTSTAND velocity is a measure of muscle function that measures the time required for the patient to stand to an erect position from a supine position (floor).</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225</a:t>
            </a:fld>
            <a:endParaRPr lang="en-US" dirty="0"/>
          </a:p>
        </p:txBody>
      </p:sp>
    </p:spTree>
    <p:extLst>
      <p:ext uri="{BB962C8B-B14F-4D97-AF65-F5344CB8AC3E}">
        <p14:creationId xmlns:p14="http://schemas.microsoft.com/office/powerpoint/2010/main" val="26019833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TTSTAND velocity is a measure of muscle function that measures the time required for the patient to stand to an erect position from a supine position (floor).</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226</a:t>
            </a:fld>
            <a:endParaRPr lang="en-US" dirty="0"/>
          </a:p>
        </p:txBody>
      </p:sp>
    </p:spTree>
    <p:extLst>
      <p:ext uri="{BB962C8B-B14F-4D97-AF65-F5344CB8AC3E}">
        <p14:creationId xmlns:p14="http://schemas.microsoft.com/office/powerpoint/2010/main" val="32784091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TTSTAND velocity is a measure of muscle function that measures the time required for the patient to stand to an erect position from a supine position (floor).</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227</a:t>
            </a:fld>
            <a:endParaRPr lang="en-US" dirty="0"/>
          </a:p>
        </p:txBody>
      </p:sp>
    </p:spTree>
    <p:extLst>
      <p:ext uri="{BB962C8B-B14F-4D97-AF65-F5344CB8AC3E}">
        <p14:creationId xmlns:p14="http://schemas.microsoft.com/office/powerpoint/2010/main" val="34249252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Alopecia areata (AA) </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228</a:t>
            </a:fld>
            <a:endParaRPr lang="en-US" dirty="0"/>
          </a:p>
        </p:txBody>
      </p:sp>
    </p:spTree>
    <p:extLst>
      <p:ext uri="{BB962C8B-B14F-4D97-AF65-F5344CB8AC3E}">
        <p14:creationId xmlns:p14="http://schemas.microsoft.com/office/powerpoint/2010/main" val="22537090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Alopecia areata (AA) </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229</a:t>
            </a:fld>
            <a:endParaRPr lang="en-US" dirty="0"/>
          </a:p>
        </p:txBody>
      </p:sp>
    </p:spTree>
    <p:extLst>
      <p:ext uri="{BB962C8B-B14F-4D97-AF65-F5344CB8AC3E}">
        <p14:creationId xmlns:p14="http://schemas.microsoft.com/office/powerpoint/2010/main" val="25113460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Alopecia areata (AA) </a:t>
            </a:r>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230</a:t>
            </a:fld>
            <a:endParaRPr lang="en-US" dirty="0"/>
          </a:p>
        </p:txBody>
      </p:sp>
    </p:spTree>
    <p:extLst>
      <p:ext uri="{BB962C8B-B14F-4D97-AF65-F5344CB8AC3E}">
        <p14:creationId xmlns:p14="http://schemas.microsoft.com/office/powerpoint/2010/main" val="71452585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231</a:t>
            </a:fld>
            <a:endParaRPr lang="en-US" dirty="0"/>
          </a:p>
        </p:txBody>
      </p:sp>
    </p:spTree>
    <p:extLst>
      <p:ext uri="{BB962C8B-B14F-4D97-AF65-F5344CB8AC3E}">
        <p14:creationId xmlns:p14="http://schemas.microsoft.com/office/powerpoint/2010/main" val="1058304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dirty="0"/>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dirty="0"/>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ginasthma.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28600" y="2800351"/>
            <a:ext cx="9144000" cy="1219200"/>
          </a:xfrm>
        </p:spPr>
        <p:txBody>
          <a:bodyPr lIns="91440" tIns="45720" rIns="91440" bIns="45720" anchor="b" anchorCtr="0">
            <a:noAutofit/>
          </a:bodyPr>
          <a:lstStyle/>
          <a:p>
            <a:r>
              <a:rPr lang="en-US" altLang="en-US" sz="3200" b="0" dirty="0">
                <a:latin typeface="Tw Cen MT"/>
                <a:ea typeface="Tahoma"/>
                <a:cs typeface="Tahoma"/>
              </a:rPr>
              <a:t>AHCCCS Pharmacy and Therapeutics</a:t>
            </a:r>
            <a:r>
              <a:rPr lang="en-US" altLang="en-US" sz="3600" b="0" dirty="0">
                <a:effectLst>
                  <a:outerShdw blurRad="38100" dist="38100" dir="2700000" algn="tl">
                    <a:srgbClr val="000000">
                      <a:alpha val="43137"/>
                    </a:srgbClr>
                  </a:outerShdw>
                </a:effectLst>
                <a:latin typeface="Tw Cen MT"/>
                <a:ea typeface="Tahoma"/>
                <a:cs typeface="Tahoma"/>
              </a:rPr>
              <a:t> </a:t>
            </a:r>
            <a:r>
              <a:rPr lang="en-US" altLang="en-US" sz="3200" b="0" dirty="0">
                <a:latin typeface="Tw Cen MT"/>
                <a:ea typeface="Tahoma"/>
                <a:cs typeface="Tahoma"/>
              </a:rPr>
              <a:t>Committee</a:t>
            </a:r>
            <a:endParaRPr lang="en-US" sz="3200" b="0" dirty="0">
              <a:latin typeface="Tw Cen MT"/>
              <a:ea typeface="Tahoma"/>
              <a:cs typeface="Tahoma"/>
            </a:endParaRPr>
          </a:p>
        </p:txBody>
      </p:sp>
      <p:sp>
        <p:nvSpPr>
          <p:cNvPr id="3" name="Text Placeholder 2"/>
          <p:cNvSpPr>
            <a:spLocks noGrp="1"/>
          </p:cNvSpPr>
          <p:nvPr>
            <p:ph type="body" sz="quarter" idx="15"/>
          </p:nvPr>
        </p:nvSpPr>
        <p:spPr/>
        <p:txBody>
          <a:bodyPr lIns="91440" tIns="45720" rIns="91440" bIns="45720" anchor="t">
            <a:normAutofit/>
          </a:bodyPr>
          <a:lstStyle/>
          <a:p>
            <a:r>
              <a:rPr lang="en-US" altLang="en-US" sz="3200" dirty="0">
                <a:latin typeface="Tw Cen MT"/>
                <a:ea typeface="Tahoma"/>
                <a:cs typeface="Tahoma"/>
              </a:rPr>
              <a:t>June 18, 2024</a:t>
            </a:r>
            <a:endParaRPr lang="en-US" altLang="en-US" sz="3200" dirty="0"/>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6C59-11CF-4DAE-B0DD-536B490FD092}"/>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DCD61D71-E378-451F-AD1D-1EF343383010}"/>
              </a:ext>
            </a:extLst>
          </p:cNvPr>
          <p:cNvSpPr>
            <a:spLocks noGrp="1"/>
          </p:cNvSpPr>
          <p:nvPr>
            <p:ph idx="1"/>
          </p:nvPr>
        </p:nvSpPr>
        <p:spPr>
          <a:xfrm>
            <a:off x="228600" y="874514"/>
            <a:ext cx="8458200" cy="3678436"/>
          </a:xfrm>
        </p:spPr>
        <p:txBody>
          <a:bodyPr/>
          <a:lstStyle/>
          <a:p>
            <a:pPr marL="342900" lvl="1" indent="-342900">
              <a:spcBef>
                <a:spcPts val="1000"/>
              </a:spcBef>
              <a:buSzTx/>
              <a:buFont typeface="Arial" panose="020B0604020202020204" pitchFamily="34" charset="0"/>
              <a:buChar char="•"/>
            </a:pPr>
            <a:r>
              <a:rPr lang="en-US" sz="2000" b="0" i="0" u="none" strike="noStrike" baseline="0" dirty="0">
                <a:solidFill>
                  <a:srgbClr val="000000"/>
                </a:solidFill>
              </a:rPr>
              <a:t>Data from 2019 demonstrated that approximately 20.4% of adults report chronic pain in the US.</a:t>
            </a:r>
            <a:endParaRPr lang="en-US" sz="2000" dirty="0">
              <a:solidFill>
                <a:srgbClr val="000000"/>
              </a:solidFill>
            </a:endParaRPr>
          </a:p>
          <a:p>
            <a:pPr marL="342900" lvl="1" indent="-342900">
              <a:spcBef>
                <a:spcPts val="1000"/>
              </a:spcBef>
              <a:buSzTx/>
              <a:buFont typeface="Arial" panose="020B0604020202020204" pitchFamily="34" charset="0"/>
              <a:buChar char="•"/>
            </a:pPr>
            <a:r>
              <a:rPr lang="en-US" sz="2000" b="0" i="0" u="none" strike="noStrike" baseline="0" dirty="0">
                <a:solidFill>
                  <a:srgbClr val="000000"/>
                </a:solidFill>
              </a:rPr>
              <a:t>Historically, data have suggested that pain may be undertreated, but newer estimates imply that opioid treatment for pain may be overutilized.</a:t>
            </a:r>
          </a:p>
          <a:p>
            <a:pPr marL="342900" lvl="1" indent="-342900">
              <a:spcBef>
                <a:spcPts val="1000"/>
              </a:spcBef>
              <a:buSzTx/>
              <a:buFont typeface="Arial" panose="020B0604020202020204" pitchFamily="34" charset="0"/>
              <a:buChar char="•"/>
            </a:pPr>
            <a:r>
              <a:rPr lang="en-US" sz="2000" dirty="0">
                <a:solidFill>
                  <a:srgbClr val="000000"/>
                </a:solidFill>
              </a:rPr>
              <a:t>Opioid agonists reduce pain through interaction with opioid mu-receptors located in the brain, spinal cord, and smooth muscle.</a:t>
            </a:r>
          </a:p>
          <a:p>
            <a:pPr marL="342900" lvl="1" indent="-342900">
              <a:spcBef>
                <a:spcPts val="1000"/>
              </a:spcBef>
              <a:buSzTx/>
              <a:buFont typeface="Arial" panose="020B0604020202020204" pitchFamily="34" charset="0"/>
              <a:buChar char="•"/>
            </a:pPr>
            <a:r>
              <a:rPr lang="en-US" sz="2000" dirty="0">
                <a:solidFill>
                  <a:srgbClr val="000000"/>
                </a:solidFill>
              </a:rPr>
              <a:t>The primary site of therapeutic action is the central nervous system (CNS).</a:t>
            </a:r>
          </a:p>
          <a:p>
            <a:pPr marL="342900" lvl="1" indent="-342900">
              <a:spcBef>
                <a:spcPts val="1000"/>
              </a:spcBef>
              <a:buSzTx/>
              <a:buFont typeface="Arial" panose="020B0604020202020204" pitchFamily="34" charset="0"/>
              <a:buChar char="•"/>
            </a:pPr>
            <a:r>
              <a:rPr lang="en-US" sz="2000" dirty="0">
                <a:solidFill>
                  <a:srgbClr val="000000"/>
                </a:solidFill>
              </a:rPr>
              <a:t>Opioid agonists produce respiratory depression by direct action on the brain stem respiratory center.</a:t>
            </a:r>
          </a:p>
          <a:p>
            <a:r>
              <a:rPr lang="en-US" sz="2000" dirty="0">
                <a:solidFill>
                  <a:srgbClr val="000000"/>
                </a:solidFill>
              </a:rPr>
              <a:t>Buprenorphine is a partial agonist/antagonist of opioid receptors.</a:t>
            </a:r>
            <a:endParaRPr lang="en-US" sz="2000" dirty="0"/>
          </a:p>
          <a:p>
            <a:endParaRPr lang="en-US" dirty="0"/>
          </a:p>
        </p:txBody>
      </p:sp>
    </p:spTree>
    <p:extLst>
      <p:ext uri="{BB962C8B-B14F-4D97-AF65-F5344CB8AC3E}">
        <p14:creationId xmlns:p14="http://schemas.microsoft.com/office/powerpoint/2010/main" val="4024231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8392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upadacitinib</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indications for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tx</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of active PsA &amp; active polyarticular JIA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pJIA</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 pts who have had an inadequate response or intolerance to ≥ 1 TNF blocker have both been expanded to include pts ≥ 2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was previously only approved for adults for these indications. </a:t>
            </a:r>
          </a:p>
          <a:p>
            <a:pPr marL="342900" marR="0" lvl="0" indent="-342900">
              <a:lnSpc>
                <a:spcPct val="120000"/>
              </a:lnSpc>
              <a:spcBef>
                <a:spcPts val="300"/>
              </a:spcBef>
              <a:spcAft>
                <a:spcPts val="300"/>
              </a:spcAft>
              <a:buFont typeface="Symbol" panose="05050102010706020507" pitchFamily="18" charset="2"/>
              <a:buChar char=""/>
            </a:pP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 new dosage form,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LQ oral solution, has also been approved by the FDA for peds pts and will be available as 1 mg/mL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upadacitinib</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 a bottle of 180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mL.</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p>
          <a:p>
            <a:pPr marL="342900" marR="0" lvl="0" indent="-342900">
              <a:lnSpc>
                <a:spcPct val="120000"/>
              </a:lnSpc>
              <a:spcBef>
                <a:spcPts val="300"/>
              </a:spcBef>
              <a:spcAft>
                <a:spcPts val="300"/>
              </a:spcAft>
              <a:buFont typeface="Symbol" panose="05050102010706020507" pitchFamily="18" charset="2"/>
              <a:buChar char=""/>
            </a:pP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Recommended dosage for pts between 2 to &lt; 18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is weight-based, and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LQ oral solution should be used for pts weighing &lt; 30 kg. </a:t>
            </a:r>
          </a:p>
          <a:p>
            <a:pPr marL="342900" marR="0" lvl="0" indent="-342900">
              <a:lnSpc>
                <a:spcPct val="120000"/>
              </a:lnSpc>
              <a:spcBef>
                <a:spcPts val="300"/>
              </a:spcBef>
              <a:spcAft>
                <a:spcPts val="300"/>
              </a:spcAft>
              <a:buFont typeface="Symbol" panose="05050102010706020507" pitchFamily="18" charset="2"/>
              <a:buChar char=""/>
            </a:pP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For both PsA &amp;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pJIA</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pts weighing 10 kg to &lt; 20 kg should take 3 mg (3 mL;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LQ) twice daily, pts 20 kg to &lt; 30 kg should take 4 mg (4 mL;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LQ) twice daily, &amp; pts ≥ 30 kg should take 6 mg twice daily (6 mL;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LQ) or 15 mg once daily (one tablet;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ER). </a:t>
            </a:r>
          </a:p>
          <a:p>
            <a:pPr marL="342900" marR="0" lvl="0" indent="-342900">
              <a:lnSpc>
                <a:spcPct val="120000"/>
              </a:lnSpc>
              <a:spcBef>
                <a:spcPts val="300"/>
              </a:spcBef>
              <a:spcAft>
                <a:spcPts val="300"/>
              </a:spcAft>
              <a:buFont typeface="Symbol" panose="05050102010706020507" pitchFamily="18" charset="2"/>
              <a:buChar char=""/>
            </a:pP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Notably,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LQ is not substitutable with </a:t>
            </a:r>
            <a:r>
              <a:rPr lang="en-US" sz="15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5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ER tablets; changes between these formulations should be made by an HCP. </a:t>
            </a:r>
            <a:endParaRPr lang="en-US" sz="15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6742813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95A5D17-C89E-4BC2-8F54-04EA2E455A88}"/>
              </a:ext>
            </a:extLst>
          </p:cNvPr>
          <p:cNvSpPr>
            <a:spLocks noGrp="1" noChangeArrowheads="1"/>
          </p:cNvSpPr>
          <p:nvPr>
            <p:ph type="ctrTitle"/>
          </p:nvPr>
        </p:nvSpPr>
        <p:spPr bwMode="auto">
          <a:xfrm>
            <a:off x="546845" y="1337667"/>
            <a:ext cx="73152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tabLst/>
            </a:pPr>
            <a:br>
              <a:rPr kumimoji="0" lang="en-US" altLang="en-US" i="0" u="none" strike="noStrike" cap="none" normalizeH="0" baseline="0" dirty="0">
                <a:ln>
                  <a:noFill/>
                </a:ln>
                <a:solidFill>
                  <a:schemeClr val="bg1"/>
                </a:solidFill>
                <a:effectLst/>
                <a:latin typeface="+mn-lt"/>
                <a:ea typeface="Calibri" panose="020F0502020204030204" pitchFamily="34" charset="0"/>
              </a:rPr>
            </a:br>
            <a:r>
              <a:rPr kumimoji="0" lang="en-US" altLang="en-US" i="0" u="none" strike="noStrike" cap="none" normalizeH="0" baseline="0" dirty="0">
                <a:ln>
                  <a:noFill/>
                </a:ln>
                <a:solidFill>
                  <a:schemeClr val="bg1"/>
                </a:solidFill>
                <a:effectLst/>
                <a:latin typeface="+mn-lt"/>
                <a:ea typeface="Calibri" panose="020F0502020204030204" pitchFamily="34" charset="0"/>
              </a:rPr>
              <a:t>Glucagon</a:t>
            </a:r>
            <a:r>
              <a:rPr kumimoji="0" lang="en-US" altLang="en-US" i="0" strike="noStrike" cap="none" normalizeH="0" baseline="0" dirty="0">
                <a:ln>
                  <a:noFill/>
                </a:ln>
                <a:solidFill>
                  <a:schemeClr val="bg1"/>
                </a:solidFill>
                <a:effectLst/>
                <a:latin typeface="+mn-lt"/>
                <a:ea typeface="Calibri" panose="020F0502020204030204" pitchFamily="34" charset="0"/>
              </a:rPr>
              <a:t> Agents</a:t>
            </a:r>
            <a:endParaRPr kumimoji="0" lang="en-US" altLang="en-US" i="0"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94051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8"/>
            <a:ext cx="8229600" cy="3449333"/>
          </a:xfrm>
        </p:spPr>
        <p:txBody>
          <a:bodyPr/>
          <a:lstStyle/>
          <a:p>
            <a:pPr marL="0" indent="0">
              <a:buNone/>
            </a:pPr>
            <a:r>
              <a:rPr lang="en-US" altLang="en-US" sz="2800" b="1" i="1" dirty="0">
                <a:solidFill>
                  <a:schemeClr val="tx1">
                    <a:lumMod val="50000"/>
                  </a:schemeClr>
                </a:solidFill>
              </a:rPr>
              <a:t>Class Overview: Products</a:t>
            </a:r>
            <a:endParaRPr lang="en-US" sz="2800" dirty="0">
              <a:solidFill>
                <a:schemeClr val="tx1">
                  <a:lumMod val="50000"/>
                </a:schemeClr>
              </a:solidFill>
            </a:endParaRPr>
          </a:p>
          <a:p>
            <a:r>
              <a:rPr lang="en-US" b="0" i="0" u="none" strike="noStrike" baseline="0" dirty="0">
                <a:latin typeface="CIDFont+F4"/>
              </a:rPr>
              <a:t>Diazoxide Suspension (Proglycem)</a:t>
            </a:r>
          </a:p>
          <a:p>
            <a:r>
              <a:rPr lang="en-US" b="0" i="0" u="none" strike="noStrike" baseline="0" dirty="0">
                <a:latin typeface="CIDFont+F4"/>
              </a:rPr>
              <a:t>Glucagon</a:t>
            </a:r>
            <a:r>
              <a:rPr lang="en-US" dirty="0">
                <a:latin typeface="CIDFont+F4"/>
              </a:rPr>
              <a:t> I</a:t>
            </a:r>
            <a:r>
              <a:rPr lang="en-US" b="0" i="0" u="none" strike="noStrike" baseline="0" dirty="0">
                <a:latin typeface="CIDFont+F4"/>
              </a:rPr>
              <a:t>njection (Glucagon Emergency Kit, Gvoke Syringe, Gvoke Vial)</a:t>
            </a:r>
          </a:p>
          <a:p>
            <a:r>
              <a:rPr lang="en-US" b="0" i="0" u="none" strike="noStrike" baseline="0" dirty="0">
                <a:latin typeface="CIDFont+F4"/>
              </a:rPr>
              <a:t>Dasiglucagon </a:t>
            </a:r>
            <a:r>
              <a:rPr lang="en-US" dirty="0">
                <a:latin typeface="CIDFont+F4"/>
              </a:rPr>
              <a:t>(</a:t>
            </a:r>
            <a:r>
              <a:rPr lang="en-US" b="0" i="0" u="none" strike="noStrike" baseline="0" dirty="0">
                <a:latin typeface="CIDFont+F4"/>
              </a:rPr>
              <a:t>Zegalogue Autoinjector, Zegalogue Syringe)</a:t>
            </a:r>
          </a:p>
          <a:p>
            <a:r>
              <a:rPr lang="en-US" dirty="0">
                <a:latin typeface="CIDFont+F4"/>
              </a:rPr>
              <a:t>Glucagon Nasal (</a:t>
            </a:r>
            <a:r>
              <a:rPr lang="en-US" b="0" i="0" u="none" strike="noStrike" baseline="0" dirty="0">
                <a:latin typeface="CIDFont+F4"/>
              </a:rPr>
              <a:t>Baqsimi)</a:t>
            </a:r>
          </a:p>
          <a:p>
            <a:r>
              <a:rPr lang="en-US" dirty="0">
                <a:latin typeface="CIDFont+F4"/>
              </a:rPr>
              <a:t>Glucagon Pen (Gvoke Pen)</a:t>
            </a:r>
            <a:endParaRPr lang="en-US" b="0" i="0" u="none" strike="noStrike" baseline="0" dirty="0">
              <a:latin typeface="CIDFont+F4"/>
            </a:endParaRPr>
          </a:p>
          <a:p>
            <a:pPr marL="0" indent="0">
              <a:buNone/>
            </a:pPr>
            <a:endParaRPr lang="en-US" dirty="0"/>
          </a:p>
        </p:txBody>
      </p:sp>
    </p:spTree>
    <p:extLst>
      <p:ext uri="{BB962C8B-B14F-4D97-AF65-F5344CB8AC3E}">
        <p14:creationId xmlns:p14="http://schemas.microsoft.com/office/powerpoint/2010/main" val="34956938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76200" y="742950"/>
            <a:ext cx="8839200" cy="3657600"/>
          </a:xfrm>
        </p:spPr>
        <p:txBody>
          <a:bodyPr/>
          <a:lstStyle/>
          <a:p>
            <a:r>
              <a:rPr lang="en-US" sz="1800" b="0" i="0" u="none" strike="noStrike" baseline="0" dirty="0">
                <a:solidFill>
                  <a:srgbClr val="000000"/>
                </a:solidFill>
              </a:rPr>
              <a:t>Hypoglycemia is classified as:</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1 (glucose &lt; 70 mg/dL and ≥ 54 mg/dL)</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2 (glucose &lt; 54 mg/dL)</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3 (severe event: altered mental and/or physical status requiring assistance to treat)</a:t>
            </a:r>
          </a:p>
          <a:p>
            <a:r>
              <a:rPr lang="en-US" sz="1800" b="0" i="0" u="none" strike="noStrike" baseline="0" dirty="0">
                <a:solidFill>
                  <a:srgbClr val="000000"/>
                </a:solidFill>
              </a:rPr>
              <a:t>It can be reversed through administration of rapid-acting glucose or glucagon</a:t>
            </a:r>
          </a:p>
          <a:p>
            <a:r>
              <a:rPr lang="en-US" sz="1800" b="0" i="0" u="none" strike="noStrike" baseline="0" dirty="0">
                <a:solidFill>
                  <a:srgbClr val="000000"/>
                </a:solidFill>
              </a:rPr>
              <a:t>For patients unable or not willing to consume carbohydrates by mouth, use of glucagon is indicated for treating hypoglycemia</a:t>
            </a:r>
          </a:p>
          <a:p>
            <a:r>
              <a:rPr lang="en-US" sz="1800" b="0" i="0" u="none" strike="noStrike" baseline="0" dirty="0">
                <a:solidFill>
                  <a:srgbClr val="000000"/>
                </a:solidFill>
              </a:rPr>
              <a:t>The ADA 2024 Standards of Medical Care in Diabetes recommend glucagon should be prescribed for all individuals who are at an increased risk for level 2 or level 3 hypoglycemia to have accessible for use, as needed</a:t>
            </a:r>
          </a:p>
          <a:p>
            <a:endParaRPr lang="en-US" sz="1800" b="0" i="0" u="none" strike="noStrike" baseline="0" dirty="0">
              <a:solidFill>
                <a:srgbClr val="000000"/>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1981715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A698-F770-4B30-BC2C-405D49C6A150}"/>
              </a:ext>
            </a:extLst>
          </p:cNvPr>
          <p:cNvSpPr>
            <a:spLocks noGrp="1"/>
          </p:cNvSpPr>
          <p:nvPr>
            <p:ph type="title"/>
          </p:nvPr>
        </p:nvSpPr>
        <p:spPr>
          <a:xfrm>
            <a:off x="457200" y="135639"/>
            <a:ext cx="8229600" cy="759711"/>
          </a:xfrm>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dirty="0"/>
          </a:p>
        </p:txBody>
      </p:sp>
      <p:sp>
        <p:nvSpPr>
          <p:cNvPr id="3" name="Content Placeholder 2">
            <a:extLst>
              <a:ext uri="{FF2B5EF4-FFF2-40B4-BE49-F238E27FC236}">
                <a16:creationId xmlns:a16="http://schemas.microsoft.com/office/drawing/2014/main" id="{DD9A1A44-0C4B-4DD4-AEFB-6C6DB21DEFA5}"/>
              </a:ext>
            </a:extLst>
          </p:cNvPr>
          <p:cNvSpPr>
            <a:spLocks noGrp="1"/>
          </p:cNvSpPr>
          <p:nvPr>
            <p:ph idx="1"/>
          </p:nvPr>
        </p:nvSpPr>
        <p:spPr>
          <a:xfrm>
            <a:off x="76200" y="798314"/>
            <a:ext cx="8686800" cy="3754636"/>
          </a:xfrm>
        </p:spPr>
        <p:txBody>
          <a:bodyPr/>
          <a:lstStyle/>
          <a:p>
            <a:r>
              <a:rPr lang="en-US" sz="2200" dirty="0">
                <a:solidFill>
                  <a:srgbClr val="000000"/>
                </a:solidFill>
              </a:rPr>
              <a:t>Diazoxide is used in the management of hypoglycemia due to hyperinsulinism associated with the following conditions:</a:t>
            </a:r>
          </a:p>
          <a:p>
            <a:pPr lvl="1">
              <a:buFont typeface="Wingdings" panose="05000000000000000000" pitchFamily="2" charset="2"/>
              <a:buChar char="Ø"/>
            </a:pPr>
            <a:r>
              <a:rPr lang="en-US" dirty="0">
                <a:solidFill>
                  <a:srgbClr val="000000"/>
                </a:solidFill>
              </a:rPr>
              <a:t>Inoperable islet cell adenoma or carcinoma, or extrapancreatic malignancy in adults</a:t>
            </a:r>
          </a:p>
          <a:p>
            <a:pPr lvl="1">
              <a:buFont typeface="Wingdings" panose="05000000000000000000" pitchFamily="2" charset="2"/>
              <a:buChar char="Ø"/>
            </a:pPr>
            <a:r>
              <a:rPr lang="en-US" dirty="0">
                <a:solidFill>
                  <a:srgbClr val="000000"/>
                </a:solidFill>
              </a:rPr>
              <a:t>Leucine sensitivity, islet cell hyperplasia, nesidioblastosis, extrapancreatic malignancy, islet cell adenoma, or adenomatosis in infants and children </a:t>
            </a:r>
          </a:p>
          <a:p>
            <a:r>
              <a:rPr lang="en-US" sz="2200" dirty="0">
                <a:solidFill>
                  <a:srgbClr val="000000"/>
                </a:solidFill>
              </a:rPr>
              <a:t>It should be used only after a diagnosis of hypoglycemia due to one of the above conditions has been definitely established</a:t>
            </a:r>
          </a:p>
          <a:p>
            <a:pPr marL="0" indent="0" algn="l">
              <a:buNone/>
            </a:pPr>
            <a:endParaRPr lang="en-US" sz="1800" b="0" i="0" u="none" strike="noStrike" baseline="0" dirty="0">
              <a:solidFill>
                <a:schemeClr val="accent3">
                  <a:lumMod val="50000"/>
                </a:schemeClr>
              </a:solidFill>
            </a:endParaRPr>
          </a:p>
          <a:p>
            <a:endParaRPr lang="en-US" sz="1800" dirty="0"/>
          </a:p>
        </p:txBody>
      </p:sp>
    </p:spTree>
    <p:extLst>
      <p:ext uri="{BB962C8B-B14F-4D97-AF65-F5344CB8AC3E}">
        <p14:creationId xmlns:p14="http://schemas.microsoft.com/office/powerpoint/2010/main" val="13741554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152400" y="847084"/>
            <a:ext cx="8915400" cy="3477266"/>
          </a:xfrm>
        </p:spPr>
        <p:txBody>
          <a:bodyPr/>
          <a:lstStyle/>
          <a:p>
            <a:r>
              <a:rPr lang="en-US" dirty="0">
                <a:solidFill>
                  <a:srgbClr val="000000"/>
                </a:solidFill>
              </a:rPr>
              <a:t>Glucagon and d</a:t>
            </a:r>
            <a:r>
              <a:rPr lang="en-US" b="0" i="0" u="none" strike="noStrike" baseline="0" dirty="0">
                <a:solidFill>
                  <a:srgbClr val="000000"/>
                </a:solidFill>
              </a:rPr>
              <a:t>asiglucagon</a:t>
            </a:r>
            <a:r>
              <a:rPr lang="en-US" b="0" i="0" dirty="0">
                <a:solidFill>
                  <a:srgbClr val="000000"/>
                </a:solidFill>
                <a:effectLst/>
              </a:rPr>
              <a:t> </a:t>
            </a:r>
            <a:r>
              <a:rPr lang="en-US" dirty="0">
                <a:solidFill>
                  <a:srgbClr val="000000"/>
                </a:solidFill>
              </a:rPr>
              <a:t>are i</a:t>
            </a:r>
            <a:r>
              <a:rPr lang="en-US" b="0" i="0" u="none" strike="noStrike" baseline="0" dirty="0">
                <a:solidFill>
                  <a:srgbClr val="000000"/>
                </a:solidFill>
              </a:rPr>
              <a:t>ndicated for the treatment of severe hypoglycemia in patients with diabetes </a:t>
            </a:r>
          </a:p>
          <a:p>
            <a:pPr algn="l"/>
            <a:r>
              <a:rPr lang="en-US" b="0" i="0" dirty="0">
                <a:solidFill>
                  <a:srgbClr val="000000"/>
                </a:solidFill>
                <a:effectLst/>
              </a:rPr>
              <a:t>Zegalogue</a:t>
            </a:r>
            <a:r>
              <a:rPr lang="en-US" dirty="0">
                <a:solidFill>
                  <a:srgbClr val="000000"/>
                </a:solidFill>
              </a:rPr>
              <a:t>, Baqsimi, </a:t>
            </a:r>
            <a:r>
              <a:rPr lang="en-US" b="0" i="0" dirty="0">
                <a:solidFill>
                  <a:srgbClr val="000000"/>
                </a:solidFill>
                <a:effectLst/>
              </a:rPr>
              <a:t>and GVoke offer the convenience of avoiding use of </a:t>
            </a:r>
            <a:r>
              <a:rPr lang="en-US" b="0" i="0" u="none" strike="noStrike" baseline="0" dirty="0">
                <a:solidFill>
                  <a:srgbClr val="000000"/>
                </a:solidFill>
              </a:rPr>
              <a:t>a powder that requires reconstitution to be administered </a:t>
            </a:r>
          </a:p>
          <a:p>
            <a:pPr algn="l"/>
            <a:r>
              <a:rPr lang="en-US" b="0" i="0" u="none" strike="noStrike" baseline="0" dirty="0">
                <a:solidFill>
                  <a:srgbClr val="000000"/>
                </a:solidFill>
              </a:rPr>
              <a:t>All glucagon products are considered equally effective in reversing insulin-induced hypoglycemia </a:t>
            </a:r>
          </a:p>
          <a:p>
            <a:endParaRPr lang="en-US" sz="1800" b="0" i="0" u="none" strike="noStrike" baseline="0" dirty="0">
              <a:solidFill>
                <a:srgbClr val="000000"/>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3049416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A85A-9F8E-49BA-B2B2-C0422068C947}"/>
              </a:ext>
            </a:extLst>
          </p:cNvPr>
          <p:cNvSpPr>
            <a:spLocks noGrp="1"/>
          </p:cNvSpPr>
          <p:nvPr>
            <p:ph type="ctrTitle"/>
          </p:nvPr>
        </p:nvSpPr>
        <p:spPr/>
        <p:txBody>
          <a:bodyPr/>
          <a:lstStyle/>
          <a:p>
            <a:r>
              <a:rPr lang="en-US" altLang="en-US" dirty="0"/>
              <a:t>Glucocorticoids, Inhaled</a:t>
            </a:r>
            <a:endParaRPr lang="en-US" dirty="0"/>
          </a:p>
        </p:txBody>
      </p:sp>
    </p:spTree>
    <p:extLst>
      <p:ext uri="{BB962C8B-B14F-4D97-AF65-F5344CB8AC3E}">
        <p14:creationId xmlns:p14="http://schemas.microsoft.com/office/powerpoint/2010/main" val="39877128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F88D-E571-4A81-B886-CAE8D7CF986F}"/>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5291CEF7-3E6C-4FD2-B7ED-468FCE89481E}"/>
              </a:ext>
            </a:extLst>
          </p:cNvPr>
          <p:cNvSpPr>
            <a:spLocks noGrp="1"/>
          </p:cNvSpPr>
          <p:nvPr>
            <p:ph idx="1"/>
          </p:nvPr>
        </p:nvSpPr>
        <p:spPr>
          <a:xfrm>
            <a:off x="304800" y="861060"/>
            <a:ext cx="8229600" cy="4146801"/>
          </a:xfrm>
        </p:spPr>
        <p:txBody>
          <a:bodyPr/>
          <a:lstStyle/>
          <a:p>
            <a:pPr>
              <a:buNone/>
            </a:pPr>
            <a:r>
              <a:rPr lang="en-US" altLang="en-US" sz="1800" b="1" i="1" dirty="0">
                <a:solidFill>
                  <a:schemeClr val="tx1">
                    <a:lumMod val="50000"/>
                  </a:schemeClr>
                </a:solidFill>
              </a:rPr>
              <a:t>Class Overview: </a:t>
            </a:r>
            <a:r>
              <a:rPr lang="en-US" sz="1800" b="1" i="1" dirty="0">
                <a:solidFill>
                  <a:schemeClr val="tx1">
                    <a:lumMod val="50000"/>
                  </a:schemeClr>
                </a:solidFill>
              </a:rPr>
              <a:t>Single Agent Glucocorticoid Products</a:t>
            </a:r>
          </a:p>
          <a:p>
            <a:r>
              <a:rPr lang="en-US" sz="1800" dirty="0">
                <a:solidFill>
                  <a:srgbClr val="000000"/>
                </a:solidFill>
              </a:rPr>
              <a:t>beclomethasone HFA - (QVAR RediHaler)</a:t>
            </a:r>
          </a:p>
          <a:p>
            <a:r>
              <a:rPr lang="en-US" sz="1800" dirty="0">
                <a:solidFill>
                  <a:srgbClr val="000000"/>
                </a:solidFill>
              </a:rPr>
              <a:t>budesonide powder - (Pulmicort FlexHaler)</a:t>
            </a:r>
          </a:p>
          <a:p>
            <a:r>
              <a:rPr lang="en-US" sz="1800" dirty="0">
                <a:solidFill>
                  <a:srgbClr val="000000"/>
                </a:solidFill>
              </a:rPr>
              <a:t>budesonide solution - (Pulmicort </a:t>
            </a:r>
            <a:r>
              <a:rPr lang="en-US" sz="1800" dirty="0" err="1">
                <a:solidFill>
                  <a:srgbClr val="000000"/>
                </a:solidFill>
              </a:rPr>
              <a:t>Respules</a:t>
            </a:r>
            <a:r>
              <a:rPr lang="en-US" sz="1800" dirty="0">
                <a:solidFill>
                  <a:srgbClr val="000000"/>
                </a:solidFill>
              </a:rPr>
              <a:t>)</a:t>
            </a:r>
          </a:p>
          <a:p>
            <a:r>
              <a:rPr lang="en-US" sz="1800" dirty="0" err="1">
                <a:solidFill>
                  <a:srgbClr val="000000"/>
                </a:solidFill>
              </a:rPr>
              <a:t>ciclesonide</a:t>
            </a:r>
            <a:r>
              <a:rPr lang="en-US" sz="1800" dirty="0">
                <a:solidFill>
                  <a:srgbClr val="000000"/>
                </a:solidFill>
              </a:rPr>
              <a:t> aerosol - (Alvesco)</a:t>
            </a:r>
          </a:p>
          <a:p>
            <a:r>
              <a:rPr lang="en-US" sz="1800" dirty="0">
                <a:solidFill>
                  <a:srgbClr val="000000"/>
                </a:solidFill>
              </a:rPr>
              <a:t>fluticasone furoate powder – (Arnuity Ellipta)</a:t>
            </a:r>
          </a:p>
          <a:p>
            <a:r>
              <a:rPr lang="en-US" sz="1800" dirty="0">
                <a:solidFill>
                  <a:srgbClr val="000000"/>
                </a:solidFill>
              </a:rPr>
              <a:t>fluticasone propionate aerosol – (Flovent HFA)</a:t>
            </a:r>
          </a:p>
          <a:p>
            <a:r>
              <a:rPr lang="en-US" sz="1800" dirty="0">
                <a:solidFill>
                  <a:srgbClr val="000000"/>
                </a:solidFill>
              </a:rPr>
              <a:t>fluticasone propionate powder – (ArmonAir Digihaler, Flovent Diskus)</a:t>
            </a:r>
          </a:p>
          <a:p>
            <a:r>
              <a:rPr lang="en-US" sz="1800" dirty="0">
                <a:solidFill>
                  <a:srgbClr val="000000"/>
                </a:solidFill>
              </a:rPr>
              <a:t>mometasone furoate aerosol – (Asmanex HFA)</a:t>
            </a:r>
          </a:p>
          <a:p>
            <a:r>
              <a:rPr lang="en-US" sz="1800" dirty="0">
                <a:solidFill>
                  <a:srgbClr val="000000"/>
                </a:solidFill>
              </a:rPr>
              <a:t>mometasone furoate powder – (Asmanex Twisthaler)</a:t>
            </a:r>
          </a:p>
          <a:p>
            <a:endParaRPr lang="en-US" sz="1800" dirty="0"/>
          </a:p>
        </p:txBody>
      </p:sp>
    </p:spTree>
    <p:extLst>
      <p:ext uri="{BB962C8B-B14F-4D97-AF65-F5344CB8AC3E}">
        <p14:creationId xmlns:p14="http://schemas.microsoft.com/office/powerpoint/2010/main" val="25649289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F42C-7C0E-44BF-945B-B49F8AA7210E}"/>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8CF3EEB7-C477-4F2A-801A-C9927C9CE564}"/>
              </a:ext>
            </a:extLst>
          </p:cNvPr>
          <p:cNvSpPr>
            <a:spLocks noGrp="1"/>
          </p:cNvSpPr>
          <p:nvPr>
            <p:ph idx="1"/>
          </p:nvPr>
        </p:nvSpPr>
        <p:spPr>
          <a:xfrm>
            <a:off x="228600" y="895350"/>
            <a:ext cx="8229600" cy="3316500"/>
          </a:xfrm>
        </p:spPr>
        <p:txBody>
          <a:bodyPr/>
          <a:lstStyle/>
          <a:p>
            <a:pPr>
              <a:buNone/>
            </a:pPr>
            <a:r>
              <a:rPr lang="en-US" altLang="en-US" sz="2000" b="1" i="1" dirty="0">
                <a:solidFill>
                  <a:schemeClr val="tx1">
                    <a:lumMod val="50000"/>
                  </a:schemeClr>
                </a:solidFill>
              </a:rPr>
              <a:t>Class Overview: Glucocorticoid/Long-Acting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rgbClr val="000000"/>
                </a:solidFill>
              </a:rPr>
              <a:t>budesonide/formoterol aerosol - (Symbicort)</a:t>
            </a:r>
          </a:p>
          <a:p>
            <a:r>
              <a:rPr lang="en-US" sz="2000" dirty="0">
                <a:solidFill>
                  <a:srgbClr val="000000"/>
                </a:solidFill>
              </a:rPr>
              <a:t>fluticasone furoate/vilanterol powder - (Breo Ellipta)</a:t>
            </a:r>
          </a:p>
          <a:p>
            <a:r>
              <a:rPr lang="en-US" sz="2000" dirty="0">
                <a:solidFill>
                  <a:srgbClr val="000000"/>
                </a:solidFill>
              </a:rPr>
              <a:t>fluticasone propionate/salmeterol aerosol - (Advair HFA)</a:t>
            </a:r>
          </a:p>
          <a:p>
            <a:r>
              <a:rPr lang="en-US" sz="2000" dirty="0">
                <a:solidFill>
                  <a:srgbClr val="000000"/>
                </a:solidFill>
              </a:rPr>
              <a:t>fluticasone propionate/salmeterol powder - (Advair Diskus, AirDuo RespiClick, AirDuo RespiClick)</a:t>
            </a:r>
          </a:p>
          <a:p>
            <a:r>
              <a:rPr lang="en-US" sz="2000" dirty="0">
                <a:solidFill>
                  <a:srgbClr val="000000"/>
                </a:solidFill>
              </a:rPr>
              <a:t>mometasone/formoterol aerosol - (Dulera)</a:t>
            </a:r>
          </a:p>
          <a:p>
            <a:endParaRPr lang="en-US" dirty="0"/>
          </a:p>
        </p:txBody>
      </p:sp>
    </p:spTree>
    <p:extLst>
      <p:ext uri="{BB962C8B-B14F-4D97-AF65-F5344CB8AC3E}">
        <p14:creationId xmlns:p14="http://schemas.microsoft.com/office/powerpoint/2010/main" val="39396903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B4CE-B747-4B1F-9529-E8CD5FBF87A5}"/>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48405AA8-3EDA-4872-AF7B-E34FB14BFF26}"/>
              </a:ext>
            </a:extLst>
          </p:cNvPr>
          <p:cNvSpPr>
            <a:spLocks noGrp="1"/>
          </p:cNvSpPr>
          <p:nvPr>
            <p:ph idx="1"/>
          </p:nvPr>
        </p:nvSpPr>
        <p:spPr>
          <a:xfrm>
            <a:off x="304800" y="895350"/>
            <a:ext cx="8229600" cy="3276097"/>
          </a:xfrm>
        </p:spPr>
        <p:txBody>
          <a:bodyPr/>
          <a:lstStyle/>
          <a:p>
            <a:pPr>
              <a:buNone/>
            </a:pPr>
            <a:r>
              <a:rPr lang="en-US" altLang="en-US" sz="2000" b="1" i="1" dirty="0">
                <a:solidFill>
                  <a:schemeClr val="tx1">
                    <a:lumMod val="50000"/>
                  </a:schemeClr>
                </a:solidFill>
              </a:rPr>
              <a:t>Class Overview: Glucocorticoid/Long-Acting Anticholinergic/Long-Acting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rgbClr val="000000"/>
                </a:solidFill>
              </a:rPr>
              <a:t>budesonide/glycopyrrolate/ formoterol fumarate- (Breztri Aerosphere)</a:t>
            </a:r>
          </a:p>
          <a:p>
            <a:r>
              <a:rPr lang="en-US" sz="2000" dirty="0">
                <a:solidFill>
                  <a:srgbClr val="000000"/>
                </a:solidFill>
              </a:rPr>
              <a:t>fluticasone furoate/umeclidinium/vilanterol powder - (Trelegy Ellipta)</a:t>
            </a:r>
          </a:p>
          <a:p>
            <a:endParaRPr lang="en-US" sz="2400" dirty="0">
              <a:solidFill>
                <a:schemeClr val="tx1">
                  <a:lumMod val="50000"/>
                </a:schemeClr>
              </a:solidFill>
            </a:endParaRPr>
          </a:p>
          <a:p>
            <a:endParaRPr lang="en-US" sz="2400" dirty="0">
              <a:solidFill>
                <a:schemeClr val="tx1">
                  <a:lumMod val="50000"/>
                </a:schemeClr>
              </a:solidFill>
            </a:endParaRPr>
          </a:p>
          <a:p>
            <a:endParaRPr lang="en-US" dirty="0"/>
          </a:p>
        </p:txBody>
      </p:sp>
    </p:spTree>
    <p:extLst>
      <p:ext uri="{BB962C8B-B14F-4D97-AF65-F5344CB8AC3E}">
        <p14:creationId xmlns:p14="http://schemas.microsoft.com/office/powerpoint/2010/main" val="368036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a:xfrm>
            <a:off x="457200" y="135639"/>
            <a:ext cx="8229600" cy="683511"/>
          </a:xfrm>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152400" y="742950"/>
            <a:ext cx="8763000" cy="3810000"/>
          </a:xfrm>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Naltrexone is a centrally-acting mu-receptor antagonist that reverses the analgesic effects of mu-receptor agonists by competing for binding sites with opioids.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No clinical data exist that distinguish analgesic efficacy of any of these products from the others.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Pain management must be individualized and patients who do not respond to one opioid may respond to another.</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Abuse deterrent formulations do not enhance analgesic properties.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All opioids can be abused and are subject to illicit use.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kern="100" dirty="0">
                <a:solidFill>
                  <a:srgbClr val="000000"/>
                </a:solidFill>
                <a:effectLst/>
                <a:ea typeface="Calibri" panose="020F0502020204030204" pitchFamily="34" charset="0"/>
                <a:cs typeface="Times New Roman" panose="02020603050405020304" pitchFamily="18" charset="0"/>
              </a:rPr>
              <a:t>Abuse deterrent formulations are intended to make misuse more difficult, but do not affect diversion.</a:t>
            </a:r>
          </a:p>
          <a:p>
            <a:pPr marL="0" lvl="1" indent="0">
              <a:spcBef>
                <a:spcPts val="1000"/>
              </a:spcBef>
              <a:buSzTx/>
              <a:buNone/>
            </a:pPr>
            <a:endParaRPr lang="en-US" sz="2000" dirty="0">
              <a:solidFill>
                <a:schemeClr val="tx1">
                  <a:lumMod val="50000"/>
                </a:schemeClr>
              </a:solidFill>
            </a:endParaRPr>
          </a:p>
          <a:p>
            <a:endParaRPr lang="en-US" dirty="0"/>
          </a:p>
        </p:txBody>
      </p:sp>
    </p:spTree>
    <p:extLst>
      <p:ext uri="{BB962C8B-B14F-4D97-AF65-F5344CB8AC3E}">
        <p14:creationId xmlns:p14="http://schemas.microsoft.com/office/powerpoint/2010/main" val="8647364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F839-E054-49C3-9D39-F10645FD88DD}"/>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0D505531-322F-4209-BF06-7F38A0388233}"/>
              </a:ext>
            </a:extLst>
          </p:cNvPr>
          <p:cNvSpPr>
            <a:spLocks noGrp="1"/>
          </p:cNvSpPr>
          <p:nvPr>
            <p:ph idx="1"/>
          </p:nvPr>
        </p:nvSpPr>
        <p:spPr>
          <a:xfrm>
            <a:off x="152400" y="753619"/>
            <a:ext cx="8839200" cy="3951731"/>
          </a:xfrm>
        </p:spPr>
        <p:txBody>
          <a:bodyPr/>
          <a:lstStyle/>
          <a:p>
            <a:r>
              <a:rPr lang="en-US" altLang="en-US" sz="1600" dirty="0"/>
              <a:t>Prevalence of asthma in the United States (US) continues to rise</a:t>
            </a:r>
          </a:p>
          <a:p>
            <a:pPr lvl="1"/>
            <a:r>
              <a:rPr lang="en-US" altLang="en-US" sz="1400" dirty="0"/>
              <a:t>More than 25 million Americans have asthma, and over 4 million of these are children</a:t>
            </a:r>
          </a:p>
          <a:p>
            <a:r>
              <a:rPr lang="en-US" altLang="en-US" sz="1600" dirty="0"/>
              <a:t>The National Asthma Education and Prevention Program (NAEPP) has defined asthma as a chronic inflammatory disorder of the airways in which many cells and cellular elements play a role</a:t>
            </a:r>
          </a:p>
          <a:p>
            <a:pPr lvl="1"/>
            <a:r>
              <a:rPr lang="en-US" altLang="en-US" sz="1400" dirty="0"/>
              <a:t>In susceptible individuals, inflammation may cause recurrent episodes of wheezing, breathlessness, chest tightness, and coughing</a:t>
            </a:r>
          </a:p>
          <a:p>
            <a:pPr lvl="1"/>
            <a:r>
              <a:rPr lang="en-US" altLang="en-US" sz="1400" dirty="0"/>
              <a:t>These episodes are usually associated with airflow obstruction that is often reversible, either spontaneously or with treatment</a:t>
            </a:r>
          </a:p>
          <a:p>
            <a:pPr lvl="1"/>
            <a:r>
              <a:rPr lang="en-US" altLang="en-US" sz="1400" dirty="0"/>
              <a:t>The inflammation also causes an increase in bronchial hyper-responsiveness to a variety of stimuli</a:t>
            </a:r>
            <a:endParaRPr lang="en-US" altLang="en-US" sz="1600" dirty="0"/>
          </a:p>
          <a:p>
            <a:r>
              <a:rPr lang="en-US" altLang="en-US" sz="1600" dirty="0"/>
              <a:t>Studies have demonstrated the efficacy of inhaled corticosteroids (ICS) in improving lung function, reducing symptoms, reducing frequency and severity of exacerbations, and improving the quality of life (QoL) of patients with asthma</a:t>
            </a:r>
          </a:p>
          <a:p>
            <a:pPr lvl="1"/>
            <a:r>
              <a:rPr lang="en-US" altLang="en-US" sz="1400" dirty="0"/>
              <a:t>The 2007 National Heart, Lung, and Blood Institute (NHLBI) states that inhaled glucocorticoids are currently the most effective anti-inflammatory medications for the treatment of persistent asthma</a:t>
            </a:r>
          </a:p>
          <a:p>
            <a:pPr lvl="1"/>
            <a:r>
              <a:rPr lang="en-US" altLang="en-US" sz="1400" dirty="0"/>
              <a:t>The 2019 GINA full report advises that all patients with asthma should receive ICS-containing controller treatment to reduce risk of serious exacerbations and to control symptoms</a:t>
            </a:r>
          </a:p>
        </p:txBody>
      </p:sp>
    </p:spTree>
    <p:extLst>
      <p:ext uri="{BB962C8B-B14F-4D97-AF65-F5344CB8AC3E}">
        <p14:creationId xmlns:p14="http://schemas.microsoft.com/office/powerpoint/2010/main" val="20404909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EBC0-7273-41FE-AD57-DE511937A90B}"/>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6C8C4A0-3D7C-4C8E-B79B-CB8A7D008CCF}"/>
              </a:ext>
            </a:extLst>
          </p:cNvPr>
          <p:cNvSpPr>
            <a:spLocks noGrp="1"/>
          </p:cNvSpPr>
          <p:nvPr>
            <p:ph idx="1"/>
          </p:nvPr>
        </p:nvSpPr>
        <p:spPr>
          <a:xfrm>
            <a:off x="76200" y="742950"/>
            <a:ext cx="8915400" cy="3733800"/>
          </a:xfrm>
        </p:spPr>
        <p:txBody>
          <a:bodyPr/>
          <a:lstStyle/>
          <a:p>
            <a:r>
              <a:rPr lang="en-US" altLang="en-US" sz="1800" b="1" dirty="0"/>
              <a:t>Global Initiative for Asthma (GINA), 2023 </a:t>
            </a:r>
          </a:p>
          <a:p>
            <a:pPr lvl="1"/>
            <a:r>
              <a:rPr lang="en-US" altLang="en-US" sz="1400" dirty="0"/>
              <a:t>The guidelines offer a control-based management plan to adjust treatment in a continuous cycle of assessment, treatment, and review of the patient’s response as it relates to symptom control, future risk of exacerbations, and side effects</a:t>
            </a:r>
          </a:p>
          <a:p>
            <a:pPr lvl="1"/>
            <a:r>
              <a:rPr lang="en-US" altLang="en-US" sz="1400" dirty="0"/>
              <a:t>Equally important in this process is identifying the patient’s own goals regarding their asthma management to ensure improved outcomes </a:t>
            </a:r>
          </a:p>
          <a:p>
            <a:pPr lvl="1"/>
            <a:r>
              <a:rPr lang="en-US" altLang="en-US" sz="1400" dirty="0"/>
              <a:t>In patients whose asthma is not adequately controlled on the preferred controller despite good adherence and correct technique, a step up in treatment may be added until control is achieved. This can be a short-term or sustained step up in therapy. If control is maintained for at least 3 months on the current regimen, treatment can be stepped down to the lowest step and dosage that maintains control</a:t>
            </a:r>
          </a:p>
          <a:p>
            <a:pPr lvl="1"/>
            <a:r>
              <a:rPr lang="en-US" altLang="en-US" sz="1400" dirty="0"/>
              <a:t>Patients should be started on treatment based on symptoms, with infrequent symptoms beginning at Step 1 and patients with the most frequent, severe, or debilitating symptoms beginning at Step 4</a:t>
            </a:r>
          </a:p>
          <a:p>
            <a:pPr lvl="1"/>
            <a:r>
              <a:rPr lang="en-US" altLang="en-US" sz="1400" dirty="0"/>
              <a:t>Notably, reliever therapy can be considered for symptom management prior to exercise, if needed</a:t>
            </a:r>
          </a:p>
          <a:p>
            <a:pPr lvl="1"/>
            <a:r>
              <a:rPr lang="en-US" altLang="en-US" sz="1400" dirty="0"/>
              <a:t>The GINA 2021 guidelines describe 2 treatment tracks: Track 1 and Track 2 (next slide)</a:t>
            </a:r>
          </a:p>
          <a:p>
            <a:pPr lvl="2"/>
            <a:r>
              <a:rPr lang="en-US" altLang="en-US" sz="1200" dirty="0"/>
              <a:t>In Track 1, the reliever is as-needed low dose ICS-formoterol</a:t>
            </a:r>
          </a:p>
          <a:p>
            <a:pPr lvl="2"/>
            <a:r>
              <a:rPr lang="en-US" altLang="en-US" sz="1200" dirty="0"/>
              <a:t>In Track 2, the reliever is an as-needed SABA, which is the alternative approach when Track 1 is not an option or is not preferred for patient-specific reasons</a:t>
            </a:r>
          </a:p>
        </p:txBody>
      </p:sp>
    </p:spTree>
    <p:extLst>
      <p:ext uri="{BB962C8B-B14F-4D97-AF65-F5344CB8AC3E}">
        <p14:creationId xmlns:p14="http://schemas.microsoft.com/office/powerpoint/2010/main" val="27962323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439AA19-DE47-F5CE-ACCB-43C57879DBC4}"/>
              </a:ext>
            </a:extLst>
          </p:cNvPr>
          <p:cNvSpPr>
            <a:spLocks noGrp="1"/>
          </p:cNvSpPr>
          <p:nvPr>
            <p:ph type="ftr" sz="quarter" idx="10"/>
          </p:nvPr>
        </p:nvSpPr>
        <p:spPr>
          <a:xfrm>
            <a:off x="984250" y="6429375"/>
            <a:ext cx="9726613" cy="365125"/>
          </a:xfrm>
          <a:prstGeom prst="rect">
            <a:avLst/>
          </a:prstGeom>
        </p:spPr>
        <p:txBody>
          <a:bodyPr vert="horz" lIns="91440" tIns="45720" rIns="91440" bIns="45720" rtlCol="0" anchor="b"/>
          <a:lstStyle>
            <a:defPPr>
              <a:defRPr lang="en-US"/>
            </a:defPPr>
            <a:lvl1pPr algn="l" rtl="0" eaLnBrk="1" fontAlgn="auto" hangingPunct="1">
              <a:spcBef>
                <a:spcPts val="0"/>
              </a:spcBef>
              <a:spcAft>
                <a:spcPts val="0"/>
              </a:spcAft>
              <a:defRPr sz="750" kern="1200">
                <a:solidFill>
                  <a:prstClr val="black">
                    <a:lumMod val="65000"/>
                    <a:lumOff val="35000"/>
                  </a:prst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a:p>
        </p:txBody>
      </p:sp>
      <p:sp>
        <p:nvSpPr>
          <p:cNvPr id="45060" name="Slide Number Placeholder 4">
            <a:extLst>
              <a:ext uri="{FF2B5EF4-FFF2-40B4-BE49-F238E27FC236}">
                <a16:creationId xmlns:a16="http://schemas.microsoft.com/office/drawing/2014/main" id="{C03F752C-F4B3-35EE-7ACD-D3E5248CE8BA}"/>
              </a:ext>
            </a:extLst>
          </p:cNvPr>
          <p:cNvSpPr>
            <a:spLocks noGrp="1" noChangeArrowheads="1"/>
          </p:cNvSpPr>
          <p:nvPr>
            <p:ph type="sldNum" sz="quarter" idx="11"/>
          </p:nvPr>
        </p:nvSpPr>
        <p:spPr bwMode="auto">
          <a:xfrm>
            <a:off x="268288" y="6429375"/>
            <a:ext cx="5365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700" kern="1200">
                <a:solidFill>
                  <a:srgbClr val="595959"/>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8EC4B90-B0D2-41F3-B1C7-4268C000A16D}" type="slidenum">
              <a:rPr lang="en-US" altLang="en-US" smtClean="0"/>
              <a:pPr>
                <a:defRPr/>
              </a:pPr>
              <a:t>112</a:t>
            </a:fld>
            <a:endParaRPr lang="en-US" altLang="en-US">
              <a:solidFill>
                <a:srgbClr val="595959"/>
              </a:solidFill>
            </a:endParaRPr>
          </a:p>
        </p:txBody>
      </p:sp>
      <p:sp>
        <p:nvSpPr>
          <p:cNvPr id="45061" name="Content Placeholder 1">
            <a:extLst>
              <a:ext uri="{FF2B5EF4-FFF2-40B4-BE49-F238E27FC236}">
                <a16:creationId xmlns:a16="http://schemas.microsoft.com/office/drawing/2014/main" id="{E3ADB3F2-679B-497A-D8B8-B832D0AB12B4}"/>
              </a:ext>
            </a:extLst>
          </p:cNvPr>
          <p:cNvSpPr>
            <a:spLocks noGrp="1"/>
          </p:cNvSpPr>
          <p:nvPr>
            <p:ph idx="1"/>
          </p:nvPr>
        </p:nvSpPr>
        <p:spPr>
          <a:xfrm>
            <a:off x="381000" y="742950"/>
            <a:ext cx="8848725" cy="3264694"/>
          </a:xfrm>
        </p:spPr>
        <p:txBody>
          <a:bodyPr/>
          <a:lstStyle/>
          <a:p>
            <a:pPr marL="0" indent="0">
              <a:buNone/>
            </a:pPr>
            <a:r>
              <a:rPr lang="en-US" altLang="en-US" sz="1350" dirty="0">
                <a:hlinkClick r:id="rId3"/>
              </a:rPr>
              <a:t>Global Initiative for Asthma (GINA), 2023</a:t>
            </a:r>
            <a:endParaRPr lang="en-US" altLang="en-US" sz="1350" dirty="0"/>
          </a:p>
        </p:txBody>
      </p:sp>
      <p:graphicFrame>
        <p:nvGraphicFramePr>
          <p:cNvPr id="3" name="Table 2">
            <a:extLst>
              <a:ext uri="{FF2B5EF4-FFF2-40B4-BE49-F238E27FC236}">
                <a16:creationId xmlns:a16="http://schemas.microsoft.com/office/drawing/2014/main" id="{FF7BE899-51D2-9B9B-E0D1-7A05E8AEC8DE}"/>
              </a:ext>
            </a:extLst>
          </p:cNvPr>
          <p:cNvGraphicFramePr>
            <a:graphicFrameLocks noGrp="1"/>
          </p:cNvGraphicFramePr>
          <p:nvPr>
            <p:extLst>
              <p:ext uri="{D42A27DB-BD31-4B8C-83A1-F6EECF244321}">
                <p14:modId xmlns:p14="http://schemas.microsoft.com/office/powerpoint/2010/main" val="2202179905"/>
              </p:ext>
            </p:extLst>
          </p:nvPr>
        </p:nvGraphicFramePr>
        <p:xfrm>
          <a:off x="457199" y="1047750"/>
          <a:ext cx="8229601" cy="3544025"/>
        </p:xfrm>
        <a:graphic>
          <a:graphicData uri="http://schemas.openxmlformats.org/drawingml/2006/table">
            <a:tbl>
              <a:tblPr/>
              <a:tblGrid>
                <a:gridCol w="363776">
                  <a:extLst>
                    <a:ext uri="{9D8B030D-6E8A-4147-A177-3AD203B41FA5}">
                      <a16:colId xmlns:a16="http://schemas.microsoft.com/office/drawing/2014/main" val="20000"/>
                    </a:ext>
                  </a:extLst>
                </a:gridCol>
                <a:gridCol w="2635704">
                  <a:extLst>
                    <a:ext uri="{9D8B030D-6E8A-4147-A177-3AD203B41FA5}">
                      <a16:colId xmlns:a16="http://schemas.microsoft.com/office/drawing/2014/main" val="20001"/>
                    </a:ext>
                  </a:extLst>
                </a:gridCol>
                <a:gridCol w="2944121">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43068">
                <a:tc>
                  <a:txBody>
                    <a:bodyPr/>
                    <a:lstStyle>
                      <a:lvl1pPr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Step</a:t>
                      </a:r>
                      <a:endParaRPr kumimoji="0" lang="en-US" altLang="en-US" sz="9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5599" marR="25599"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25400" cap="flat" cmpd="sng" algn="ctr">
                      <a:solidFill>
                        <a:srgbClr val="5C2B84"/>
                      </a:solidFill>
                      <a:prstDash val="solid"/>
                      <a:round/>
                      <a:headEnd type="none" w="med" len="med"/>
                      <a:tailEnd type="none" w="med" len="med"/>
                    </a:lnB>
                    <a:lnTlToBr>
                      <a:noFill/>
                    </a:lnTlToBr>
                    <a:lnBlToTr>
                      <a:noFill/>
                    </a:lnBlToTr>
                    <a:noFill/>
                  </a:tcPr>
                </a:tc>
                <a:tc>
                  <a:txBody>
                    <a:bodyPr/>
                    <a:lstStyle>
                      <a:lvl1pPr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Track 1</a:t>
                      </a:r>
                      <a:endParaRPr kumimoji="0" lang="en-US" altLang="en-US" sz="9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5599" marR="25599"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25400" cap="flat" cmpd="sng" algn="ctr">
                      <a:solidFill>
                        <a:srgbClr val="5C2B84"/>
                      </a:solidFill>
                      <a:prstDash val="solid"/>
                      <a:round/>
                      <a:headEnd type="none" w="med" len="med"/>
                      <a:tailEnd type="none" w="med" len="med"/>
                    </a:lnB>
                    <a:lnTlToBr>
                      <a:noFill/>
                    </a:lnTlToBr>
                    <a:lnBlToTr>
                      <a:noFill/>
                    </a:lnBlToTr>
                    <a:noFill/>
                  </a:tcPr>
                </a:tc>
                <a:tc>
                  <a:txBody>
                    <a:bodyPr/>
                    <a:lstStyle>
                      <a:lvl1pPr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Track 2</a:t>
                      </a:r>
                      <a:endParaRPr kumimoji="0" lang="en-US" altLang="en-US" sz="9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5599" marR="25599"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25400" cap="flat" cmpd="sng" algn="ctr">
                      <a:solidFill>
                        <a:srgbClr val="5C2B84"/>
                      </a:solidFill>
                      <a:prstDash val="solid"/>
                      <a:round/>
                      <a:headEnd type="none" w="med" len="med"/>
                      <a:tailEnd type="none" w="med" len="med"/>
                    </a:lnB>
                    <a:lnTlToBr>
                      <a:noFill/>
                    </a:lnTlToBr>
                    <a:lnBlToTr>
                      <a:noFill/>
                    </a:lnBlToTr>
                    <a:noFill/>
                  </a:tcPr>
                </a:tc>
                <a:tc>
                  <a:txBody>
                    <a:bodyPr/>
                    <a:lstStyle>
                      <a:lvl1pPr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Other Controller Options</a:t>
                      </a:r>
                      <a:endParaRPr kumimoji="0" lang="en-US" altLang="en-US" sz="9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5599" marR="25599"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25400" cap="flat" cmpd="sng" algn="ctr">
                      <a:solidFill>
                        <a:srgbClr val="5C2B8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5661">
                <a:tc>
                  <a:txBody>
                    <a:bodyPr/>
                    <a:lstStyle>
                      <a:lvl1pPr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1</a:t>
                      </a:r>
                    </a:p>
                  </a:txBody>
                  <a:tcPr marL="25599" marR="25599"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254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As-needed low dose ICS/formoterol </a:t>
                      </a:r>
                      <a:endPar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254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Low dose ICS (whenever SABA is taken) </a:t>
                      </a:r>
                      <a:endPar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as-needed ICS-SABA or as-needed SABA</a:t>
                      </a: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254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tc>
                  <a:txBody>
                    <a:bodyPr/>
                    <a:lstStyle>
                      <a:lvl1pPr marL="4572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457200" marR="0" lvl="0" indent="0" algn="ctr" defTabSz="685800" rtl="0" eaLnBrk="1" fontAlgn="base" latinLnBrk="0" hangingPunct="1">
                        <a:lnSpc>
                          <a:spcPct val="115000"/>
                        </a:lnSpc>
                        <a:spcBef>
                          <a:spcPct val="0"/>
                        </a:spcBef>
                        <a:spcAft>
                          <a:spcPts val="1000"/>
                        </a:spcAft>
                        <a:buClrTx/>
                        <a:buSzTx/>
                        <a:buFontTx/>
                        <a:buNone/>
                        <a:tabLst/>
                      </a:pPr>
                      <a:r>
                        <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rPr>
                        <a:t>--</a:t>
                      </a:r>
                      <a:endPar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254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extLst>
                  <a:ext uri="{0D108BD9-81ED-4DB2-BD59-A6C34878D82A}">
                    <a16:rowId xmlns:a16="http://schemas.microsoft.com/office/drawing/2014/main" val="10001"/>
                  </a:ext>
                </a:extLst>
              </a:tr>
              <a:tr h="435661">
                <a:tc>
                  <a:txBody>
                    <a:bodyPr/>
                    <a:lstStyle>
                      <a:lvl1pPr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2</a:t>
                      </a:r>
                    </a:p>
                  </a:txBody>
                  <a:tcPr marL="25599" marR="25599"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no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a:ln>
                            <a:noFill/>
                          </a:ln>
                          <a:solidFill>
                            <a:schemeClr val="tx1"/>
                          </a:solidFill>
                          <a:effectLst/>
                          <a:latin typeface="Calibri" panose="020F0502020204030204" pitchFamily="34" charset="0"/>
                          <a:cs typeface="Calibri" panose="020F0502020204030204" pitchFamily="34" charset="0"/>
                        </a:rPr>
                        <a:t>As-needed low dose ICS/formoterol</a:t>
                      </a:r>
                      <a:endParaRPr kumimoji="0" lang="en-US" altLang="en-US"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no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Low dose maintenance ICS</a:t>
                      </a:r>
                      <a:endPar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as-needed ICS-SABA  </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 as needed SABA</a:t>
                      </a: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no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rPr>
                        <a:t>Low dose ICS (whenever SABA is taken) or daily LTRA or add HDM SLIT</a:t>
                      </a:r>
                      <a:endPar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848">
                <a:tc>
                  <a:txBody>
                    <a:bodyPr/>
                    <a:lstStyle>
                      <a:lvl1pPr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3</a:t>
                      </a:r>
                    </a:p>
                  </a:txBody>
                  <a:tcPr marL="25599" marR="25599"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rPr>
                        <a:t>Low dose maintenance ICS/formoterol </a:t>
                      </a:r>
                      <a:endPar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rPr>
                        <a:t>With as-needed low dose ICS/formoterol</a:t>
                      </a: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Low dose maintenance ICS/LABA</a:t>
                      </a:r>
                      <a:endPar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as-needed ICS-SABA </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 as needed SABA</a:t>
                      </a: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a:ln>
                            <a:noFill/>
                          </a:ln>
                          <a:solidFill>
                            <a:schemeClr val="tx1"/>
                          </a:solidFill>
                          <a:effectLst/>
                          <a:latin typeface="Calibri" panose="020F0502020204030204" pitchFamily="34" charset="0"/>
                          <a:cs typeface="Calibri" panose="020F0502020204030204" pitchFamily="34" charset="0"/>
                        </a:rPr>
                        <a:t>Medium dose ICS or add LTRA or add HDM SLIT</a:t>
                      </a:r>
                      <a:endPar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extLst>
                  <a:ext uri="{0D108BD9-81ED-4DB2-BD59-A6C34878D82A}">
                    <a16:rowId xmlns:a16="http://schemas.microsoft.com/office/drawing/2014/main" val="10003"/>
                  </a:ext>
                </a:extLst>
              </a:tr>
              <a:tr h="501259">
                <a:tc>
                  <a:txBody>
                    <a:bodyPr/>
                    <a:lstStyle>
                      <a:lvl1pPr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4</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 </a:t>
                      </a:r>
                    </a:p>
                  </a:txBody>
                  <a:tcPr marL="25599" marR="25599"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no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Medium dose maintenance ICS/formoterol </a:t>
                      </a:r>
                      <a:endPar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as-needed low dose ICS/formoterol</a:t>
                      </a: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no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Medium/high dose maintenance ICS/LABA </a:t>
                      </a:r>
                      <a:endPar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as-needed ICS-SABA </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 as needed SABA</a:t>
                      </a: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no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Add LAMA or add LTRA or </a:t>
                      </a:r>
                      <a:r>
                        <a:rPr kumimoji="0" lang="en-US" altLang="en-US" sz="9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or</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HDM SLIT </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a:t>
                      </a: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switch to high dose ICS</a:t>
                      </a:r>
                      <a:endPar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20528">
                <a:tc>
                  <a:txBody>
                    <a:bodyPr/>
                    <a:lstStyle>
                      <a:lvl1pPr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5</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alibri" panose="020F0502020204030204" pitchFamily="34" charset="0"/>
                        </a:rPr>
                        <a:t> </a:t>
                      </a:r>
                    </a:p>
                  </a:txBody>
                  <a:tcPr marL="25599" marR="25599"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Add on LAMA</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refer for phenotypic assessment ± anti-IgE (omalizumab), anti-IL-5/5R (mepolizumab, </a:t>
                      </a:r>
                      <a:r>
                        <a:rPr kumimoji="0" lang="en-US" altLang="en-US" sz="9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reslizumab</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benralizumab</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anti-IL4R (dupilumab), </a:t>
                      </a: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anti-TSLP (</a:t>
                      </a:r>
                      <a:r>
                        <a:rPr kumimoji="0" lang="en-US" altLang="en-US" sz="9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tezepelumab</a:t>
                      </a: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endPar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Consider high dose ICS/formoterol</a:t>
                      </a: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as-needed low dose ICS/formoterol</a:t>
                      </a: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Add on LAMA; </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refer for phenotypic assessment ± anti-IgE (omalizumab), anti-IL-5/5R (mepolizumab, </a:t>
                      </a:r>
                      <a:r>
                        <a:rPr kumimoji="0" lang="en-US" altLang="en-US" sz="9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reslizumab</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9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benralizumab</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anti-IL4R (dupilumab)</a:t>
                      </a:r>
                      <a:endParaRPr kumimoji="0" lang="en-US" altLang="en-US" sz="900" b="0" i="0" u="none" strike="noStrike" cap="none" normalizeH="0" baseline="0" dirty="0">
                        <a:ln>
                          <a:noFill/>
                        </a:ln>
                        <a:solidFill>
                          <a:schemeClr val="tx1"/>
                        </a:solidFill>
                        <a:effectLst/>
                        <a:latin typeface="Calibri" panose="020F0502020204030204" pitchFamily="34" charset="0"/>
                        <a:ea typeface="+mn-ea"/>
                        <a:cs typeface="Times New Roman" panose="02020603050405020304" pitchFamily="18" charset="0"/>
                      </a:endParaRP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sz="9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Consider high dose ICS/LABA ± anti-IgE (omalizumab), anti-IL-5/5R (mepolizumab, </a:t>
                      </a:r>
                      <a:r>
                        <a:rPr kumimoji="0" lang="en-US" sz="900" b="1"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reslizumab</a:t>
                      </a:r>
                      <a:r>
                        <a:rPr kumimoji="0" lang="en-US" sz="9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t>
                      </a:r>
                      <a:r>
                        <a:rPr kumimoji="0" lang="en-US" sz="900" b="1"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benralizumab</a:t>
                      </a:r>
                      <a:r>
                        <a:rPr kumimoji="0" lang="en-US" sz="9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anti-IL4R (dupilumab), anti-TSLP (</a:t>
                      </a:r>
                      <a:r>
                        <a:rPr kumimoji="0" lang="en-US" sz="900" b="1" i="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rPr>
                        <a:t>tezepelumab</a:t>
                      </a:r>
                      <a:r>
                        <a:rPr kumimoji="0" lang="en-US" sz="9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t>
                      </a:r>
                    </a:p>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sz="9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With as-needed ICS-SABA or as-needed SABA</a:t>
                      </a:r>
                      <a:endParaRPr kumimoji="0" lang="en-US" altLang="en-US" sz="9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tc>
                  <a:txBody>
                    <a:bodyPr/>
                    <a:lstStyle>
                      <a:lvl1pPr marL="342900" indent="-342900" defTabSz="685800">
                        <a:spcBef>
                          <a:spcPts val="900"/>
                        </a:spcBef>
                        <a:buClr>
                          <a:schemeClr val="accent2"/>
                        </a:buClr>
                        <a:buFont typeface="Arial" panose="020B0604020202020204" pitchFamily="34" charset="0"/>
                        <a:defRPr sz="15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2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0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000">
                          <a:solidFill>
                            <a:schemeClr val="tx1"/>
                          </a:solidFill>
                          <a:latin typeface="Calibri" panose="020F0502020204030204" pitchFamily="34" charset="0"/>
                        </a:defRPr>
                      </a:lvl9pPr>
                    </a:lstStyle>
                    <a:p>
                      <a:pPr marL="342900" marR="0" lvl="0" indent="-342900" algn="l" defTabSz="685800" rtl="0" eaLnBrk="1" fontAlgn="base" latinLnBrk="0" hangingPunct="1">
                        <a:lnSpc>
                          <a:spcPct val="115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Add azithromycin (adults) or add LTRA or add low dose oral corticosteroid (considering adverse effects)</a:t>
                      </a:r>
                      <a:endParaRPr kumimoji="0" lang="en-US" altLang="en-US" sz="900" b="0" i="0" u="none" strike="noStrike" cap="none" normalizeH="0" baseline="0" dirty="0">
                        <a:ln>
                          <a:noFill/>
                        </a:ln>
                        <a:solidFill>
                          <a:schemeClr val="tx1"/>
                        </a:solidFill>
                        <a:effectLst/>
                        <a:latin typeface="Calibri" panose="020F0502020204030204" pitchFamily="34" charset="0"/>
                        <a:ea typeface="+mn-ea"/>
                        <a:cs typeface="Times New Roman" panose="02020603050405020304" pitchFamily="18" charset="0"/>
                      </a:endParaRPr>
                    </a:p>
                  </a:txBody>
                  <a:tcPr marL="51435" marR="51435" marT="0" marB="0" horzOverflow="overflow">
                    <a:lnL w="12700" cap="flat" cmpd="sng" algn="ctr">
                      <a:solidFill>
                        <a:srgbClr val="5C2B84"/>
                      </a:solidFill>
                      <a:prstDash val="solid"/>
                      <a:round/>
                      <a:headEnd type="none" w="med" len="med"/>
                      <a:tailEnd type="none" w="med" len="med"/>
                    </a:lnL>
                    <a:lnR w="12700" cap="flat" cmpd="sng" algn="ctr">
                      <a:solidFill>
                        <a:srgbClr val="5C2B84"/>
                      </a:solidFill>
                      <a:prstDash val="solid"/>
                      <a:round/>
                      <a:headEnd type="none" w="med" len="med"/>
                      <a:tailEnd type="none" w="med" len="med"/>
                    </a:lnR>
                    <a:lnT w="12700" cap="flat" cmpd="sng" algn="ctr">
                      <a:solidFill>
                        <a:srgbClr val="5C2B84"/>
                      </a:solidFill>
                      <a:prstDash val="solid"/>
                      <a:round/>
                      <a:headEnd type="none" w="med" len="med"/>
                      <a:tailEnd type="none" w="med" len="med"/>
                    </a:lnT>
                    <a:lnB w="12700" cap="flat" cmpd="sng" algn="ctr">
                      <a:solidFill>
                        <a:srgbClr val="5C2B84"/>
                      </a:solidFill>
                      <a:prstDash val="solid"/>
                      <a:round/>
                      <a:headEnd type="none" w="med" len="med"/>
                      <a:tailEnd type="none" w="med" len="med"/>
                    </a:lnB>
                    <a:lnTlToBr>
                      <a:noFill/>
                    </a:lnTlToBr>
                    <a:lnBlToTr>
                      <a:noFill/>
                    </a:lnBlToTr>
                    <a:solidFill>
                      <a:srgbClr val="5C2B84">
                        <a:alpha val="20000"/>
                      </a:srgbClr>
                    </a:solidFill>
                  </a:tcPr>
                </a:tc>
                <a:extLst>
                  <a:ext uri="{0D108BD9-81ED-4DB2-BD59-A6C34878D82A}">
                    <a16:rowId xmlns:a16="http://schemas.microsoft.com/office/drawing/2014/main" val="10005"/>
                  </a:ext>
                </a:extLst>
              </a:tr>
            </a:tbl>
          </a:graphicData>
        </a:graphic>
      </p:graphicFrame>
      <p:sp>
        <p:nvSpPr>
          <p:cNvPr id="6" name="Title 1">
            <a:extLst>
              <a:ext uri="{FF2B5EF4-FFF2-40B4-BE49-F238E27FC236}">
                <a16:creationId xmlns:a16="http://schemas.microsoft.com/office/drawing/2014/main" id="{35041CD7-DAA3-ED5B-B652-889D770994F5}"/>
              </a:ext>
            </a:extLst>
          </p:cNvPr>
          <p:cNvSpPr>
            <a:spLocks noGrp="1"/>
          </p:cNvSpPr>
          <p:nvPr>
            <p:ph type="title"/>
          </p:nvPr>
        </p:nvSpPr>
        <p:spPr>
          <a:xfrm>
            <a:off x="457200" y="135639"/>
            <a:ext cx="8229600" cy="857250"/>
          </a:xfrm>
        </p:spPr>
        <p:txBody>
          <a:bodyPr/>
          <a:lstStyle/>
          <a:p>
            <a:r>
              <a:rPr lang="en-US" altLang="en-US" dirty="0"/>
              <a:t>Glucocorticoids, Inhaled</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940A-C611-48DB-9212-63A70256E29A}"/>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73793DF5-CF9E-4207-83D4-DD02E4EEC7CD}"/>
              </a:ext>
            </a:extLst>
          </p:cNvPr>
          <p:cNvSpPr>
            <a:spLocks noGrp="1"/>
          </p:cNvSpPr>
          <p:nvPr>
            <p:ph idx="1"/>
          </p:nvPr>
        </p:nvSpPr>
        <p:spPr>
          <a:xfrm>
            <a:off x="152400" y="819150"/>
            <a:ext cx="8763000" cy="3657600"/>
          </a:xfrm>
        </p:spPr>
        <p:txBody>
          <a:bodyPr/>
          <a:lstStyle/>
          <a:p>
            <a:r>
              <a:rPr lang="en-US" sz="2000" dirty="0">
                <a:solidFill>
                  <a:srgbClr val="000000"/>
                </a:solidFill>
              </a:rPr>
              <a:t>In asthma therapy, corticosteroids suppress cytokine generation, recruitment of airway eosinophils, and release of inflammatory mediators, reducing airway hyper-responsiveness.</a:t>
            </a:r>
          </a:p>
          <a:p>
            <a:r>
              <a:rPr lang="en-US" sz="2000" dirty="0">
                <a:solidFill>
                  <a:srgbClr val="000000"/>
                </a:solidFill>
              </a:rPr>
              <a:t>LABAs lead to bronchial relaxation and a decrease in the release of mediators of immediate hypersensitivity from mast cells.</a:t>
            </a:r>
          </a:p>
          <a:p>
            <a:r>
              <a:rPr lang="en-US" sz="2000" dirty="0">
                <a:solidFill>
                  <a:srgbClr val="000000"/>
                </a:solidFill>
              </a:rPr>
              <a:t>LAMAs antagonize the action of released acetylcholine causing bronchodilation.</a:t>
            </a:r>
          </a:p>
          <a:p>
            <a:r>
              <a:rPr lang="en-US" sz="2000" dirty="0">
                <a:solidFill>
                  <a:srgbClr val="000000"/>
                </a:solidFill>
              </a:rPr>
              <a:t>Delivery system selection as well as the patients’ ability to properly use the device are important factors in the clinical success of ICS therapy. </a:t>
            </a:r>
          </a:p>
          <a:p>
            <a:r>
              <a:rPr lang="en-US" sz="2000" dirty="0">
                <a:solidFill>
                  <a:srgbClr val="000000"/>
                </a:solidFill>
              </a:rPr>
              <a:t>Metered dose inhalers (MDIs) are pressurized spray inhalers, available in suspension and solution.</a:t>
            </a:r>
          </a:p>
          <a:p>
            <a:endParaRPr lang="en-US" sz="2000" dirty="0"/>
          </a:p>
        </p:txBody>
      </p:sp>
    </p:spTree>
    <p:extLst>
      <p:ext uri="{BB962C8B-B14F-4D97-AF65-F5344CB8AC3E}">
        <p14:creationId xmlns:p14="http://schemas.microsoft.com/office/powerpoint/2010/main" val="39240405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45C-8561-4D9D-A2D0-045A3E4256E7}"/>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B9963794-A1F7-4822-B126-15147F12728B}"/>
              </a:ext>
            </a:extLst>
          </p:cNvPr>
          <p:cNvSpPr>
            <a:spLocks noGrp="1"/>
          </p:cNvSpPr>
          <p:nvPr>
            <p:ph idx="1"/>
          </p:nvPr>
        </p:nvSpPr>
        <p:spPr>
          <a:xfrm>
            <a:off x="190500" y="895350"/>
            <a:ext cx="8763000" cy="3723131"/>
          </a:xfrm>
        </p:spPr>
        <p:txBody>
          <a:bodyPr/>
          <a:lstStyle/>
          <a:p>
            <a:r>
              <a:rPr lang="en-US" sz="2000" dirty="0">
                <a:solidFill>
                  <a:srgbClr val="000000"/>
                </a:solidFill>
              </a:rPr>
              <a:t>MDIs deliver approximately 15% to 35% of the administered dose to the lungs</a:t>
            </a:r>
          </a:p>
          <a:p>
            <a:r>
              <a:rPr lang="en-US" sz="2000" dirty="0">
                <a:solidFill>
                  <a:srgbClr val="000000"/>
                </a:solidFill>
              </a:rPr>
              <a:t>Spacer chambers may be used with most MDIs to make them easier to use and help deliver a greater drug amount to the airway</a:t>
            </a:r>
          </a:p>
          <a:p>
            <a:r>
              <a:rPr lang="en-US" sz="2000" dirty="0">
                <a:solidFill>
                  <a:srgbClr val="000000"/>
                </a:solidFill>
              </a:rPr>
              <a:t>Products in this review with MDI devices include Advair HFA, Alvesco, Asmanex HFA, Dulera, Flovent HFA, QVAR Redihaler, Symbicort, and Breztri Aerosphere. </a:t>
            </a:r>
          </a:p>
          <a:p>
            <a:r>
              <a:rPr lang="en-US" sz="2000" dirty="0">
                <a:solidFill>
                  <a:srgbClr val="000000"/>
                </a:solidFill>
              </a:rPr>
              <a:t>QVAR Redihaler differs from conventional MDIs as it is breath activated, and should not be used with a spacer or volume holding chamber </a:t>
            </a:r>
          </a:p>
          <a:p>
            <a:r>
              <a:rPr lang="en-US" sz="2000" dirty="0">
                <a:solidFill>
                  <a:srgbClr val="000000"/>
                </a:solidFill>
              </a:rPr>
              <a:t>Dry-powder inhalers (DPIs) are breath-actuated devices that release the drug in the form of a dry powder upon inhalation</a:t>
            </a:r>
          </a:p>
          <a:p>
            <a:endParaRPr lang="en-US" sz="2000" b="1" dirty="0"/>
          </a:p>
        </p:txBody>
      </p:sp>
    </p:spTree>
    <p:extLst>
      <p:ext uri="{BB962C8B-B14F-4D97-AF65-F5344CB8AC3E}">
        <p14:creationId xmlns:p14="http://schemas.microsoft.com/office/powerpoint/2010/main" val="10159195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792F-1519-4D66-A0BD-4E25EE83EE70}"/>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C838382B-AACE-474A-9DEB-CD2F8EAEB927}"/>
              </a:ext>
            </a:extLst>
          </p:cNvPr>
          <p:cNvSpPr>
            <a:spLocks noGrp="1"/>
          </p:cNvSpPr>
          <p:nvPr>
            <p:ph idx="1"/>
          </p:nvPr>
        </p:nvSpPr>
        <p:spPr>
          <a:xfrm>
            <a:off x="152400" y="819150"/>
            <a:ext cx="8686800" cy="3733800"/>
          </a:xfrm>
        </p:spPr>
        <p:txBody>
          <a:bodyPr/>
          <a:lstStyle/>
          <a:p>
            <a:r>
              <a:rPr lang="en-US" sz="2000" dirty="0">
                <a:solidFill>
                  <a:srgbClr val="000000"/>
                </a:solidFill>
              </a:rPr>
              <a:t>While DPIs minimize some of the difficulties in coordinating MDI usage, they have a tendency to result in more dosage variation at low inspiratory flow rates (&lt; 20 L/min). </a:t>
            </a:r>
          </a:p>
          <a:p>
            <a:r>
              <a:rPr lang="en-US" sz="2000" dirty="0">
                <a:solidFill>
                  <a:srgbClr val="000000"/>
                </a:solidFill>
              </a:rPr>
              <a:t>Products in this review with DPI devices include Advair Diskus, AirDuo RespiClick, AirDuo Digihaler, Arnuity Ellipta, ArmonAir Digihaler, Asmanex Twisthaler, Breo Ellipta, Flovent Diskus, Pulmicort Flexhaler, and Trelegy Ellipta. </a:t>
            </a:r>
          </a:p>
          <a:p>
            <a:r>
              <a:rPr lang="en-US" sz="2000" dirty="0">
                <a:solidFill>
                  <a:srgbClr val="000000"/>
                </a:solidFill>
              </a:rPr>
              <a:t>Products in this review that are nebulized include budesonide and Pulmicort respules.</a:t>
            </a:r>
          </a:p>
          <a:p>
            <a:r>
              <a:rPr lang="en-US" sz="2000" dirty="0">
                <a:solidFill>
                  <a:srgbClr val="000000"/>
                </a:solidFill>
              </a:rPr>
              <a:t>Several of the products listed also carry indications in the treatment of COPD.</a:t>
            </a:r>
          </a:p>
          <a:p>
            <a:endParaRPr lang="en-US" sz="2000" dirty="0"/>
          </a:p>
        </p:txBody>
      </p:sp>
    </p:spTree>
    <p:extLst>
      <p:ext uri="{BB962C8B-B14F-4D97-AF65-F5344CB8AC3E}">
        <p14:creationId xmlns:p14="http://schemas.microsoft.com/office/powerpoint/2010/main" val="37565483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47D7-7C6F-4CB8-B9E6-EB19AC7EDEDA}"/>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FE68B2B8-3D13-4224-80B3-E65E35D293CA}"/>
              </a:ext>
            </a:extLst>
          </p:cNvPr>
          <p:cNvSpPr>
            <a:spLocks noGrp="1"/>
          </p:cNvSpPr>
          <p:nvPr>
            <p:ph idx="1"/>
          </p:nvPr>
        </p:nvSpPr>
        <p:spPr>
          <a:xfrm>
            <a:off x="0" y="895350"/>
            <a:ext cx="8915400" cy="3712462"/>
          </a:xfrm>
        </p:spPr>
        <p:txBody>
          <a:bodyPr/>
          <a:lstStyle/>
          <a:p>
            <a:r>
              <a:rPr lang="en-US" sz="2000" dirty="0">
                <a:solidFill>
                  <a:srgbClr val="000000"/>
                </a:solidFill>
              </a:rPr>
              <a:t>When used in equivalent dosages, efficacy among all ICS is similar.</a:t>
            </a:r>
          </a:p>
          <a:p>
            <a:r>
              <a:rPr lang="en-US" sz="2000" dirty="0">
                <a:solidFill>
                  <a:srgbClr val="000000"/>
                </a:solidFill>
              </a:rPr>
              <a:t>There are differences among the agents in dosage frequency and the number of inhalations needed for each dose. Most are recommended for twice daily use.</a:t>
            </a:r>
          </a:p>
          <a:p>
            <a:r>
              <a:rPr lang="en-US" sz="2000" dirty="0">
                <a:solidFill>
                  <a:srgbClr val="000000"/>
                </a:solidFill>
              </a:rPr>
              <a:t>Arnuity Ellipta, Breo Ellipta, Trelegy Ellipta and Asmanex Twisthaler can be dosed once daily.</a:t>
            </a:r>
          </a:p>
          <a:p>
            <a:r>
              <a:rPr lang="en-US" sz="2000" dirty="0">
                <a:solidFill>
                  <a:srgbClr val="000000"/>
                </a:solidFill>
              </a:rPr>
              <a:t>Alvesco and QVAR Redihaler are either converted during absorption (beclomethasone) or in the lung (ciclesonide).</a:t>
            </a:r>
          </a:p>
          <a:p>
            <a:r>
              <a:rPr lang="en-US" sz="2000" dirty="0">
                <a:solidFill>
                  <a:srgbClr val="000000"/>
                </a:solidFill>
              </a:rPr>
              <a:t>FDA cautions on the use of LABA products in asthma, as well as the combination ICS/LABA products but the latter no longer carry a boxed warning.</a:t>
            </a:r>
          </a:p>
          <a:p>
            <a:r>
              <a:rPr lang="en-US" sz="2000" dirty="0">
                <a:solidFill>
                  <a:srgbClr val="000000"/>
                </a:solidFill>
              </a:rPr>
              <a:t>The FDA recommends against the use of LABA without the use of an ICS, and for the shortest duration possible to maintain asthma control.</a:t>
            </a:r>
          </a:p>
          <a:p>
            <a:endParaRPr lang="en-US" sz="2000" dirty="0"/>
          </a:p>
        </p:txBody>
      </p:sp>
    </p:spTree>
    <p:extLst>
      <p:ext uri="{BB962C8B-B14F-4D97-AF65-F5344CB8AC3E}">
        <p14:creationId xmlns:p14="http://schemas.microsoft.com/office/powerpoint/2010/main" val="32427304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8392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MS Mincho" panose="02020609040205080304" pitchFamily="49" charset="-128"/>
                <a:cs typeface="Arial" panose="020B0604020202020204" pitchFamily="34" charset="0"/>
              </a:rPr>
              <a:t>FDA posted that GSK will discontinue distribution of Flovent HFA (44 mcg, 110 mcg, 220 mcg) &amp; Flovent </a:t>
            </a:r>
            <a:r>
              <a:rPr lang="en-US" sz="1800" dirty="0" err="1">
                <a:effectLst/>
                <a:latin typeface="Calibri" panose="020F0502020204030204" pitchFamily="34" charset="0"/>
                <a:ea typeface="MS Mincho" panose="02020609040205080304" pitchFamily="49" charset="-128"/>
                <a:cs typeface="Arial" panose="020B0604020202020204" pitchFamily="34" charset="0"/>
              </a:rPr>
              <a:t>Diskus</a:t>
            </a:r>
            <a:r>
              <a:rPr lang="en-US" sz="1800" dirty="0">
                <a:effectLst/>
                <a:latin typeface="Calibri" panose="020F0502020204030204" pitchFamily="34" charset="0"/>
                <a:ea typeface="MS Mincho" panose="02020609040205080304" pitchFamily="49" charset="-128"/>
                <a:cs typeface="Arial" panose="020B0604020202020204" pitchFamily="34" charset="0"/>
              </a:rPr>
              <a:t> (50 mcg, 100 mcg, 250 mcg). </a:t>
            </a:r>
          </a:p>
          <a:p>
            <a:pPr marL="342900" marR="0" lvl="0" indent="-342900">
              <a:lnSpc>
                <a:spcPct val="120000"/>
              </a:lnSpc>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MS Mincho" panose="02020609040205080304" pitchFamily="49" charset="-128"/>
                <a:cs typeface="Arial" panose="020B0604020202020204" pitchFamily="34" charset="0"/>
              </a:rPr>
              <a:t>Last date for product ordering was December 31, 2023.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Glucocorticoids, Inhaled</a:t>
            </a:r>
            <a:endParaRPr lang="en-US" dirty="0"/>
          </a:p>
        </p:txBody>
      </p:sp>
    </p:spTree>
    <p:extLst>
      <p:ext uri="{BB962C8B-B14F-4D97-AF65-F5344CB8AC3E}">
        <p14:creationId xmlns:p14="http://schemas.microsoft.com/office/powerpoint/2010/main" val="775922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8392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Teva will discontinue the manufacture of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AirDuo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Digihaler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(fluticasone/salmeterol) 55 mcg/14 mcg, 113 mcg/14 mcg; &amp; 232 mcg/14 mcg metered powder inhaler. </a:t>
            </a:r>
          </a:p>
          <a:p>
            <a:pPr marL="342900" marR="0" lvl="0" indent="-342900">
              <a:lnSpc>
                <a:spcPct val="120000"/>
              </a:lnSpc>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Teva will discontinue the manufacture of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ArmonAir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Digihaler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(fluticasone) 55 mcg, 113 mcg, &amp; 232 mcg metered powder inhaler.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Glucocorticoids, Inhaled</a:t>
            </a:r>
            <a:endParaRPr lang="en-US" dirty="0"/>
          </a:p>
        </p:txBody>
      </p:sp>
    </p:spTree>
    <p:extLst>
      <p:ext uri="{BB962C8B-B14F-4D97-AF65-F5344CB8AC3E}">
        <p14:creationId xmlns:p14="http://schemas.microsoft.com/office/powerpoint/2010/main" val="14213382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7D95-BDF3-4C3A-AD4A-29AED78F194A}"/>
              </a:ext>
            </a:extLst>
          </p:cNvPr>
          <p:cNvSpPr>
            <a:spLocks noGrp="1"/>
          </p:cNvSpPr>
          <p:nvPr>
            <p:ph type="ctrTitle"/>
          </p:nvPr>
        </p:nvSpPr>
        <p:spPr/>
        <p:txBody>
          <a:bodyPr/>
          <a:lstStyle/>
          <a:p>
            <a:r>
              <a:rPr lang="en-US" altLang="en-US" dirty="0"/>
              <a:t>Growth Hormone</a:t>
            </a:r>
            <a:endParaRPr lang="en-US" dirty="0"/>
          </a:p>
        </p:txBody>
      </p:sp>
    </p:spTree>
    <p:extLst>
      <p:ext uri="{BB962C8B-B14F-4D97-AF65-F5344CB8AC3E}">
        <p14:creationId xmlns:p14="http://schemas.microsoft.com/office/powerpoint/2010/main" val="136302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152400" y="992888"/>
            <a:ext cx="8763000" cy="3636261"/>
          </a:xfrm>
        </p:spPr>
        <p:txBody>
          <a:bodyPr/>
          <a:lstStyle/>
          <a:p>
            <a:r>
              <a:rPr lang="en-US" sz="1800" dirty="0">
                <a:solidFill>
                  <a:srgbClr val="000000"/>
                </a:solidFill>
              </a:rPr>
              <a:t>In 2022, the American Society of Clinical Oncology (ASCO) published guidelines for the use of opioids for adults with pain from cancer or cancer treatment.</a:t>
            </a:r>
          </a:p>
          <a:p>
            <a:r>
              <a:rPr lang="en-US" sz="1800" dirty="0">
                <a:solidFill>
                  <a:srgbClr val="000000"/>
                </a:solidFill>
              </a:rPr>
              <a:t>Opioids are recommended to be offered to patients with moderate to severe pain related to cancer or active treatment unless a contraindication is present.</a:t>
            </a:r>
          </a:p>
          <a:p>
            <a:r>
              <a:rPr lang="en-US" sz="1800" dirty="0">
                <a:solidFill>
                  <a:srgbClr val="000000"/>
                </a:solidFill>
              </a:rPr>
              <a:t>No specific agent is recommended over another. </a:t>
            </a:r>
          </a:p>
          <a:p>
            <a:r>
              <a:rPr lang="en-US" sz="1800" dirty="0">
                <a:solidFill>
                  <a:srgbClr val="000000"/>
                </a:solidFill>
              </a:rPr>
              <a:t>Use of these agents should be initiated as needed at the lowest possible dose to achieve analgesia with early evaluation and frequent titration.</a:t>
            </a:r>
          </a:p>
          <a:p>
            <a:r>
              <a:rPr lang="en-US" sz="1800" dirty="0">
                <a:solidFill>
                  <a:srgbClr val="000000"/>
                </a:solidFill>
              </a:rPr>
              <a:t>Adverse events to these agents should be monitored, prevented, and managed as appropriate.</a:t>
            </a:r>
          </a:p>
          <a:p>
            <a:r>
              <a:rPr lang="en-US" sz="1800" dirty="0">
                <a:solidFill>
                  <a:srgbClr val="000000"/>
                </a:solidFill>
              </a:rPr>
              <a:t>Patients with substance use disorders should receive collaborative care with specialists in order to establish the optimal management plan. </a:t>
            </a:r>
            <a:endParaRPr lang="en-US" sz="1800" i="1" dirty="0">
              <a:solidFill>
                <a:srgbClr val="000000"/>
              </a:solidFill>
            </a:endParaRPr>
          </a:p>
          <a:p>
            <a:pPr marL="342900" lvl="1" indent="-342900">
              <a:spcBef>
                <a:spcPts val="1000"/>
              </a:spcBef>
              <a:buSzTx/>
              <a:buFont typeface="Arial" panose="020B0604020202020204" pitchFamily="34" charset="0"/>
              <a:buChar char="•"/>
            </a:pPr>
            <a:endParaRPr lang="en-US" sz="1800" dirty="0">
              <a:solidFill>
                <a:schemeClr val="tx1">
                  <a:lumMod val="50000"/>
                </a:schemeClr>
              </a:solidFill>
            </a:endParaRPr>
          </a:p>
          <a:p>
            <a:endParaRPr lang="en-US" dirty="0"/>
          </a:p>
        </p:txBody>
      </p:sp>
    </p:spTree>
    <p:extLst>
      <p:ext uri="{BB962C8B-B14F-4D97-AF65-F5344CB8AC3E}">
        <p14:creationId xmlns:p14="http://schemas.microsoft.com/office/powerpoint/2010/main" val="35295535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569A-7C8D-4D91-8FD8-272C9168197C}"/>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4F6DAC22-E688-4CEF-9FC2-9DA47FFC0734}"/>
              </a:ext>
            </a:extLst>
          </p:cNvPr>
          <p:cNvSpPr>
            <a:spLocks noGrp="1"/>
          </p:cNvSpPr>
          <p:nvPr>
            <p:ph idx="1"/>
          </p:nvPr>
        </p:nvSpPr>
        <p:spPr>
          <a:xfrm>
            <a:off x="457200" y="666750"/>
            <a:ext cx="8229600" cy="3962400"/>
          </a:xfrm>
        </p:spPr>
        <p:txBody>
          <a:bodyPr/>
          <a:lstStyle/>
          <a:p>
            <a:pPr>
              <a:buNone/>
            </a:pPr>
            <a:r>
              <a:rPr lang="en-US" altLang="en-US" sz="2000" b="1" i="1" dirty="0">
                <a:solidFill>
                  <a:schemeClr val="tx1">
                    <a:lumMod val="50000"/>
                  </a:schemeClr>
                </a:solidFill>
              </a:rPr>
              <a:t>Class Overview: Products</a:t>
            </a:r>
            <a:endParaRPr lang="en-US" sz="2000" dirty="0">
              <a:solidFill>
                <a:schemeClr val="tx1">
                  <a:lumMod val="50000"/>
                </a:schemeClr>
              </a:solidFill>
            </a:endParaRPr>
          </a:p>
          <a:p>
            <a:r>
              <a:rPr lang="en-US" sz="1600" dirty="0">
                <a:solidFill>
                  <a:srgbClr val="000000"/>
                </a:solidFill>
              </a:rPr>
              <a:t>Genotropin cartridge &amp; syringe (somatropin)</a:t>
            </a:r>
          </a:p>
          <a:p>
            <a:r>
              <a:rPr lang="en-US" sz="1600" dirty="0">
                <a:solidFill>
                  <a:srgbClr val="000000"/>
                </a:solidFill>
              </a:rPr>
              <a:t>Humatrope cartridge &amp; vial (somatropin)</a:t>
            </a:r>
          </a:p>
          <a:p>
            <a:r>
              <a:rPr lang="en-US" sz="1600" dirty="0" err="1">
                <a:solidFill>
                  <a:srgbClr val="000000"/>
                </a:solidFill>
              </a:rPr>
              <a:t>Ngenla</a:t>
            </a:r>
            <a:r>
              <a:rPr lang="en-US" sz="1600" dirty="0">
                <a:solidFill>
                  <a:srgbClr val="000000"/>
                </a:solidFill>
              </a:rPr>
              <a:t> (</a:t>
            </a:r>
            <a:r>
              <a:rPr lang="en-US" sz="1600" dirty="0" err="1">
                <a:solidFill>
                  <a:srgbClr val="000000"/>
                </a:solidFill>
              </a:rPr>
              <a:t>somatrogon-ghla</a:t>
            </a:r>
            <a:r>
              <a:rPr lang="en-US" sz="1600" dirty="0">
                <a:solidFill>
                  <a:srgbClr val="000000"/>
                </a:solidFill>
              </a:rPr>
              <a:t>)</a:t>
            </a:r>
          </a:p>
          <a:p>
            <a:r>
              <a:rPr lang="en-US" sz="1600" dirty="0" err="1">
                <a:solidFill>
                  <a:srgbClr val="000000"/>
                </a:solidFill>
              </a:rPr>
              <a:t>Norditropin</a:t>
            </a:r>
            <a:r>
              <a:rPr lang="en-US" sz="1600" dirty="0">
                <a:solidFill>
                  <a:srgbClr val="000000"/>
                </a:solidFill>
              </a:rPr>
              <a:t> pens (somatropin)</a:t>
            </a:r>
          </a:p>
          <a:p>
            <a:r>
              <a:rPr lang="en-US" sz="1600" dirty="0">
                <a:solidFill>
                  <a:srgbClr val="000000"/>
                </a:solidFill>
              </a:rPr>
              <a:t>Nutropin AQ NuSpin cartridge (somatropin)</a:t>
            </a:r>
          </a:p>
          <a:p>
            <a:r>
              <a:rPr lang="en-US" sz="1600" dirty="0">
                <a:solidFill>
                  <a:srgbClr val="000000"/>
                </a:solidFill>
              </a:rPr>
              <a:t>Omnitrope cartridge &amp; vial (somatropin)</a:t>
            </a:r>
          </a:p>
          <a:p>
            <a:r>
              <a:rPr lang="en-US" sz="1600" dirty="0">
                <a:solidFill>
                  <a:srgbClr val="000000"/>
                </a:solidFill>
              </a:rPr>
              <a:t>Saizen cartridge &amp; vials (somatropin)</a:t>
            </a:r>
          </a:p>
          <a:p>
            <a:r>
              <a:rPr lang="en-US" sz="1600" dirty="0">
                <a:solidFill>
                  <a:srgbClr val="000000"/>
                </a:solidFill>
              </a:rPr>
              <a:t>Serostim vials (somatropin)</a:t>
            </a:r>
          </a:p>
          <a:p>
            <a:r>
              <a:rPr lang="en-US" sz="1600" dirty="0" err="1">
                <a:solidFill>
                  <a:srgbClr val="000000"/>
                </a:solidFill>
              </a:rPr>
              <a:t>Skytrofa</a:t>
            </a:r>
            <a:r>
              <a:rPr lang="en-US" sz="1600" dirty="0">
                <a:solidFill>
                  <a:srgbClr val="000000"/>
                </a:solidFill>
              </a:rPr>
              <a:t> (</a:t>
            </a:r>
            <a:r>
              <a:rPr lang="en-US" sz="1600" b="0" i="0" u="none" strike="noStrike" baseline="0" dirty="0">
                <a:solidFill>
                  <a:srgbClr val="000000"/>
                </a:solidFill>
              </a:rPr>
              <a:t>lonapegsomatropin-tcgd</a:t>
            </a:r>
            <a:r>
              <a:rPr lang="en-US" sz="1600" dirty="0">
                <a:solidFill>
                  <a:srgbClr val="000000"/>
                </a:solidFill>
              </a:rPr>
              <a:t>)</a:t>
            </a:r>
          </a:p>
          <a:p>
            <a:r>
              <a:rPr lang="en-US" sz="1600" dirty="0" err="1">
                <a:solidFill>
                  <a:srgbClr val="000000"/>
                </a:solidFill>
              </a:rPr>
              <a:t>Sogroya</a:t>
            </a:r>
            <a:r>
              <a:rPr lang="en-US" sz="1600" dirty="0">
                <a:solidFill>
                  <a:srgbClr val="000000"/>
                </a:solidFill>
              </a:rPr>
              <a:t> (</a:t>
            </a:r>
            <a:r>
              <a:rPr lang="en-US" sz="1600" dirty="0" err="1">
                <a:solidFill>
                  <a:srgbClr val="000000"/>
                </a:solidFill>
              </a:rPr>
              <a:t>somapacitan-beco</a:t>
            </a:r>
            <a:r>
              <a:rPr lang="en-US" sz="1600" dirty="0">
                <a:solidFill>
                  <a:srgbClr val="000000"/>
                </a:solidFill>
              </a:rPr>
              <a:t>)</a:t>
            </a:r>
          </a:p>
          <a:p>
            <a:r>
              <a:rPr lang="en-US" sz="1600" dirty="0" err="1">
                <a:solidFill>
                  <a:srgbClr val="000000"/>
                </a:solidFill>
              </a:rPr>
              <a:t>Zomacton</a:t>
            </a:r>
            <a:r>
              <a:rPr lang="en-US" sz="1600" dirty="0">
                <a:solidFill>
                  <a:srgbClr val="000000"/>
                </a:solidFill>
              </a:rPr>
              <a:t> vials (somatropin)</a:t>
            </a:r>
          </a:p>
          <a:p>
            <a:r>
              <a:rPr lang="en-US" sz="1600" dirty="0">
                <a:solidFill>
                  <a:srgbClr val="000000"/>
                </a:solidFill>
              </a:rPr>
              <a:t>Zorbtive vials (somatropin)</a:t>
            </a:r>
          </a:p>
        </p:txBody>
      </p:sp>
    </p:spTree>
    <p:extLst>
      <p:ext uri="{BB962C8B-B14F-4D97-AF65-F5344CB8AC3E}">
        <p14:creationId xmlns:p14="http://schemas.microsoft.com/office/powerpoint/2010/main" val="7031737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E95D-1A39-46DA-BBE4-B09FA2A25B4D}"/>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71DF184E-D58F-44AF-A995-89C653A42B64}"/>
              </a:ext>
            </a:extLst>
          </p:cNvPr>
          <p:cNvSpPr>
            <a:spLocks noGrp="1"/>
          </p:cNvSpPr>
          <p:nvPr>
            <p:ph idx="1"/>
          </p:nvPr>
        </p:nvSpPr>
        <p:spPr>
          <a:xfrm>
            <a:off x="152400" y="742950"/>
            <a:ext cx="8839200" cy="3886200"/>
          </a:xfrm>
        </p:spPr>
        <p:txBody>
          <a:bodyPr/>
          <a:lstStyle/>
          <a:p>
            <a:r>
              <a:rPr lang="en-US" sz="1900" dirty="0">
                <a:solidFill>
                  <a:srgbClr val="000000"/>
                </a:solidFill>
              </a:rPr>
              <a:t>Growth hormone replacement products are similar in their clinical effects</a:t>
            </a:r>
          </a:p>
          <a:p>
            <a:r>
              <a:rPr lang="en-US" sz="1900" dirty="0">
                <a:solidFill>
                  <a:srgbClr val="000000"/>
                </a:solidFill>
              </a:rPr>
              <a:t>No head-to-head data are available with the exception of lonapegsomatropin-tcgd (Skytrofa) compared to somatropin (Genotropin) for pediatric patients with growth hormone deficiency (GHD) (heiGHt study)</a:t>
            </a:r>
          </a:p>
          <a:p>
            <a:r>
              <a:rPr lang="en-US" sz="1900" dirty="0">
                <a:solidFill>
                  <a:srgbClr val="000000"/>
                </a:solidFill>
              </a:rPr>
              <a:t>Annualized height velocity (AHV) for lonapegsomatropin-tcgd was found to be non-inferior and superior to that observed with daily somatropin </a:t>
            </a:r>
          </a:p>
          <a:p>
            <a:r>
              <a:rPr lang="en-US" sz="1900" dirty="0">
                <a:solidFill>
                  <a:srgbClr val="000000"/>
                </a:solidFill>
              </a:rPr>
              <a:t>No pharmacologic difference among the agents exists in terms of safety and efficacy</a:t>
            </a:r>
          </a:p>
          <a:p>
            <a:r>
              <a:rPr lang="en-US" sz="1900" dirty="0">
                <a:solidFill>
                  <a:srgbClr val="000000"/>
                </a:solidFill>
              </a:rPr>
              <a:t>The 2019 American Association of Clinical Endocrinologists Clinical Practice Guidelines indicated there is no evidence to support any specific product over another</a:t>
            </a:r>
          </a:p>
          <a:p>
            <a:r>
              <a:rPr lang="en-US" sz="1900" dirty="0">
                <a:solidFill>
                  <a:srgbClr val="000000"/>
                </a:solidFill>
              </a:rPr>
              <a:t>They recommend using individualized dose adjustments to improve effectiveness and to minimize side effects</a:t>
            </a:r>
          </a:p>
          <a:p>
            <a:endParaRPr lang="en-US" dirty="0"/>
          </a:p>
        </p:txBody>
      </p:sp>
    </p:spTree>
    <p:extLst>
      <p:ext uri="{BB962C8B-B14F-4D97-AF65-F5344CB8AC3E}">
        <p14:creationId xmlns:p14="http://schemas.microsoft.com/office/powerpoint/2010/main" val="4724432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0F6C-80D6-46E5-B2F6-514A0FF66FCA}"/>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71B18AF9-27D1-4F5F-8736-20AC7D7CBD1B}"/>
              </a:ext>
            </a:extLst>
          </p:cNvPr>
          <p:cNvSpPr>
            <a:spLocks noGrp="1"/>
          </p:cNvSpPr>
          <p:nvPr>
            <p:ph idx="1"/>
          </p:nvPr>
        </p:nvSpPr>
        <p:spPr>
          <a:xfrm>
            <a:off x="228600" y="874514"/>
            <a:ext cx="8763000" cy="3373636"/>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The primary indication for these products is GHD: Genotropin; Humatrope; Norditropin; Nutropin AQ; Omnitrope; Saizen; Zomacton</a:t>
            </a:r>
          </a:p>
          <a:p>
            <a:pPr marL="342900" lvl="1" indent="-342900">
              <a:spcBef>
                <a:spcPts val="1000"/>
              </a:spcBef>
              <a:buSzTx/>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Skytrofa is indicated for the treatment of pediatric patients ≥ 1 year old who weigh ≥ 11.5 kg and have growth failure due to inadequate secretion of endogenous growth hormone (GH)</a:t>
            </a:r>
          </a:p>
          <a:p>
            <a:pPr marL="342900" lvl="1" indent="-342900">
              <a:spcBef>
                <a:spcPts val="1000"/>
              </a:spcBef>
              <a:buSzTx/>
              <a:buFont typeface="Arial" panose="020B0604020202020204" pitchFamily="34" charset="0"/>
              <a:buChar char="•"/>
            </a:pPr>
            <a:r>
              <a:rPr lang="en-US" sz="2000" dirty="0">
                <a:solidFill>
                  <a:srgbClr val="000000"/>
                </a:solidFill>
              </a:rPr>
              <a:t>Several products carry an indication for Turner Syndrome: Genotropin; Humatrope; Norditropin; Nutropin AQ; Omnitrope; Zomacton</a:t>
            </a: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endParaRPr lang="en-US" dirty="0"/>
          </a:p>
        </p:txBody>
      </p:sp>
    </p:spTree>
    <p:extLst>
      <p:ext uri="{BB962C8B-B14F-4D97-AF65-F5344CB8AC3E}">
        <p14:creationId xmlns:p14="http://schemas.microsoft.com/office/powerpoint/2010/main" val="22132796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8924-3A7A-414F-A231-115F497A7A8E}"/>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F264EEC0-71BA-43B8-9422-D594BBF1E791}"/>
              </a:ext>
            </a:extLst>
          </p:cNvPr>
          <p:cNvSpPr>
            <a:spLocks noGrp="1"/>
          </p:cNvSpPr>
          <p:nvPr>
            <p:ph idx="1"/>
          </p:nvPr>
        </p:nvSpPr>
        <p:spPr>
          <a:xfrm>
            <a:off x="228600" y="819150"/>
            <a:ext cx="8686800" cy="3733800"/>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Six products are indicated for Idiopathic Short Stature: Genotropin; Humatrope; Nutropin AQ; Omnitrope; Norditropin; Zomacton</a:t>
            </a:r>
          </a:p>
          <a:p>
            <a:pPr marL="342900" lvl="1" indent="-342900">
              <a:spcBef>
                <a:spcPts val="1000"/>
              </a:spcBef>
              <a:buSzTx/>
              <a:buFont typeface="Arial" panose="020B0604020202020204" pitchFamily="34" charset="0"/>
              <a:buChar char="•"/>
            </a:pPr>
            <a:r>
              <a:rPr lang="en-US" sz="2000" dirty="0">
                <a:solidFill>
                  <a:srgbClr val="000000"/>
                </a:solidFill>
              </a:rPr>
              <a:t>The following products are indicated for Small for Gestational Age: Genotropin; Humatrope; Norditropin; Omnitrope; Zomacton</a:t>
            </a:r>
          </a:p>
          <a:p>
            <a:pPr marL="342900" lvl="1" indent="-342900">
              <a:spcBef>
                <a:spcPts val="1000"/>
              </a:spcBef>
              <a:buSzTx/>
              <a:buFont typeface="Arial" panose="020B0604020202020204" pitchFamily="34" charset="0"/>
              <a:buChar char="•"/>
            </a:pPr>
            <a:r>
              <a:rPr lang="en-US" sz="2000" dirty="0">
                <a:solidFill>
                  <a:srgbClr val="000000"/>
                </a:solidFill>
              </a:rPr>
              <a:t>Genotropin, Omnitrope, and Norditropin are indicated for Prader-Willi Syndrome</a:t>
            </a:r>
          </a:p>
          <a:p>
            <a:pPr marL="342900" lvl="1" indent="-342900">
              <a:spcBef>
                <a:spcPts val="1000"/>
              </a:spcBef>
              <a:buSzTx/>
              <a:buFont typeface="Arial" panose="020B0604020202020204" pitchFamily="34" charset="0"/>
              <a:buChar char="•"/>
            </a:pPr>
            <a:r>
              <a:rPr lang="en-US" sz="2000" dirty="0">
                <a:solidFill>
                  <a:srgbClr val="000000"/>
                </a:solidFill>
              </a:rPr>
              <a:t>Humatrope is also indicated for Short Stature Homeobox Gene</a:t>
            </a:r>
          </a:p>
          <a:p>
            <a:r>
              <a:rPr lang="en-US" sz="2000" dirty="0">
                <a:solidFill>
                  <a:srgbClr val="000000"/>
                </a:solidFill>
              </a:rPr>
              <a:t>Serostim is indicated for HIV wasting or cachexia to increase lean body mass and weight, and improve physical endurance </a:t>
            </a:r>
            <a:r>
              <a:rPr lang="en-US" dirty="0">
                <a:solidFill>
                  <a:srgbClr val="000000"/>
                </a:solidFill>
              </a:rPr>
              <a:t>	</a:t>
            </a:r>
          </a:p>
          <a:p>
            <a:pPr marL="342900" lvl="1" indent="-342900">
              <a:spcBef>
                <a:spcPts val="1000"/>
              </a:spcBef>
              <a:buSzTx/>
              <a:buFont typeface="Arial" panose="020B0604020202020204" pitchFamily="34" charset="0"/>
              <a:buChar char="•"/>
            </a:pPr>
            <a:r>
              <a:rPr lang="en-US" sz="2000" dirty="0">
                <a:solidFill>
                  <a:srgbClr val="000000"/>
                </a:solidFill>
              </a:rPr>
              <a:t>Zorbtive is indicated for Short Bowel Syndrome </a:t>
            </a:r>
          </a:p>
          <a:p>
            <a:endParaRPr lang="en-US" dirty="0"/>
          </a:p>
        </p:txBody>
      </p:sp>
    </p:spTree>
    <p:extLst>
      <p:ext uri="{BB962C8B-B14F-4D97-AF65-F5344CB8AC3E}">
        <p14:creationId xmlns:p14="http://schemas.microsoft.com/office/powerpoint/2010/main" val="19850329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569A-7C8D-4D91-8FD8-272C9168197C}"/>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4F6DAC22-E688-4CEF-9FC2-9DA47FFC0734}"/>
              </a:ext>
            </a:extLst>
          </p:cNvPr>
          <p:cNvSpPr>
            <a:spLocks noGrp="1"/>
          </p:cNvSpPr>
          <p:nvPr>
            <p:ph idx="1"/>
          </p:nvPr>
        </p:nvSpPr>
        <p:spPr>
          <a:xfrm>
            <a:off x="152400" y="742950"/>
            <a:ext cx="8229600" cy="3394472"/>
          </a:xfrm>
        </p:spPr>
        <p:txBody>
          <a:bodyPr/>
          <a:lstStyle/>
          <a:p>
            <a:pPr>
              <a:buNone/>
            </a:pPr>
            <a:r>
              <a:rPr lang="en-US" b="1" i="1" dirty="0"/>
              <a:t>New Product Update:</a:t>
            </a:r>
          </a:p>
          <a:p>
            <a:pPr marL="342900" marR="0" lvl="0" indent="-342900">
              <a:lnSpc>
                <a:spcPct val="120000"/>
              </a:lnSpc>
              <a:spcBef>
                <a:spcPts val="300"/>
              </a:spcBef>
              <a:spcAft>
                <a:spcPts val="300"/>
              </a:spcAft>
              <a:buFont typeface="Symbol" panose="05050102010706020507" pitchFamily="18" charset="2"/>
              <a:buChar char=""/>
            </a:pPr>
            <a:r>
              <a:rPr lang="en-US" sz="2000" dirty="0">
                <a:solidFill>
                  <a:srgbClr val="000000"/>
                </a:solidFill>
              </a:rPr>
              <a:t>Genentech will discontinue distribution of </a:t>
            </a:r>
            <a:r>
              <a:rPr lang="en-US" sz="2000" dirty="0" err="1">
                <a:solidFill>
                  <a:srgbClr val="000000"/>
                </a:solidFill>
              </a:rPr>
              <a:t>Nutropin</a:t>
            </a:r>
            <a:r>
              <a:rPr lang="en-US" sz="2000" dirty="0">
                <a:solidFill>
                  <a:srgbClr val="000000"/>
                </a:solidFill>
              </a:rPr>
              <a:t> AQ injection 5 mg/2 mL, 10 mg/2 mL, and 20 mg/2 mL based on a business decision given the availability of generic and alternative treatments.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1498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235D-7F97-4A4F-9BD1-0B0F452AF280}"/>
              </a:ext>
            </a:extLst>
          </p:cNvPr>
          <p:cNvSpPr>
            <a:spLocks noGrp="1"/>
          </p:cNvSpPr>
          <p:nvPr>
            <p:ph type="ctrTitle"/>
          </p:nvPr>
        </p:nvSpPr>
        <p:spPr/>
        <p:txBody>
          <a:bodyPr/>
          <a:lstStyle/>
          <a:p>
            <a:r>
              <a:rPr lang="en-US" altLang="en-US" dirty="0"/>
              <a:t>Hepatitis C Agents</a:t>
            </a:r>
            <a:br>
              <a:rPr lang="en-US" altLang="en-US" dirty="0"/>
            </a:br>
            <a:r>
              <a:rPr lang="en-US" altLang="en-US" dirty="0"/>
              <a:t>Direct Acting</a:t>
            </a:r>
            <a:endParaRPr lang="en-US" dirty="0"/>
          </a:p>
        </p:txBody>
      </p:sp>
    </p:spTree>
    <p:extLst>
      <p:ext uri="{BB962C8B-B14F-4D97-AF65-F5344CB8AC3E}">
        <p14:creationId xmlns:p14="http://schemas.microsoft.com/office/powerpoint/2010/main" val="25817311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46DE-2B54-48B5-A382-FCE13E2613DC}"/>
              </a:ext>
            </a:extLst>
          </p:cNvPr>
          <p:cNvSpPr>
            <a:spLocks noGrp="1"/>
          </p:cNvSpPr>
          <p:nvPr>
            <p:ph type="title"/>
          </p:nvPr>
        </p:nvSpPr>
        <p:spPr>
          <a:xfrm>
            <a:off x="457200" y="133350"/>
            <a:ext cx="8229600" cy="533400"/>
          </a:xfrm>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18AF8697-2693-45F9-8F19-F65FC7843452}"/>
              </a:ext>
            </a:extLst>
          </p:cNvPr>
          <p:cNvSpPr>
            <a:spLocks noGrp="1"/>
          </p:cNvSpPr>
          <p:nvPr>
            <p:ph idx="1"/>
          </p:nvPr>
        </p:nvSpPr>
        <p:spPr>
          <a:xfrm>
            <a:off x="457200" y="819150"/>
            <a:ext cx="8229600" cy="37338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 – Direct Acting Agents</a:t>
            </a:r>
          </a:p>
          <a:p>
            <a:r>
              <a:rPr lang="en-US" b="1" i="1" dirty="0">
                <a:solidFill>
                  <a:schemeClr val="tx1">
                    <a:lumMod val="50000"/>
                  </a:schemeClr>
                </a:solidFill>
              </a:rPr>
              <a:t>Oral Combination Products</a:t>
            </a:r>
          </a:p>
          <a:p>
            <a:pPr lvl="1"/>
            <a:r>
              <a:rPr lang="en-US" sz="2400" dirty="0">
                <a:solidFill>
                  <a:srgbClr val="000000"/>
                </a:solidFill>
              </a:rPr>
              <a:t>elbasvir/grazoprevir – (Zepatier)</a:t>
            </a:r>
          </a:p>
          <a:p>
            <a:pPr lvl="1"/>
            <a:r>
              <a:rPr lang="en-US" sz="2400" dirty="0">
                <a:solidFill>
                  <a:srgbClr val="000000"/>
                </a:solidFill>
              </a:rPr>
              <a:t>glecaprevir/pirbrentasvir – (Mavyret)</a:t>
            </a:r>
          </a:p>
          <a:p>
            <a:pPr lvl="1"/>
            <a:r>
              <a:rPr lang="en-US" sz="2400" dirty="0">
                <a:solidFill>
                  <a:srgbClr val="000000"/>
                </a:solidFill>
              </a:rPr>
              <a:t>ledipasvir/sofosbuvir – (Harvoni)	</a:t>
            </a:r>
          </a:p>
          <a:p>
            <a:pPr lvl="1"/>
            <a:r>
              <a:rPr lang="en-US" sz="2400" dirty="0">
                <a:solidFill>
                  <a:srgbClr val="000000"/>
                </a:solidFill>
              </a:rPr>
              <a:t>sofosbuvir/velpatasvir – (Epclusa)</a:t>
            </a:r>
          </a:p>
          <a:p>
            <a:pPr lvl="1"/>
            <a:r>
              <a:rPr lang="en-US" sz="2400" dirty="0">
                <a:solidFill>
                  <a:srgbClr val="000000"/>
                </a:solidFill>
              </a:rPr>
              <a:t>sofosbuvir/velpatasvir/voxilaprevir – (Vosevi)</a:t>
            </a:r>
          </a:p>
          <a:p>
            <a:pPr marL="57150" indent="0">
              <a:buNone/>
            </a:pPr>
            <a:endParaRPr lang="en-US" dirty="0"/>
          </a:p>
        </p:txBody>
      </p:sp>
    </p:spTree>
    <p:extLst>
      <p:ext uri="{BB962C8B-B14F-4D97-AF65-F5344CB8AC3E}">
        <p14:creationId xmlns:p14="http://schemas.microsoft.com/office/powerpoint/2010/main" val="27437708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E1C8-2090-49AB-B419-1F5C1654F2FA}"/>
              </a:ext>
            </a:extLst>
          </p:cNvPr>
          <p:cNvSpPr>
            <a:spLocks noGrp="1"/>
          </p:cNvSpPr>
          <p:nvPr>
            <p:ph type="title"/>
          </p:nvPr>
        </p:nvSpPr>
        <p:spPr/>
        <p:txBody>
          <a:bodyPr/>
          <a:lstStyle/>
          <a:p>
            <a:r>
              <a:rPr lang="en-US" altLang="en-US" dirty="0"/>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230C4F8A-A283-438F-BC76-6F3D1081CC19}"/>
              </a:ext>
            </a:extLst>
          </p:cNvPr>
          <p:cNvSpPr>
            <a:spLocks noGrp="1"/>
          </p:cNvSpPr>
          <p:nvPr>
            <p:ph idx="1"/>
          </p:nvPr>
        </p:nvSpPr>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 – Direct Acting Agents</a:t>
            </a:r>
          </a:p>
          <a:p>
            <a:pPr marL="457200" lvl="1" indent="0">
              <a:buNone/>
            </a:pPr>
            <a:endParaRPr lang="en-US" sz="1600" b="1" i="1" dirty="0">
              <a:solidFill>
                <a:schemeClr val="tx1">
                  <a:lumMod val="50000"/>
                </a:schemeClr>
              </a:solidFill>
            </a:endParaRPr>
          </a:p>
          <a:p>
            <a:r>
              <a:rPr lang="en-US" sz="2800" b="1" i="1" dirty="0">
                <a:solidFill>
                  <a:schemeClr val="tx1">
                    <a:lumMod val="50000"/>
                  </a:schemeClr>
                </a:solidFill>
              </a:rPr>
              <a:t>Oral NS5B Polymerase Inhibitor</a:t>
            </a:r>
          </a:p>
          <a:p>
            <a:pPr lvl="1"/>
            <a:r>
              <a:rPr lang="en-US" sz="2800" dirty="0">
                <a:solidFill>
                  <a:schemeClr val="tx1">
                    <a:lumMod val="50000"/>
                  </a:schemeClr>
                </a:solidFill>
              </a:rPr>
              <a:t>sofosbuvir – (Sovaldi)</a:t>
            </a:r>
          </a:p>
          <a:p>
            <a:pPr lvl="1"/>
            <a:endParaRPr lang="en-US" sz="1600" b="1" i="1" dirty="0">
              <a:solidFill>
                <a:schemeClr val="tx1">
                  <a:lumMod val="50000"/>
                </a:schemeClr>
              </a:solidFill>
            </a:endParaRPr>
          </a:p>
          <a:p>
            <a:pPr lvl="1"/>
            <a:endParaRPr lang="en-US" sz="1600" b="1" i="1" dirty="0">
              <a:solidFill>
                <a:schemeClr val="tx1">
                  <a:lumMod val="50000"/>
                </a:schemeClr>
              </a:solidFill>
            </a:endParaRPr>
          </a:p>
          <a:p>
            <a:pPr lvl="1"/>
            <a:endParaRPr lang="en-US" sz="2000" dirty="0">
              <a:solidFill>
                <a:schemeClr val="tx1">
                  <a:lumMod val="50000"/>
                </a:schemeClr>
              </a:solidFill>
            </a:endParaRPr>
          </a:p>
          <a:p>
            <a:endParaRPr lang="en-US" dirty="0"/>
          </a:p>
        </p:txBody>
      </p:sp>
    </p:spTree>
    <p:extLst>
      <p:ext uri="{BB962C8B-B14F-4D97-AF65-F5344CB8AC3E}">
        <p14:creationId xmlns:p14="http://schemas.microsoft.com/office/powerpoint/2010/main" val="18010543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5354-899F-41FF-A0F4-48D9A4FD1D24}"/>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3AEC0455-342A-402A-AE74-DCA2A84FBCE1}"/>
              </a:ext>
            </a:extLst>
          </p:cNvPr>
          <p:cNvSpPr>
            <a:spLocks noGrp="1"/>
          </p:cNvSpPr>
          <p:nvPr>
            <p:ph idx="1"/>
          </p:nvPr>
        </p:nvSpPr>
        <p:spPr>
          <a:xfrm>
            <a:off x="228600" y="992889"/>
            <a:ext cx="8686800" cy="3560060"/>
          </a:xfrm>
        </p:spPr>
        <p:txBody>
          <a:bodyPr/>
          <a:lstStyle/>
          <a:p>
            <a:r>
              <a:rPr lang="en-US" sz="2000" dirty="0">
                <a:solidFill>
                  <a:srgbClr val="000000"/>
                </a:solidFill>
              </a:rPr>
              <a:t>Approximately 2.7 million people in the US are chronically infected </a:t>
            </a:r>
          </a:p>
          <a:p>
            <a:r>
              <a:rPr lang="en-US" sz="2000" dirty="0">
                <a:solidFill>
                  <a:srgbClr val="000000"/>
                </a:solidFill>
              </a:rPr>
              <a:t>The American Association for the Study of Liver Diseases (AASLD)/Infectious Diseases Society of America (IDSA) Recommendations for Testing, Managing, and Treating Hepatitis C recommend the use of different antiviral therapies based on the genotype identified and co-morbidities </a:t>
            </a:r>
          </a:p>
          <a:p>
            <a:r>
              <a:rPr lang="en-US" sz="2000" dirty="0">
                <a:solidFill>
                  <a:srgbClr val="000000"/>
                </a:solidFill>
              </a:rPr>
              <a:t>The guidelines also provide treatment recommendations for patients who have failed previous therapy (partial or null responders), patients co-infected with HIV, patients with renal impairment, patients with hepatic impairment, </a:t>
            </a:r>
            <a:r>
              <a:rPr lang="en-US" sz="2000" b="0" i="0" u="none" strike="noStrike" baseline="0" dirty="0">
                <a:solidFill>
                  <a:srgbClr val="000000"/>
                </a:solidFill>
              </a:rPr>
              <a:t>are pregnant, have known or suspected hepatocellular cancer, </a:t>
            </a:r>
            <a:r>
              <a:rPr lang="en-US" sz="2000" dirty="0">
                <a:solidFill>
                  <a:srgbClr val="000000"/>
                </a:solidFill>
              </a:rPr>
              <a:t>and patients who develop recurrent HCV post liver transplant</a:t>
            </a:r>
          </a:p>
          <a:p>
            <a:endParaRPr lang="en-US" sz="2000" dirty="0"/>
          </a:p>
        </p:txBody>
      </p:sp>
    </p:spTree>
    <p:extLst>
      <p:ext uri="{BB962C8B-B14F-4D97-AF65-F5344CB8AC3E}">
        <p14:creationId xmlns:p14="http://schemas.microsoft.com/office/powerpoint/2010/main" val="22384251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5ADD-6A4F-43C9-8D00-5DA7B93986EE}"/>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561DCC2A-9AC6-48C6-AD3D-EF27E7567D44}"/>
              </a:ext>
            </a:extLst>
          </p:cNvPr>
          <p:cNvSpPr>
            <a:spLocks noGrp="1"/>
          </p:cNvSpPr>
          <p:nvPr>
            <p:ph idx="1"/>
          </p:nvPr>
        </p:nvSpPr>
        <p:spPr>
          <a:xfrm>
            <a:off x="152400" y="874514"/>
            <a:ext cx="8839200" cy="3297436"/>
          </a:xfrm>
        </p:spPr>
        <p:txBody>
          <a:bodyPr/>
          <a:lstStyle/>
          <a:p>
            <a:r>
              <a:rPr lang="en-US" sz="2400" dirty="0">
                <a:solidFill>
                  <a:srgbClr val="000000"/>
                </a:solidFill>
              </a:rPr>
              <a:t>All of these clinical parameters help determine appropriate agent selection, likelihood of response, and treatment duration. </a:t>
            </a:r>
          </a:p>
          <a:p>
            <a:r>
              <a:rPr lang="en-US" sz="2400" dirty="0">
                <a:solidFill>
                  <a:srgbClr val="000000"/>
                </a:solidFill>
              </a:rPr>
              <a:t>The guidelines define recommended regimens (favored for most patients) and alternative regimens (optimal in a particular subset of patients).</a:t>
            </a:r>
          </a:p>
          <a:p>
            <a:endParaRPr lang="en-US" dirty="0"/>
          </a:p>
        </p:txBody>
      </p:sp>
    </p:spTree>
    <p:extLst>
      <p:ext uri="{BB962C8B-B14F-4D97-AF65-F5344CB8AC3E}">
        <p14:creationId xmlns:p14="http://schemas.microsoft.com/office/powerpoint/2010/main" val="364543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0" y="742950"/>
            <a:ext cx="8991600" cy="4038600"/>
          </a:xfrm>
        </p:spPr>
        <p:txBody>
          <a:bodyPr/>
          <a:lstStyle/>
          <a:p>
            <a:pPr marL="342900" lvl="1" indent="-342900">
              <a:spcBef>
                <a:spcPts val="1000"/>
              </a:spcBef>
              <a:buSzTx/>
              <a:buFont typeface="Arial" panose="020B0604020202020204" pitchFamily="34" charset="0"/>
              <a:buChar char="•"/>
            </a:pPr>
            <a:r>
              <a:rPr lang="en-US" sz="1600" dirty="0">
                <a:solidFill>
                  <a:srgbClr val="000000"/>
                </a:solidFill>
              </a:rPr>
              <a:t>In 2022, the Centers for Disease Control and Prevention (CDC) released guidelines for prescribing opioids for pain outside of sickle cell disease, cancer, palliative, and end-of-life care.</a:t>
            </a:r>
          </a:p>
          <a:p>
            <a:pPr marL="342900" lvl="1" indent="-342900">
              <a:spcBef>
                <a:spcPts val="1000"/>
              </a:spcBef>
              <a:buSzTx/>
              <a:buFont typeface="Arial" panose="020B0604020202020204" pitchFamily="34" charset="0"/>
              <a:buChar char="•"/>
            </a:pPr>
            <a:r>
              <a:rPr lang="en-US" sz="1600" dirty="0">
                <a:solidFill>
                  <a:srgbClr val="000000"/>
                </a:solidFill>
              </a:rPr>
              <a:t>There are 5 guiding principles intended to inform implementation of the updated guideline recommendations; these are: </a:t>
            </a:r>
          </a:p>
          <a:p>
            <a:pPr marL="857250" lvl="3" indent="0">
              <a:spcBef>
                <a:spcPts val="1000"/>
              </a:spcBef>
              <a:buNone/>
            </a:pPr>
            <a:r>
              <a:rPr lang="en-US" sz="1400" dirty="0">
                <a:solidFill>
                  <a:srgbClr val="000000"/>
                </a:solidFill>
              </a:rPr>
              <a:t>(1) acute, subacute, and chronic pain needs to be assessed appropriately and treated regardless of whether opioids are a component of the treatment plan</a:t>
            </a:r>
          </a:p>
          <a:p>
            <a:pPr marL="857250" lvl="3" indent="0">
              <a:spcBef>
                <a:spcPts val="1000"/>
              </a:spcBef>
              <a:buNone/>
            </a:pPr>
            <a:r>
              <a:rPr lang="en-US" sz="1400" dirty="0">
                <a:solidFill>
                  <a:srgbClr val="000000"/>
                </a:solidFill>
              </a:rPr>
              <a:t>(2) recommendations are voluntary and designed to support individualized, patient centered care </a:t>
            </a:r>
          </a:p>
          <a:p>
            <a:pPr marL="857250" lvl="3" indent="0">
              <a:spcBef>
                <a:spcPts val="1000"/>
              </a:spcBef>
              <a:buNone/>
            </a:pPr>
            <a:r>
              <a:rPr lang="en-US" sz="1400" dirty="0">
                <a:solidFill>
                  <a:srgbClr val="000000"/>
                </a:solidFill>
              </a:rPr>
              <a:t>(3) a multimodal and multidisciplinary approach should be used for pain management</a:t>
            </a:r>
          </a:p>
          <a:p>
            <a:pPr marL="857250" lvl="3" indent="0">
              <a:spcBef>
                <a:spcPts val="1000"/>
              </a:spcBef>
              <a:buNone/>
            </a:pPr>
            <a:r>
              <a:rPr lang="en-US" sz="1400" dirty="0">
                <a:solidFill>
                  <a:srgbClr val="000000"/>
                </a:solidFill>
              </a:rPr>
              <a:t>4) the guidelines should not be applied beyond intended use resulting in adverse consequences for patients</a:t>
            </a:r>
          </a:p>
          <a:p>
            <a:pPr marL="857250" lvl="3" indent="0">
              <a:spcBef>
                <a:spcPts val="1000"/>
              </a:spcBef>
              <a:buNone/>
            </a:pPr>
            <a:r>
              <a:rPr lang="en-US" sz="1400" dirty="0">
                <a:solidFill>
                  <a:srgbClr val="000000"/>
                </a:solidFill>
              </a:rPr>
              <a:t>5) healthcare professionals and health systems should be aware of health inequities and provide appropriate communication and support for all persons</a:t>
            </a:r>
          </a:p>
          <a:p>
            <a:pPr marL="342900" lvl="1" indent="-342900">
              <a:spcBef>
                <a:spcPts val="1000"/>
              </a:spcBef>
              <a:buSzTx/>
              <a:buFont typeface="Arial" panose="020B0604020202020204" pitchFamily="34" charset="0"/>
              <a:buChar char="•"/>
            </a:pPr>
            <a:r>
              <a:rPr lang="en-US" sz="1600" dirty="0">
                <a:solidFill>
                  <a:srgbClr val="000000"/>
                </a:solidFill>
              </a:rPr>
              <a:t> The updated guidelines also address acute pain and subacute pain, as well as focus on health disparities that are present in the treatment of pain.</a:t>
            </a:r>
          </a:p>
          <a:p>
            <a:pPr marL="857250" lvl="3" indent="0">
              <a:spcBef>
                <a:spcPts val="1000"/>
              </a:spcBef>
              <a:buNone/>
            </a:pPr>
            <a:endParaRPr lang="en-US" sz="1300" dirty="0">
              <a:solidFill>
                <a:srgbClr val="000000"/>
              </a:solidFill>
            </a:endParaRPr>
          </a:p>
        </p:txBody>
      </p:sp>
    </p:spTree>
    <p:extLst>
      <p:ext uri="{BB962C8B-B14F-4D97-AF65-F5344CB8AC3E}">
        <p14:creationId xmlns:p14="http://schemas.microsoft.com/office/powerpoint/2010/main" val="25787551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5C1E-17D7-4489-8AD3-4D91E08D3C98}"/>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15345223-E803-457A-A00C-6B7EC7CEA521}"/>
              </a:ext>
            </a:extLst>
          </p:cNvPr>
          <p:cNvSpPr>
            <a:spLocks noGrp="1"/>
          </p:cNvSpPr>
          <p:nvPr>
            <p:ph idx="1"/>
          </p:nvPr>
        </p:nvSpPr>
        <p:spPr>
          <a:xfrm>
            <a:off x="152400" y="895350"/>
            <a:ext cx="8686800" cy="3712462"/>
          </a:xfrm>
        </p:spPr>
        <p:txBody>
          <a:bodyPr/>
          <a:lstStyle/>
          <a:p>
            <a:pPr>
              <a:buFontTx/>
              <a:buNone/>
            </a:pPr>
            <a:r>
              <a:rPr lang="en-US" altLang="en-US" b="1" i="1" dirty="0">
                <a:solidFill>
                  <a:srgbClr val="2C2C2C"/>
                </a:solidFill>
              </a:rPr>
              <a:t>Product/Guideline Updates:</a:t>
            </a:r>
          </a:p>
          <a:p>
            <a:pPr marR="0" lvl="0"/>
            <a:r>
              <a:rPr lang="en-US" sz="1800" dirty="0">
                <a:solidFill>
                  <a:srgbClr val="000000"/>
                </a:solidFill>
              </a:rPr>
              <a:t>In December 2023, The Kidney Disease: Improving Global Outcomes (KDIGO) group has updated its recommendations for treating hepatitis C in patients with CKD.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rPr>
              <a:t>Key treatment recommendation changes include: </a:t>
            </a:r>
          </a:p>
          <a:p>
            <a:pPr lvl="1" indent="-342900">
              <a:lnSpc>
                <a:spcPct val="120000"/>
              </a:lnSpc>
              <a:spcBef>
                <a:spcPts val="300"/>
              </a:spcBef>
              <a:spcAft>
                <a:spcPts val="300"/>
              </a:spcAft>
              <a:buFont typeface="Symbol" panose="05050102010706020507" pitchFamily="18" charset="2"/>
              <a:buChar char=""/>
            </a:pPr>
            <a:r>
              <a:rPr lang="en-US" sz="1800" dirty="0">
                <a:solidFill>
                  <a:srgbClr val="000000"/>
                </a:solidFill>
              </a:rPr>
              <a:t>(1) Sofosbuvir-based direct-acting antiviral (DAA) regimens can be used in patients with eGFR &lt; 30 mL/min/1.73 m2, including those receiving dialysis (1A) </a:t>
            </a:r>
          </a:p>
          <a:p>
            <a:pPr lvl="1" indent="-342900">
              <a:lnSpc>
                <a:spcPct val="120000"/>
              </a:lnSpc>
              <a:spcBef>
                <a:spcPts val="300"/>
              </a:spcBef>
              <a:spcAft>
                <a:spcPts val="300"/>
              </a:spcAft>
              <a:buFont typeface="Symbol" panose="05050102010706020507" pitchFamily="18" charset="2"/>
              <a:buChar char=""/>
            </a:pPr>
            <a:r>
              <a:rPr lang="en-US" sz="1800" dirty="0">
                <a:solidFill>
                  <a:srgbClr val="000000"/>
                </a:solidFill>
              </a:rPr>
              <a:t>(2) Patients with cryoglobulinemic flare or rapidly progressive glomerulonephritis be treated with both DAAs and immunosuppressive agents with or without plasma exchange (1C)</a:t>
            </a:r>
          </a:p>
        </p:txBody>
      </p:sp>
    </p:spTree>
    <p:extLst>
      <p:ext uri="{BB962C8B-B14F-4D97-AF65-F5344CB8AC3E}">
        <p14:creationId xmlns:p14="http://schemas.microsoft.com/office/powerpoint/2010/main" val="915475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3EF7-2633-489A-9469-F1A57CE79035}"/>
              </a:ext>
            </a:extLst>
          </p:cNvPr>
          <p:cNvSpPr>
            <a:spLocks noGrp="1"/>
          </p:cNvSpPr>
          <p:nvPr>
            <p:ph type="ctrTitle"/>
          </p:nvPr>
        </p:nvSpPr>
        <p:spPr/>
        <p:txBody>
          <a:bodyPr/>
          <a:lstStyle/>
          <a:p>
            <a:r>
              <a:rPr lang="en-US" altLang="en-US" sz="4000" dirty="0"/>
              <a:t>Hypoglycemics, Insulin and Related Agents</a:t>
            </a:r>
            <a:endParaRPr lang="en-US" sz="4000" dirty="0"/>
          </a:p>
        </p:txBody>
      </p:sp>
    </p:spTree>
    <p:extLst>
      <p:ext uri="{BB962C8B-B14F-4D97-AF65-F5344CB8AC3E}">
        <p14:creationId xmlns:p14="http://schemas.microsoft.com/office/powerpoint/2010/main" val="9752581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771-F401-4CA3-A8C1-3E1E78A50A12}"/>
              </a:ext>
            </a:extLst>
          </p:cNvPr>
          <p:cNvSpPr>
            <a:spLocks noGrp="1"/>
          </p:cNvSpPr>
          <p:nvPr>
            <p:ph type="title"/>
          </p:nvPr>
        </p:nvSpPr>
        <p:spPr>
          <a:xfrm>
            <a:off x="457200" y="135639"/>
            <a:ext cx="8229600" cy="607311"/>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A666FBC1-1B48-448C-89E2-039EDC1FCAA7}"/>
              </a:ext>
            </a:extLst>
          </p:cNvPr>
          <p:cNvSpPr>
            <a:spLocks noGrp="1"/>
          </p:cNvSpPr>
          <p:nvPr>
            <p:ph idx="1"/>
          </p:nvPr>
        </p:nvSpPr>
        <p:spPr>
          <a:xfrm>
            <a:off x="457200" y="742950"/>
            <a:ext cx="8229600" cy="3810000"/>
          </a:xfrm>
        </p:spPr>
        <p:txBody>
          <a:bodyPr/>
          <a:lstStyle/>
          <a:p>
            <a:pPr>
              <a:buNone/>
            </a:pPr>
            <a:r>
              <a:rPr lang="en-US" altLang="en-US" sz="2000" b="1" i="1" dirty="0">
                <a:solidFill>
                  <a:srgbClr val="000000"/>
                </a:solidFill>
              </a:rPr>
              <a:t>Class Overview: Rapid-Acting Insulins</a:t>
            </a:r>
            <a:endParaRPr lang="en-US" sz="2000" b="1" i="1" dirty="0">
              <a:solidFill>
                <a:srgbClr val="000000"/>
              </a:solidFill>
            </a:endParaRPr>
          </a:p>
          <a:p>
            <a:r>
              <a:rPr lang="en-US" sz="2000" dirty="0">
                <a:solidFill>
                  <a:srgbClr val="000000"/>
                </a:solidFill>
              </a:rPr>
              <a:t>human insulin inhalation powder - (Afrezza)</a:t>
            </a:r>
          </a:p>
          <a:p>
            <a:r>
              <a:rPr lang="en-US" sz="2000" dirty="0">
                <a:solidFill>
                  <a:srgbClr val="000000"/>
                </a:solidFill>
              </a:rPr>
              <a:t>insulin aspart - (Fiasp; Novolog)</a:t>
            </a:r>
          </a:p>
          <a:p>
            <a:r>
              <a:rPr lang="en-US" sz="2000" dirty="0">
                <a:solidFill>
                  <a:srgbClr val="000000"/>
                </a:solidFill>
              </a:rPr>
              <a:t>insulin glulisine - (Apidra)</a:t>
            </a:r>
          </a:p>
          <a:p>
            <a:r>
              <a:rPr lang="en-US" sz="2000" dirty="0">
                <a:solidFill>
                  <a:srgbClr val="000000"/>
                </a:solidFill>
              </a:rPr>
              <a:t>insulin lispro - (Admelog; Humalog; Humalog Junior)</a:t>
            </a:r>
          </a:p>
          <a:p>
            <a:r>
              <a:rPr lang="en-US" sz="2000" dirty="0">
                <a:solidFill>
                  <a:srgbClr val="000000"/>
                </a:solidFill>
              </a:rPr>
              <a:t>insulin lispro-aabc - (Lyumjev)</a:t>
            </a:r>
          </a:p>
          <a:p>
            <a:pPr>
              <a:buNone/>
            </a:pPr>
            <a:r>
              <a:rPr lang="en-US" altLang="en-US" sz="2000" b="1" i="1" dirty="0">
                <a:solidFill>
                  <a:srgbClr val="000000"/>
                </a:solidFill>
              </a:rPr>
              <a:t>Class Overview: Regular Insulins</a:t>
            </a:r>
            <a:endParaRPr lang="en-US" sz="2000" b="1" i="1" dirty="0">
              <a:solidFill>
                <a:srgbClr val="000000"/>
              </a:solidFill>
            </a:endParaRPr>
          </a:p>
          <a:p>
            <a:r>
              <a:rPr lang="en-US" sz="2000" dirty="0">
                <a:solidFill>
                  <a:srgbClr val="000000"/>
                </a:solidFill>
              </a:rPr>
              <a:t>human insulin - (Humulin R; Novolin R)</a:t>
            </a:r>
          </a:p>
          <a:p>
            <a:pPr>
              <a:buNone/>
            </a:pPr>
            <a:r>
              <a:rPr lang="en-US" altLang="en-US" sz="2000" b="1" i="1" dirty="0">
                <a:solidFill>
                  <a:srgbClr val="000000"/>
                </a:solidFill>
              </a:rPr>
              <a:t>Class Overview: Intermediate Insulins</a:t>
            </a:r>
            <a:endParaRPr lang="en-US" sz="2000" b="1" i="1" dirty="0">
              <a:solidFill>
                <a:srgbClr val="000000"/>
              </a:solidFill>
            </a:endParaRPr>
          </a:p>
          <a:p>
            <a:r>
              <a:rPr lang="en-US" sz="2000" dirty="0">
                <a:solidFill>
                  <a:srgbClr val="000000"/>
                </a:solidFill>
              </a:rPr>
              <a:t>human insulin NPH - (Humulin N; Novolin N)</a:t>
            </a:r>
          </a:p>
          <a:p>
            <a:endParaRPr lang="en-US" sz="2200" dirty="0"/>
          </a:p>
        </p:txBody>
      </p:sp>
    </p:spTree>
    <p:extLst>
      <p:ext uri="{BB962C8B-B14F-4D97-AF65-F5344CB8AC3E}">
        <p14:creationId xmlns:p14="http://schemas.microsoft.com/office/powerpoint/2010/main" val="32073938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EFFF-58ED-4F72-999C-6FBA0267139D}"/>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AF0A6B0-7989-49F5-82E0-F5B6EE7F7E83}"/>
              </a:ext>
            </a:extLst>
          </p:cNvPr>
          <p:cNvSpPr>
            <a:spLocks noGrp="1"/>
          </p:cNvSpPr>
          <p:nvPr>
            <p:ph idx="1"/>
          </p:nvPr>
        </p:nvSpPr>
        <p:spPr>
          <a:xfrm>
            <a:off x="381000" y="742950"/>
            <a:ext cx="8610600" cy="3810000"/>
          </a:xfrm>
        </p:spPr>
        <p:txBody>
          <a:bodyPr/>
          <a:lstStyle/>
          <a:p>
            <a:pPr>
              <a:buNone/>
            </a:pPr>
            <a:r>
              <a:rPr lang="en-US" altLang="en-US" sz="2800" b="1" i="1" dirty="0">
                <a:solidFill>
                  <a:schemeClr val="tx1">
                    <a:lumMod val="50000"/>
                  </a:schemeClr>
                </a:solidFill>
              </a:rPr>
              <a:t>Class Overview: Long-Acting Insulins</a:t>
            </a:r>
            <a:endParaRPr lang="en-US" sz="2800" b="1" i="1" dirty="0">
              <a:solidFill>
                <a:schemeClr val="tx1">
                  <a:lumMod val="50000"/>
                </a:schemeClr>
              </a:solidFill>
            </a:endParaRPr>
          </a:p>
          <a:p>
            <a:r>
              <a:rPr lang="en-US" dirty="0">
                <a:solidFill>
                  <a:srgbClr val="000000"/>
                </a:solidFill>
              </a:rPr>
              <a:t>insulin degludec - (Tresiba)</a:t>
            </a:r>
          </a:p>
          <a:p>
            <a:r>
              <a:rPr lang="en-US" dirty="0">
                <a:solidFill>
                  <a:srgbClr val="000000"/>
                </a:solidFill>
              </a:rPr>
              <a:t>insulin detemir - (Levemir)</a:t>
            </a:r>
          </a:p>
          <a:p>
            <a:r>
              <a:rPr lang="en-US" dirty="0">
                <a:solidFill>
                  <a:srgbClr val="000000"/>
                </a:solidFill>
              </a:rPr>
              <a:t>insulin glargine U-100 - (Basaglar; Lantus)</a:t>
            </a:r>
          </a:p>
          <a:p>
            <a:r>
              <a:rPr lang="en-US" dirty="0">
                <a:solidFill>
                  <a:srgbClr val="000000"/>
                </a:solidFill>
              </a:rPr>
              <a:t>insulin glargine-yfgn U-100 - (Semglee) – </a:t>
            </a:r>
            <a:r>
              <a:rPr lang="en-US" i="1" dirty="0">
                <a:solidFill>
                  <a:srgbClr val="000000"/>
                </a:solidFill>
              </a:rPr>
              <a:t>interchangeable biosimilar</a:t>
            </a:r>
          </a:p>
          <a:p>
            <a:r>
              <a:rPr lang="en-US" dirty="0">
                <a:effectLst/>
                <a:ea typeface="Times New Roman" panose="02020603050405020304" pitchFamily="18" charset="0"/>
              </a:rPr>
              <a:t>insulin glargine-aglr U-100</a:t>
            </a:r>
            <a:r>
              <a:rPr lang="en-US" i="1" dirty="0">
                <a:solidFill>
                  <a:srgbClr val="000000"/>
                </a:solidFill>
                <a:effectLst/>
                <a:ea typeface="Times New Roman" panose="02020603050405020304" pitchFamily="18" charset="0"/>
              </a:rPr>
              <a:t> – (</a:t>
            </a:r>
            <a:r>
              <a:rPr lang="en-US" dirty="0">
                <a:effectLst/>
                <a:ea typeface="Times New Roman" panose="02020603050405020304" pitchFamily="18" charset="0"/>
              </a:rPr>
              <a:t>Rezvoglar) </a:t>
            </a:r>
            <a:r>
              <a:rPr lang="en-US" dirty="0">
                <a:solidFill>
                  <a:srgbClr val="000000"/>
                </a:solidFill>
              </a:rPr>
              <a:t>– </a:t>
            </a:r>
            <a:r>
              <a:rPr lang="en-US" i="1" dirty="0">
                <a:solidFill>
                  <a:srgbClr val="000000"/>
                </a:solidFill>
              </a:rPr>
              <a:t>interchangeable biosimilar</a:t>
            </a:r>
          </a:p>
          <a:p>
            <a:r>
              <a:rPr lang="en-US" dirty="0">
                <a:solidFill>
                  <a:srgbClr val="000000"/>
                </a:solidFill>
              </a:rPr>
              <a:t>insulin glargine U-300 - (Toujeo)</a:t>
            </a:r>
          </a:p>
          <a:p>
            <a:pPr marL="0" indent="0">
              <a:buNone/>
            </a:pPr>
            <a:endParaRPr lang="en-US" sz="2200" dirty="0"/>
          </a:p>
        </p:txBody>
      </p:sp>
    </p:spTree>
    <p:extLst>
      <p:ext uri="{BB962C8B-B14F-4D97-AF65-F5344CB8AC3E}">
        <p14:creationId xmlns:p14="http://schemas.microsoft.com/office/powerpoint/2010/main" val="38754817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EFFF-58ED-4F72-999C-6FBA0267139D}"/>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AF0A6B0-7989-49F5-82E0-F5B6EE7F7E83}"/>
              </a:ext>
            </a:extLst>
          </p:cNvPr>
          <p:cNvSpPr>
            <a:spLocks noGrp="1"/>
          </p:cNvSpPr>
          <p:nvPr>
            <p:ph idx="1"/>
          </p:nvPr>
        </p:nvSpPr>
        <p:spPr>
          <a:xfrm>
            <a:off x="381000" y="992889"/>
            <a:ext cx="8610600" cy="3331462"/>
          </a:xfrm>
        </p:spPr>
        <p:txBody>
          <a:bodyPr/>
          <a:lstStyle/>
          <a:p>
            <a:pPr>
              <a:buNone/>
            </a:pPr>
            <a:r>
              <a:rPr lang="en-US" altLang="en-US" b="1" i="1" dirty="0">
                <a:solidFill>
                  <a:srgbClr val="000000"/>
                </a:solidFill>
              </a:rPr>
              <a:t>Class Overview: Rapid/Intermediate-Acting Combination Insulins</a:t>
            </a:r>
          </a:p>
          <a:p>
            <a:r>
              <a:rPr lang="en-US" dirty="0">
                <a:solidFill>
                  <a:srgbClr val="000000"/>
                </a:solidFill>
              </a:rPr>
              <a:t>insulin aspart 70/30 - (Novolog Mix 70/30)</a:t>
            </a:r>
          </a:p>
          <a:p>
            <a:r>
              <a:rPr lang="en-US" dirty="0">
                <a:solidFill>
                  <a:srgbClr val="000000"/>
                </a:solidFill>
              </a:rPr>
              <a:t>insulin lispro 50/50; 75/25 - (Humalog Mix 50/50, 75/25)</a:t>
            </a:r>
          </a:p>
          <a:p>
            <a:pPr>
              <a:buNone/>
            </a:pPr>
            <a:r>
              <a:rPr lang="en-US" altLang="en-US" b="1" i="1" dirty="0">
                <a:solidFill>
                  <a:srgbClr val="000000"/>
                </a:solidFill>
              </a:rPr>
              <a:t>Class Overview: Regular/Intermediate-Acting Combination Insulins</a:t>
            </a:r>
          </a:p>
          <a:p>
            <a:r>
              <a:rPr lang="en-US" altLang="en-US" dirty="0">
                <a:solidFill>
                  <a:srgbClr val="000000"/>
                </a:solidFill>
              </a:rPr>
              <a:t>human insulin 70/30 - (Humulin 70/30; Novolin 70/30)</a:t>
            </a:r>
          </a:p>
          <a:p>
            <a:endParaRPr lang="en-US" sz="2200" dirty="0">
              <a:solidFill>
                <a:schemeClr val="tx1">
                  <a:lumMod val="50000"/>
                </a:schemeClr>
              </a:solidFill>
            </a:endParaRPr>
          </a:p>
          <a:p>
            <a:pPr marL="0" indent="0">
              <a:buNone/>
            </a:pPr>
            <a:endParaRPr lang="en-US" sz="2200" dirty="0"/>
          </a:p>
        </p:txBody>
      </p:sp>
    </p:spTree>
    <p:extLst>
      <p:ext uri="{BB962C8B-B14F-4D97-AF65-F5344CB8AC3E}">
        <p14:creationId xmlns:p14="http://schemas.microsoft.com/office/powerpoint/2010/main" val="20037944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B08B-F114-431C-998F-0697A40BB0B7}"/>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28598727-9132-4DE4-AFCF-C31BB80C90BC}"/>
              </a:ext>
            </a:extLst>
          </p:cNvPr>
          <p:cNvSpPr>
            <a:spLocks noGrp="1"/>
          </p:cNvSpPr>
          <p:nvPr>
            <p:ph idx="1"/>
          </p:nvPr>
        </p:nvSpPr>
        <p:spPr>
          <a:xfrm>
            <a:off x="152400" y="895350"/>
            <a:ext cx="8839200" cy="3318272"/>
          </a:xfrm>
        </p:spPr>
        <p:txBody>
          <a:bodyPr/>
          <a:lstStyle/>
          <a:p>
            <a:r>
              <a:rPr lang="en-US" sz="2200" dirty="0">
                <a:solidFill>
                  <a:srgbClr val="000000"/>
                </a:solidFill>
              </a:rPr>
              <a:t>Exogenous insulin supplements deficient levels and temporarily restores the body’s ability to properly utilize carbohydrates, fats, and proteins</a:t>
            </a:r>
          </a:p>
          <a:p>
            <a:r>
              <a:rPr lang="en-US" sz="2200" dirty="0">
                <a:solidFill>
                  <a:srgbClr val="000000"/>
                </a:solidFill>
              </a:rPr>
              <a:t>Multiple insulin products are available and used in the management of both T1DM and T2DM</a:t>
            </a:r>
          </a:p>
          <a:p>
            <a:r>
              <a:rPr lang="en-US" sz="2200" dirty="0">
                <a:solidFill>
                  <a:srgbClr val="000000"/>
                </a:solidFill>
              </a:rPr>
              <a:t>Insulin therapy is the treatment of choice for T1DM and T2DM in pregnancy as it does not cross the placenta to a measurable degree </a:t>
            </a:r>
          </a:p>
          <a:p>
            <a:r>
              <a:rPr lang="en-US" sz="2200" dirty="0">
                <a:solidFill>
                  <a:srgbClr val="000000"/>
                </a:solidFill>
              </a:rPr>
              <a:t>All of the rapid-acting insulins except Afrezza are approved for use in pediatric patients as well as for use in external insulin pumps. </a:t>
            </a:r>
          </a:p>
          <a:p>
            <a:pPr marL="0" indent="0">
              <a:buNone/>
            </a:pPr>
            <a:endParaRPr lang="en-US" sz="1800" dirty="0"/>
          </a:p>
        </p:txBody>
      </p:sp>
    </p:spTree>
    <p:extLst>
      <p:ext uri="{BB962C8B-B14F-4D97-AF65-F5344CB8AC3E}">
        <p14:creationId xmlns:p14="http://schemas.microsoft.com/office/powerpoint/2010/main" val="27724353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4E85-FA6E-4F4F-A839-53B28E509534}"/>
              </a:ext>
            </a:extLst>
          </p:cNvPr>
          <p:cNvSpPr>
            <a:spLocks noGrp="1"/>
          </p:cNvSpPr>
          <p:nvPr>
            <p:ph type="title"/>
          </p:nvPr>
        </p:nvSpPr>
        <p:spPr>
          <a:xfrm>
            <a:off x="457200" y="135639"/>
            <a:ext cx="8229600" cy="607311"/>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13A2072B-D6C5-467A-B9C5-8B9D84946AFF}"/>
              </a:ext>
            </a:extLst>
          </p:cNvPr>
          <p:cNvSpPr>
            <a:spLocks noGrp="1"/>
          </p:cNvSpPr>
          <p:nvPr>
            <p:ph idx="1"/>
          </p:nvPr>
        </p:nvSpPr>
        <p:spPr>
          <a:xfrm>
            <a:off x="152400" y="895350"/>
            <a:ext cx="8839200" cy="3581400"/>
          </a:xfrm>
        </p:spPr>
        <p:txBody>
          <a:bodyPr/>
          <a:lstStyle/>
          <a:p>
            <a:r>
              <a:rPr lang="en-US" sz="2000" dirty="0">
                <a:solidFill>
                  <a:srgbClr val="000000"/>
                </a:solidFill>
              </a:rPr>
              <a:t>Insulin therapy is contraindicated during episodes of hypoglycemia.</a:t>
            </a:r>
          </a:p>
          <a:p>
            <a:pPr algn="l"/>
            <a:r>
              <a:rPr lang="en-US" sz="2000" b="0" i="0" u="none" strike="noStrike" baseline="0" dirty="0">
                <a:solidFill>
                  <a:srgbClr val="000000"/>
                </a:solidFill>
              </a:rPr>
              <a:t>Admelog, Basaglar, and Semglee were approved through an abbreviated approval pathway under a 505(b)(2) application </a:t>
            </a:r>
          </a:p>
          <a:p>
            <a:pPr algn="l"/>
            <a:r>
              <a:rPr lang="en-US" sz="2000" dirty="0">
                <a:solidFill>
                  <a:srgbClr val="000000"/>
                </a:solidFill>
                <a:effectLst/>
                <a:ea typeface="Times New Roman" panose="02020603050405020304" pitchFamily="18" charset="0"/>
              </a:rPr>
              <a:t>Effective March 23, 2020, all insulin products previously approved under this pathway are now considered to be biologics under section 351 of the Public Health Service Act</a:t>
            </a:r>
          </a:p>
          <a:p>
            <a:pPr algn="l"/>
            <a:r>
              <a:rPr lang="en-US" sz="2000" dirty="0">
                <a:solidFill>
                  <a:srgbClr val="000000"/>
                </a:solidFill>
                <a:effectLst/>
                <a:ea typeface="Times New Roman" panose="02020603050405020304" pitchFamily="18" charset="0"/>
              </a:rPr>
              <a:t>Lyumjev was approved under section 351(a) of the Public Health Service Act (PHSA).</a:t>
            </a:r>
          </a:p>
          <a:p>
            <a:pPr algn="l"/>
            <a:endParaRPr lang="en-US" sz="2200" b="0" i="0" u="none" strike="noStrike" baseline="0" dirty="0">
              <a:solidFill>
                <a:srgbClr val="000000"/>
              </a:solidFill>
            </a:endParaRPr>
          </a:p>
          <a:p>
            <a:pPr marL="0" indent="0" algn="l">
              <a:buNone/>
            </a:pPr>
            <a:endParaRPr lang="en-US" sz="2000" dirty="0"/>
          </a:p>
        </p:txBody>
      </p:sp>
    </p:spTree>
    <p:extLst>
      <p:ext uri="{BB962C8B-B14F-4D97-AF65-F5344CB8AC3E}">
        <p14:creationId xmlns:p14="http://schemas.microsoft.com/office/powerpoint/2010/main" val="15921658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2">
            <a:extLst>
              <a:ext uri="{FF2B5EF4-FFF2-40B4-BE49-F238E27FC236}">
                <a16:creationId xmlns:a16="http://schemas.microsoft.com/office/drawing/2014/main" id="{0B5F7CC8-4E49-D912-800A-6BE1B7F794AA}"/>
              </a:ext>
            </a:extLst>
          </p:cNvPr>
          <p:cNvSpPr>
            <a:spLocks noGrp="1"/>
          </p:cNvSpPr>
          <p:nvPr>
            <p:ph idx="1"/>
          </p:nvPr>
        </p:nvSpPr>
        <p:spPr>
          <a:xfrm>
            <a:off x="194072" y="554832"/>
            <a:ext cx="8704659" cy="4179094"/>
          </a:xfrm>
        </p:spPr>
        <p:txBody>
          <a:bodyPr/>
          <a:lstStyle/>
          <a:p>
            <a:pPr marL="0" indent="0">
              <a:buNone/>
              <a:tabLst>
                <a:tab pos="171450" algn="l"/>
                <a:tab pos="685800" algn="l"/>
                <a:tab pos="1028700" algn="l"/>
                <a:tab pos="1371600" algn="l"/>
                <a:tab pos="1714500" algn="l"/>
              </a:tabLst>
            </a:pPr>
            <a:r>
              <a:rPr lang="en-US" altLang="en-US" sz="1600" b="1" dirty="0"/>
              <a:t>ADA Standards of Care in Diabetes, 2023</a:t>
            </a:r>
          </a:p>
          <a:p>
            <a:pPr lvl="1">
              <a:tabLst>
                <a:tab pos="171450" algn="l"/>
                <a:tab pos="685800" algn="l"/>
                <a:tab pos="1028700" algn="l"/>
                <a:tab pos="1371600" algn="l"/>
                <a:tab pos="1714500" algn="l"/>
              </a:tabLst>
            </a:pPr>
            <a:r>
              <a:rPr lang="en-US" altLang="en-US" sz="1400" dirty="0"/>
              <a:t>Recommends initiation of pharmacologic therapy, along with lifestyle changes, at the time of diagnosis for children with T2DM</a:t>
            </a:r>
          </a:p>
          <a:p>
            <a:pPr lvl="1">
              <a:tabLst>
                <a:tab pos="171450" algn="l"/>
                <a:tab pos="685800" algn="l"/>
                <a:tab pos="1028700" algn="l"/>
                <a:tab pos="1371600" algn="l"/>
                <a:tab pos="1714500" algn="l"/>
              </a:tabLst>
            </a:pPr>
            <a:r>
              <a:rPr lang="en-US" altLang="en-US" sz="1400" dirty="0"/>
              <a:t>Metformin is recommended first-line for asymptomatic children with an HbA1c &lt; 8.5%, while those with marked hyperglycemia and an HbA1c ≥ 8.5% should be initiated on metformin along with long-acting insulin</a:t>
            </a:r>
          </a:p>
          <a:p>
            <a:pPr lvl="1">
              <a:tabLst>
                <a:tab pos="171450" algn="l"/>
                <a:tab pos="685800" algn="l"/>
                <a:tab pos="1028700" algn="l"/>
                <a:tab pos="1371600" algn="l"/>
                <a:tab pos="1714500" algn="l"/>
              </a:tabLst>
            </a:pPr>
            <a:r>
              <a:rPr lang="en-US" altLang="en-US" sz="1400" dirty="0"/>
              <a:t>If HbA1c goals are not met with metformin (alone or combined with long-acting insulin), the addition of a GLP-1RA approved for youth with T2DM should be considered in patients ≥ 10 years of age</a:t>
            </a:r>
          </a:p>
          <a:p>
            <a:pPr lvl="1">
              <a:tabLst>
                <a:tab pos="171450" algn="l"/>
                <a:tab pos="685800" algn="l"/>
                <a:tab pos="1028700" algn="l"/>
                <a:tab pos="1371600" algn="l"/>
                <a:tab pos="1714500" algn="l"/>
              </a:tabLst>
            </a:pPr>
            <a:r>
              <a:rPr lang="en-US" altLang="en-US" sz="1400" dirty="0"/>
              <a:t>Patients who do not meet glycemic targets despite treatment with metformin, a GLP-1RA, and long-acting insulin should then be initiated on multiple daily insulin injections or an insulin pump</a:t>
            </a:r>
          </a:p>
          <a:p>
            <a:pPr lvl="1">
              <a:tabLst>
                <a:tab pos="171450" algn="l"/>
                <a:tab pos="685800" algn="l"/>
                <a:tab pos="1028700" algn="l"/>
                <a:tab pos="1371600" algn="l"/>
                <a:tab pos="1714500" algn="l"/>
              </a:tabLst>
            </a:pPr>
            <a:r>
              <a:rPr lang="en-US" altLang="en-US" sz="1400" dirty="0"/>
              <a:t>The current ADA guidelines do not discuss the use of SGLT2 inhibitors in children with T2DM</a:t>
            </a:r>
          </a:p>
          <a:p>
            <a:pPr lvl="1">
              <a:tabLst>
                <a:tab pos="171450" algn="l"/>
                <a:tab pos="685800" algn="l"/>
                <a:tab pos="1028700" algn="l"/>
                <a:tab pos="1371600" algn="l"/>
                <a:tab pos="1714500" algn="l"/>
              </a:tabLst>
            </a:pPr>
            <a:endParaRPr lang="en-US" altLang="en-US" sz="1200" dirty="0"/>
          </a:p>
        </p:txBody>
      </p:sp>
      <p:sp>
        <p:nvSpPr>
          <p:cNvPr id="4" name="Footer Placeholder 3">
            <a:extLst>
              <a:ext uri="{FF2B5EF4-FFF2-40B4-BE49-F238E27FC236}">
                <a16:creationId xmlns:a16="http://schemas.microsoft.com/office/drawing/2014/main" id="{9C1C9F2F-164D-9C75-D202-B68B309A7546}"/>
              </a:ext>
            </a:extLst>
          </p:cNvPr>
          <p:cNvSpPr>
            <a:spLocks noGrp="1"/>
          </p:cNvSpPr>
          <p:nvPr>
            <p:ph type="ftr" sz="quarter" idx="10"/>
          </p:nvPr>
        </p:nvSpPr>
        <p:spPr>
          <a:xfrm>
            <a:off x="984250" y="6429375"/>
            <a:ext cx="9726613" cy="365125"/>
          </a:xfrm>
          <a:prstGeom prst="rect">
            <a:avLst/>
          </a:prstGeom>
        </p:spPr>
        <p:txBody>
          <a:bodyPr vert="horz" lIns="91440" tIns="45720" rIns="91440" bIns="45720" rtlCol="0" anchor="b"/>
          <a:lstStyle>
            <a:defPPr>
              <a:defRPr lang="en-US"/>
            </a:defPPr>
            <a:lvl1pPr algn="l" rtl="0" eaLnBrk="1" fontAlgn="auto" hangingPunct="1">
              <a:spcBef>
                <a:spcPts val="0"/>
              </a:spcBef>
              <a:spcAft>
                <a:spcPts val="0"/>
              </a:spcAft>
              <a:defRPr sz="750" kern="1200">
                <a:solidFill>
                  <a:prstClr val="black">
                    <a:lumMod val="65000"/>
                    <a:lumOff val="35000"/>
                  </a:prst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endParaRPr lang="en-US"/>
          </a:p>
        </p:txBody>
      </p:sp>
      <p:sp>
        <p:nvSpPr>
          <p:cNvPr id="137220" name="Slide Number Placeholder 4">
            <a:extLst>
              <a:ext uri="{FF2B5EF4-FFF2-40B4-BE49-F238E27FC236}">
                <a16:creationId xmlns:a16="http://schemas.microsoft.com/office/drawing/2014/main" id="{FDB29B13-FD23-E48C-DFA8-6EC6F2523CC0}"/>
              </a:ext>
            </a:extLst>
          </p:cNvPr>
          <p:cNvSpPr>
            <a:spLocks noGrp="1" noChangeArrowheads="1"/>
          </p:cNvSpPr>
          <p:nvPr>
            <p:ph type="sldNum" sz="quarter" idx="11"/>
          </p:nvPr>
        </p:nvSpPr>
        <p:spPr bwMode="auto">
          <a:xfrm>
            <a:off x="268288" y="6429375"/>
            <a:ext cx="5365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700" kern="1200">
                <a:solidFill>
                  <a:srgbClr val="595959"/>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BE7D52B7-552D-4702-BAB1-7F747594AD60}" type="slidenum">
              <a:rPr lang="en-US" altLang="en-US" smtClean="0"/>
              <a:pPr>
                <a:defRPr/>
              </a:pPr>
              <a:t>137</a:t>
            </a:fld>
            <a:endParaRPr lang="en-US" altLang="en-US">
              <a:solidFill>
                <a:srgbClr val="595959"/>
              </a:solidFill>
            </a:endParaRPr>
          </a:p>
        </p:txBody>
      </p:sp>
      <p:sp>
        <p:nvSpPr>
          <p:cNvPr id="137221" name="Title 6">
            <a:extLst>
              <a:ext uri="{FF2B5EF4-FFF2-40B4-BE49-F238E27FC236}">
                <a16:creationId xmlns:a16="http://schemas.microsoft.com/office/drawing/2014/main" id="{175BA0E1-394A-6D1C-8871-295C69B4DB42}"/>
              </a:ext>
            </a:extLst>
          </p:cNvPr>
          <p:cNvSpPr>
            <a:spLocks noGrp="1"/>
          </p:cNvSpPr>
          <p:nvPr>
            <p:ph type="title"/>
          </p:nvPr>
        </p:nvSpPr>
        <p:spPr>
          <a:xfrm>
            <a:off x="194073" y="101204"/>
            <a:ext cx="7565231" cy="453628"/>
          </a:xfrm>
        </p:spPr>
        <p:txBody>
          <a:bodyPr/>
          <a:lstStyle/>
          <a:p>
            <a:pPr defTabSz="685800" fontAlgn="b">
              <a:lnSpc>
                <a:spcPct val="100000"/>
              </a:lnSpc>
            </a:pPr>
            <a:r>
              <a:rPr lang="en-US" altLang="en-US"/>
              <a:t>Guidelines- Diabetes Mellitus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1B8B-8E66-4C44-9F61-D84812A882A8}"/>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9837F668-5DD2-45CB-ABF2-09862A637448}"/>
              </a:ext>
            </a:extLst>
          </p:cNvPr>
          <p:cNvSpPr>
            <a:spLocks noGrp="1"/>
          </p:cNvSpPr>
          <p:nvPr>
            <p:ph idx="1"/>
          </p:nvPr>
        </p:nvSpPr>
        <p:spPr>
          <a:xfrm>
            <a:off x="152400" y="895350"/>
            <a:ext cx="8763000" cy="3810000"/>
          </a:xfrm>
        </p:spPr>
        <p:txBody>
          <a:bodyPr/>
          <a:lstStyle/>
          <a:p>
            <a:pPr marL="0" marR="0" lvl="0" indent="0">
              <a:spcBef>
                <a:spcPts val="0"/>
              </a:spcBef>
              <a:spcAft>
                <a:spcPts val="800"/>
              </a:spcAft>
              <a:buNone/>
              <a:tabLst>
                <a:tab pos="457200" algn="l"/>
              </a:tabLst>
            </a:pPr>
            <a:r>
              <a:rPr lang="en-US" sz="2000" b="1" dirty="0"/>
              <a:t>The Endocrine Society (ES), 2022 </a:t>
            </a:r>
            <a:endParaRPr lang="en-US" sz="2000" b="1" kern="100" dirty="0">
              <a:solidFill>
                <a:srgbClr val="000000"/>
              </a:solidFill>
              <a:cs typeface="Times New Roman" panose="02020603050405020304" pitchFamily="18" charset="0"/>
            </a:endParaRPr>
          </a:p>
          <a:p>
            <a:pPr marR="0" lvl="1">
              <a:spcAft>
                <a:spcPts val="800"/>
              </a:spcAft>
              <a:tabLst>
                <a:tab pos="171450" algn="l"/>
                <a:tab pos="685800" algn="l"/>
                <a:tab pos="1028700" algn="l"/>
                <a:tab pos="1371600" algn="l"/>
                <a:tab pos="1714500" algn="l"/>
              </a:tabLst>
            </a:pPr>
            <a:r>
              <a:rPr lang="en-US" sz="1600" dirty="0"/>
              <a:t>For adults and pediatric patients who are at risk of hypoglycemia, they suggest:</a:t>
            </a:r>
          </a:p>
          <a:p>
            <a:pPr lvl="2">
              <a:spcAft>
                <a:spcPts val="800"/>
              </a:spcAft>
              <a:tabLst>
                <a:tab pos="171450" algn="l"/>
                <a:tab pos="685800" algn="l"/>
                <a:tab pos="1028700" algn="l"/>
                <a:tab pos="1371600" algn="l"/>
                <a:tab pos="1714500" algn="l"/>
              </a:tabLst>
            </a:pPr>
            <a:r>
              <a:rPr lang="en-US" sz="1600" dirty="0"/>
              <a:t>The use of long-acting insulin analogs rather than insulin NPH</a:t>
            </a:r>
          </a:p>
          <a:p>
            <a:pPr lvl="2">
              <a:spcAft>
                <a:spcPts val="800"/>
              </a:spcAft>
              <a:tabLst>
                <a:tab pos="171450" algn="l"/>
                <a:tab pos="685800" algn="l"/>
                <a:tab pos="1028700" algn="l"/>
                <a:tab pos="1371600" algn="l"/>
                <a:tab pos="1714500" algn="l"/>
              </a:tabLst>
            </a:pPr>
            <a:r>
              <a:rPr lang="en-US" sz="1600" dirty="0"/>
              <a:t>The use of rapid-acting insulin analogs rather than regular (short-acting) human insulins</a:t>
            </a:r>
          </a:p>
          <a:p>
            <a:pPr marR="0" lvl="1">
              <a:lnSpc>
                <a:spcPct val="107000"/>
              </a:lnSpc>
              <a:spcAft>
                <a:spcPts val="800"/>
              </a:spcAft>
              <a:tabLst>
                <a:tab pos="171450" algn="l"/>
                <a:tab pos="685800" algn="l"/>
                <a:tab pos="1028700" algn="l"/>
                <a:tab pos="1371600" algn="l"/>
                <a:tab pos="1714500" algn="l"/>
              </a:tabLst>
            </a:pPr>
            <a:endParaRPr lang="en-US" sz="1600" dirty="0"/>
          </a:p>
          <a:p>
            <a:pPr marR="0" lvl="1">
              <a:lnSpc>
                <a:spcPct val="107000"/>
              </a:lnSpc>
              <a:spcAft>
                <a:spcPts val="800"/>
              </a:spcAft>
              <a:tabLst>
                <a:tab pos="171450" algn="l"/>
                <a:tab pos="685800" algn="l"/>
                <a:tab pos="1028700" algn="l"/>
                <a:tab pos="1371600" algn="l"/>
                <a:tab pos="1714500" algn="l"/>
              </a:tabLst>
            </a:pPr>
            <a:endParaRPr lang="en-US" sz="1600" dirty="0"/>
          </a:p>
          <a:p>
            <a:pPr lvl="1">
              <a:tabLst>
                <a:tab pos="171450" algn="l"/>
                <a:tab pos="685800" algn="l"/>
                <a:tab pos="1028700" algn="l"/>
                <a:tab pos="1371600" algn="l"/>
                <a:tab pos="1714500" algn="l"/>
              </a:tabLst>
            </a:pPr>
            <a:endParaRPr lang="en-US" sz="1400" dirty="0"/>
          </a:p>
          <a:p>
            <a:pPr lvl="1">
              <a:tabLst>
                <a:tab pos="171450" algn="l"/>
                <a:tab pos="685800" algn="l"/>
                <a:tab pos="1028700" algn="l"/>
                <a:tab pos="1371600" algn="l"/>
                <a:tab pos="1714500" algn="l"/>
              </a:tabLst>
            </a:pPr>
            <a:endParaRPr lang="en-US" sz="1400" dirty="0"/>
          </a:p>
          <a:p>
            <a:endParaRPr lang="en-US" sz="2000" dirty="0"/>
          </a:p>
        </p:txBody>
      </p:sp>
    </p:spTree>
    <p:extLst>
      <p:ext uri="{BB962C8B-B14F-4D97-AF65-F5344CB8AC3E}">
        <p14:creationId xmlns:p14="http://schemas.microsoft.com/office/powerpoint/2010/main" val="1758714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895350"/>
            <a:ext cx="8458200" cy="3657600"/>
          </a:xfrm>
        </p:spPr>
        <p:txBody>
          <a:bodyPr/>
          <a:lstStyle/>
          <a:p>
            <a:pPr marL="0" indent="0" algn="l">
              <a:buNone/>
            </a:pPr>
            <a:r>
              <a:rPr lang="en-US" sz="2000" b="1" dirty="0"/>
              <a:t>The ADA and EASD, 2022 </a:t>
            </a:r>
          </a:p>
          <a:p>
            <a:pPr lvl="1"/>
            <a:r>
              <a:rPr lang="en-US" sz="1800" dirty="0">
                <a:solidFill>
                  <a:srgbClr val="000000"/>
                </a:solidFill>
              </a:rPr>
              <a:t>R</a:t>
            </a:r>
            <a:r>
              <a:rPr lang="en-US" sz="1800" b="0" i="0" u="none" strike="noStrike" baseline="0" dirty="0">
                <a:solidFill>
                  <a:srgbClr val="000000"/>
                </a:solidFill>
              </a:rPr>
              <a:t>eleased a consensus report on the management of T1DM in adults. </a:t>
            </a:r>
          </a:p>
          <a:p>
            <a:pPr lvl="1"/>
            <a:r>
              <a:rPr lang="en-US" sz="1800" b="0" i="0" u="none" strike="noStrike" baseline="0" dirty="0">
                <a:solidFill>
                  <a:srgbClr val="000000"/>
                </a:solidFill>
              </a:rPr>
              <a:t>The panel emphasizes the importance of an accurate diabetes diagnosis. </a:t>
            </a:r>
          </a:p>
          <a:p>
            <a:pPr lvl="1"/>
            <a:r>
              <a:rPr lang="en-US" sz="1800" b="0" i="0" u="none" strike="noStrike" baseline="0" dirty="0">
                <a:solidFill>
                  <a:srgbClr val="000000"/>
                </a:solidFill>
              </a:rPr>
              <a:t>Misclassification of T1DM in adults is common</a:t>
            </a:r>
          </a:p>
          <a:p>
            <a:pPr lvl="1"/>
            <a:r>
              <a:rPr lang="en-US" sz="1800" dirty="0">
                <a:solidFill>
                  <a:srgbClr val="000000"/>
                </a:solidFill>
              </a:rPr>
              <a:t>Over </a:t>
            </a:r>
            <a:r>
              <a:rPr lang="en-US" sz="1800" b="0" i="0" u="none" strike="noStrike" baseline="0" dirty="0">
                <a:solidFill>
                  <a:srgbClr val="000000"/>
                </a:solidFill>
              </a:rPr>
              <a:t>40% of those diagnosed with T1DM after the age of 30 years were initially thought to have T2DM.</a:t>
            </a:r>
          </a:p>
          <a:p>
            <a:pPr lvl="1"/>
            <a:r>
              <a:rPr lang="en-US" sz="1800" b="0" i="0" u="none" strike="noStrike" baseline="0" dirty="0">
                <a:solidFill>
                  <a:srgbClr val="000000"/>
                </a:solidFill>
              </a:rPr>
              <a:t>They recommend insulin therapy in patients with suspected T1DM, regardless of presence of T2DM features or absence of islet antibodies. </a:t>
            </a:r>
            <a:endParaRPr lang="en-US" sz="1800" dirty="0">
              <a:solidFill>
                <a:srgbClr val="000000"/>
              </a:solidFill>
            </a:endParaRPr>
          </a:p>
          <a:p>
            <a:pPr lvl="1"/>
            <a:r>
              <a:rPr lang="en-US" sz="1800" b="0" i="0" u="none" strike="noStrike" baseline="0" dirty="0">
                <a:solidFill>
                  <a:srgbClr val="000000"/>
                </a:solidFill>
              </a:rPr>
              <a:t>If the clinical course suggests T2DM, then non-insulin treatment may be tried. </a:t>
            </a:r>
            <a:endParaRPr lang="en-US" sz="1800" dirty="0">
              <a:solidFill>
                <a:srgbClr val="000000"/>
              </a:solidFill>
            </a:endParaRPr>
          </a:p>
        </p:txBody>
      </p:sp>
    </p:spTree>
    <p:extLst>
      <p:ext uri="{BB962C8B-B14F-4D97-AF65-F5344CB8AC3E}">
        <p14:creationId xmlns:p14="http://schemas.microsoft.com/office/powerpoint/2010/main" val="399608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14784" y="666750"/>
            <a:ext cx="8976815" cy="3962400"/>
          </a:xfrm>
        </p:spPr>
        <p:txBody>
          <a:bodyPr/>
          <a:lstStyle/>
          <a:p>
            <a:pPr marL="0" indent="0">
              <a:buNone/>
            </a:pPr>
            <a:r>
              <a:rPr lang="en-US" b="1" dirty="0"/>
              <a:t>FDA Update: </a:t>
            </a:r>
            <a:r>
              <a:rPr lang="en-US" sz="1800" dirty="0"/>
              <a:t>	</a:t>
            </a:r>
          </a:p>
          <a:p>
            <a:pPr marR="0" lvl="0">
              <a:lnSpc>
                <a:spcPct val="120000"/>
              </a:lnSpc>
              <a:buFont typeface="Arial" panose="020B0604020202020204" pitchFamily="34" charset="0"/>
              <a:buChar char="•"/>
            </a:pPr>
            <a:r>
              <a:rPr lang="en-US" sz="1600" dirty="0"/>
              <a:t>FDA approved required updates to all (brand and generics) immediate-release (IR) and extended-release/long-acting (ER/LA) opioid analgesics to include the addition of language stating: </a:t>
            </a:r>
          </a:p>
          <a:p>
            <a:pPr lvl="1">
              <a:lnSpc>
                <a:spcPct val="80000"/>
              </a:lnSpc>
              <a:buFont typeface="Courier New" panose="02070309020205020404" pitchFamily="49" charset="0"/>
              <a:buChar char="o"/>
            </a:pPr>
            <a:r>
              <a:rPr lang="en-US" sz="1600" dirty="0">
                <a:ea typeface="+mn-ea"/>
                <a:cs typeface="+mn-cs"/>
              </a:rPr>
              <a:t>(1) The risk of overdose increases as the dosage increases for all opioid pain medicines</a:t>
            </a:r>
          </a:p>
          <a:p>
            <a:pPr lvl="1">
              <a:lnSpc>
                <a:spcPct val="80000"/>
              </a:lnSpc>
              <a:buFont typeface="Courier New" panose="02070309020205020404" pitchFamily="49" charset="0"/>
              <a:buChar char="o"/>
            </a:pPr>
            <a:r>
              <a:rPr lang="en-US" sz="1600" dirty="0"/>
              <a:t>(2) IR opioids should not be used for an extended period of time unless a patient’s pain remains severe enough to require them and alternative treatment options continue to be inadequate</a:t>
            </a:r>
          </a:p>
          <a:p>
            <a:pPr lvl="1">
              <a:lnSpc>
                <a:spcPct val="80000"/>
              </a:lnSpc>
              <a:buFont typeface="Courier New" panose="02070309020205020404" pitchFamily="49" charset="0"/>
              <a:buChar char="o"/>
            </a:pPr>
            <a:r>
              <a:rPr lang="en-US" sz="1600" dirty="0"/>
              <a:t>(3) Many acute pain conditions treated in the outpatient setting require no more than a few days of an opioid pain medicine</a:t>
            </a:r>
          </a:p>
          <a:p>
            <a:pPr lvl="1">
              <a:lnSpc>
                <a:spcPct val="80000"/>
              </a:lnSpc>
              <a:buFont typeface="Courier New" panose="02070309020205020404" pitchFamily="49" charset="0"/>
              <a:buChar char="o"/>
            </a:pPr>
            <a:r>
              <a:rPr lang="en-US" sz="1600" dirty="0"/>
              <a:t>(4) It is recommended to reserve ER/LA opioid pain medicines for severe and persistent pain that requires an extended treatment period with a daily opioid pain medicine and for which alternative treatment options are inadequate</a:t>
            </a:r>
          </a:p>
          <a:p>
            <a:pPr>
              <a:lnSpc>
                <a:spcPct val="120000"/>
              </a:lnSpc>
              <a:buFont typeface="Arial" panose="020B0604020202020204" pitchFamily="34" charset="0"/>
              <a:buChar char="•"/>
            </a:pPr>
            <a:r>
              <a:rPr lang="en-US" sz="1600" dirty="0"/>
              <a:t>The required updates also include a new warning about opioid-induced hyperalgesia (OIH), a condition in which opioid use causes an increase in pain (hyperalgesia) or an increased sensitivity to pain (allodynia) and regarding differentiating OIH symptoms from those of opioid tolerance and withdrawal. </a:t>
            </a:r>
          </a:p>
          <a:p>
            <a:pPr marL="342900" lvl="1" indent="-342900">
              <a:spcBef>
                <a:spcPts val="1000"/>
              </a:spcBef>
              <a:buSzTx/>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21558361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0" y="701278"/>
            <a:ext cx="9067800" cy="3927872"/>
          </a:xfrm>
        </p:spPr>
        <p:txBody>
          <a:bodyPr/>
          <a:lstStyle/>
          <a:p>
            <a:pPr marL="0" indent="0" algn="just">
              <a:spcBef>
                <a:spcPct val="0"/>
              </a:spcBef>
              <a:buNone/>
            </a:pPr>
            <a:r>
              <a:rPr lang="en-US" altLang="en-US" sz="1400" b="1" dirty="0"/>
              <a:t>American Association of Clinical Endocrinologists (AACE), 2023 </a:t>
            </a:r>
          </a:p>
          <a:p>
            <a:pPr lvl="1"/>
            <a:r>
              <a:rPr lang="en-US" altLang="en-US" sz="1200" dirty="0"/>
              <a:t>The 2023 algorithm update separates its recommendations into a complications-centric algorithm and a glucose-centric algorithm</a:t>
            </a:r>
          </a:p>
          <a:p>
            <a:pPr lvl="1"/>
            <a:r>
              <a:rPr lang="en-US" altLang="en-US" sz="1200" dirty="0"/>
              <a:t>Emphasize a comprehensive approach including individualized targets for weight loss, glucose, lipid, and hypertension management</a:t>
            </a:r>
          </a:p>
          <a:p>
            <a:pPr lvl="1"/>
            <a:r>
              <a:rPr lang="en-US" altLang="en-US" sz="1200" dirty="0"/>
              <a:t>AACE supports an HbA1c target of ≤ 6.5% for most patients if it can be reached without substantial hypoglycemia or other adverse effects </a:t>
            </a:r>
          </a:p>
          <a:p>
            <a:pPr lvl="1"/>
            <a:r>
              <a:rPr lang="en-US" altLang="en-US" sz="1200" dirty="0"/>
              <a:t>In the complications-centric algorithm, therapy choice is guided by comorbidity rather than by glycemic target</a:t>
            </a:r>
          </a:p>
          <a:p>
            <a:pPr lvl="1"/>
            <a:r>
              <a:rPr lang="en-US" altLang="en-US" sz="1200" dirty="0"/>
              <a:t>As such, the algorithm suggests that patients with ASCVD or who are at very high risk for ASCVD should be initiated on a GLP-1RA or SGLT2 inhibitor, patients with HF should be prescribed an SGLT2 inhibitor, patients with history of stroke or TIA should be initiated on a GLP-1RA or pioglitazone, and patients with CKD should be prescribed an SGLT2 inhibitor or GLP-1RA</a:t>
            </a:r>
          </a:p>
          <a:p>
            <a:pPr lvl="1"/>
            <a:r>
              <a:rPr lang="en-US" altLang="en-US" sz="1200" dirty="0"/>
              <a:t>In all cases, a drug with proven CV benefit is recommended</a:t>
            </a:r>
          </a:p>
          <a:p>
            <a:pPr lvl="1"/>
            <a:r>
              <a:rPr lang="en-US" altLang="en-US" sz="1200" dirty="0"/>
              <a:t>For these patients, metformin can also be initiated or continued to achieve glycemic targets</a:t>
            </a:r>
          </a:p>
          <a:p>
            <a:pPr lvl="1"/>
            <a:r>
              <a:rPr lang="en-US" altLang="en-US" sz="1200" dirty="0"/>
              <a:t>In the glucose-centric algorithm, patients who require glycemic control should begin with lifestyle therapy plus metformin (if appropriate)</a:t>
            </a:r>
          </a:p>
          <a:p>
            <a:pPr lvl="1"/>
            <a:r>
              <a:rPr lang="en-US" altLang="en-US" sz="1200" dirty="0"/>
              <a:t>Additional therapies may be added to achieve HbA1c target based on individual patient factors</a:t>
            </a:r>
          </a:p>
          <a:p>
            <a:pPr lvl="1"/>
            <a:r>
              <a:rPr lang="en-US" altLang="en-US" sz="1200" dirty="0"/>
              <a:t>For those who are overweight, obese, or at risk for hypoglycemia, a GLP-1RA, dual GLP-1/GIP receptor agonist, or SGLT2 inhibitor is preferred</a:t>
            </a:r>
          </a:p>
          <a:p>
            <a:pPr lvl="1"/>
            <a:r>
              <a:rPr lang="en-US" altLang="en-US" sz="1200" dirty="0"/>
              <a:t>For patients with cost or access issues, a TZD, sulfonylurea, or glinide is preferred</a:t>
            </a:r>
          </a:p>
          <a:p>
            <a:pPr lvl="1"/>
            <a:r>
              <a:rPr lang="en-US" altLang="en-US" sz="1200" dirty="0"/>
              <a:t>For patients with severe hyperglycemia, basal insulin is preferred in combination with either prandial insulin or a GLP-1RA or dual GLP-1/GIP receptor agonist </a:t>
            </a:r>
          </a:p>
          <a:p>
            <a:endParaRPr lang="en-US" dirty="0"/>
          </a:p>
        </p:txBody>
      </p:sp>
    </p:spTree>
    <p:extLst>
      <p:ext uri="{BB962C8B-B14F-4D97-AF65-F5344CB8AC3E}">
        <p14:creationId xmlns:p14="http://schemas.microsoft.com/office/powerpoint/2010/main" val="42867771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701278"/>
            <a:ext cx="8686800" cy="4004072"/>
          </a:xfrm>
        </p:spPr>
        <p:txBody>
          <a:bodyPr/>
          <a:lstStyle/>
          <a:p>
            <a:pPr marL="0" indent="0" algn="l">
              <a:buNone/>
            </a:pPr>
            <a:r>
              <a:rPr lang="en-US" sz="2000" b="1" i="1" dirty="0">
                <a:solidFill>
                  <a:srgbClr val="000000"/>
                </a:solidFill>
                <a:latin typeface="Calibri" panose="020F0502020204030204" pitchFamily="34" charset="0"/>
              </a:rPr>
              <a:t>Product/Guideline Updates:</a:t>
            </a:r>
          </a:p>
          <a:p>
            <a:pPr>
              <a:spcAft>
                <a:spcPts val="300"/>
              </a:spcAft>
            </a:pPr>
            <a:r>
              <a:rPr lang="en-US" sz="1400" dirty="0"/>
              <a:t>American Diabetes Association (ADA) releases their 2024 Standards of Care in Diabetes. </a:t>
            </a:r>
          </a:p>
          <a:p>
            <a:pPr>
              <a:spcAft>
                <a:spcPts val="300"/>
              </a:spcAft>
            </a:pPr>
            <a:r>
              <a:rPr lang="en-US" sz="1400" dirty="0"/>
              <a:t>Key updates include: </a:t>
            </a:r>
          </a:p>
          <a:p>
            <a:pPr lvl="1">
              <a:spcAft>
                <a:spcPts val="300"/>
              </a:spcAft>
              <a:buFont typeface="+mj-lt"/>
              <a:buAutoNum type="arabicPeriod"/>
            </a:pPr>
            <a:r>
              <a:rPr lang="en-US" sz="1200" dirty="0"/>
              <a:t>Guidance and screening on the use of teplizumab-</a:t>
            </a:r>
            <a:r>
              <a:rPr lang="en-US" sz="1200" dirty="0" err="1"/>
              <a:t>mzwv</a:t>
            </a:r>
            <a:r>
              <a:rPr lang="en-US" sz="1200" dirty="0"/>
              <a:t> (</a:t>
            </a:r>
            <a:r>
              <a:rPr lang="en-US" sz="1200" dirty="0" err="1"/>
              <a:t>Tzield</a:t>
            </a:r>
            <a:r>
              <a:rPr lang="en-US" sz="1200" dirty="0"/>
              <a:t>) to delay the onset of symptomatic (stage 3) T1DM in pts ≥  8 </a:t>
            </a:r>
            <a:r>
              <a:rPr lang="en-US" sz="1200" dirty="0" err="1"/>
              <a:t>yo</a:t>
            </a:r>
            <a:r>
              <a:rPr lang="en-US" sz="1200" dirty="0"/>
              <a:t> who have asymptomatic (stage 2) T1DM</a:t>
            </a:r>
          </a:p>
          <a:p>
            <a:pPr lvl="1">
              <a:spcAft>
                <a:spcPts val="300"/>
              </a:spcAft>
              <a:buFont typeface="+mj-lt"/>
              <a:buAutoNum type="arabicPeriod"/>
            </a:pPr>
            <a:r>
              <a:rPr lang="en-US" sz="1200" dirty="0"/>
              <a:t>GLP-1 RAs (e.g., </a:t>
            </a:r>
            <a:r>
              <a:rPr lang="en-US" sz="1200" dirty="0" err="1"/>
              <a:t>semaglutide</a:t>
            </a:r>
            <a:r>
              <a:rPr lang="en-US" sz="1200" dirty="0"/>
              <a:t>) or a GLP-1/GIP RA (e.g., </a:t>
            </a:r>
            <a:r>
              <a:rPr lang="en-US" sz="1200" dirty="0" err="1"/>
              <a:t>tirzepatide</a:t>
            </a:r>
            <a:r>
              <a:rPr lang="en-US" sz="1200" dirty="0"/>
              <a:t>) are the preferred pharmacotherapy for patients with diabetes who are overweight or obese</a:t>
            </a:r>
          </a:p>
          <a:p>
            <a:pPr lvl="1">
              <a:spcAft>
                <a:spcPts val="300"/>
              </a:spcAft>
              <a:buFont typeface="+mj-lt"/>
              <a:buAutoNum type="arabicPeriod"/>
            </a:pPr>
            <a:r>
              <a:rPr lang="en-US" sz="1200" dirty="0"/>
              <a:t>Preference of insulin analogs or inhaled insulin over injectable human insulins to minimize hypoglycemia risk for most adults with T1DM</a:t>
            </a:r>
          </a:p>
          <a:p>
            <a:pPr lvl="1">
              <a:spcAft>
                <a:spcPts val="300"/>
              </a:spcAft>
              <a:buFont typeface="+mj-lt"/>
              <a:buAutoNum type="arabicPeriod"/>
            </a:pPr>
            <a:r>
              <a:rPr lang="en-US" sz="1200" dirty="0"/>
              <a:t>Suggest prescribing glucagon for individuals taking insulin or at high risk for hypoglycemia</a:t>
            </a:r>
          </a:p>
          <a:p>
            <a:pPr lvl="1">
              <a:spcAft>
                <a:spcPts val="300"/>
              </a:spcAft>
              <a:buFont typeface="+mj-lt"/>
              <a:buAutoNum type="arabicPeriod"/>
            </a:pPr>
            <a:r>
              <a:rPr lang="en-US" sz="1200" dirty="0"/>
              <a:t>Pharmacologic therapies should address both individualized glycemic and weight goals in adults with T2DM without CVD or CKD</a:t>
            </a:r>
          </a:p>
          <a:p>
            <a:pPr lvl="1">
              <a:spcAft>
                <a:spcPts val="300"/>
              </a:spcAft>
              <a:buFont typeface="+mj-lt"/>
              <a:buAutoNum type="arabicPeriod"/>
            </a:pPr>
            <a:r>
              <a:rPr lang="en-US" sz="1200" dirty="0"/>
              <a:t>Recommend SGLT2 inhibitors for glycemic management and prevention of heart failure hospitalizations </a:t>
            </a:r>
          </a:p>
          <a:p>
            <a:pPr lvl="1">
              <a:spcAft>
                <a:spcPts val="300"/>
              </a:spcAft>
              <a:buFont typeface="+mj-lt"/>
              <a:buAutoNum type="arabicPeriod"/>
            </a:pPr>
            <a:r>
              <a:rPr lang="en-US" sz="1200" dirty="0"/>
              <a:t>Recommend a dual GIP/GLP-1 receptor agonist as an additional option for greater glycemic management that is preferred to insulin</a:t>
            </a:r>
          </a:p>
          <a:p>
            <a:pPr algn="l"/>
            <a:endParaRPr lang="en-US" sz="2000" b="1" dirty="0">
              <a:solidFill>
                <a:srgbClr val="000000"/>
              </a:solidFill>
              <a:highlight>
                <a:srgbClr val="00FFFF"/>
              </a:highlight>
            </a:endParaRPr>
          </a:p>
        </p:txBody>
      </p:sp>
    </p:spTree>
    <p:extLst>
      <p:ext uri="{BB962C8B-B14F-4D97-AF65-F5344CB8AC3E}">
        <p14:creationId xmlns:p14="http://schemas.microsoft.com/office/powerpoint/2010/main" val="32892433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701278"/>
            <a:ext cx="8458200" cy="3740944"/>
          </a:xfrm>
        </p:spPr>
        <p:txBody>
          <a:bodyPr/>
          <a:lstStyle/>
          <a:p>
            <a:pPr marL="0" indent="0" algn="l">
              <a:buNone/>
            </a:pPr>
            <a:r>
              <a:rPr lang="en-US" b="1" i="1" dirty="0">
                <a:solidFill>
                  <a:srgbClr val="000000"/>
                </a:solidFill>
                <a:latin typeface="Calibri" panose="020F0502020204030204" pitchFamily="34" charset="0"/>
              </a:rPr>
              <a:t>Product/Guideline Updates:</a:t>
            </a:r>
          </a:p>
          <a:p>
            <a:pPr marR="0">
              <a:lnSpc>
                <a:spcPct val="120000"/>
              </a:lnSpc>
              <a:spcAft>
                <a:spcPts val="300"/>
              </a:spcAft>
            </a:pPr>
            <a:r>
              <a:rPr lang="en-US" sz="1600" dirty="0"/>
              <a:t>FDA approved a new presentation of the 1.6 mL </a:t>
            </a:r>
            <a:r>
              <a:rPr lang="en-US" sz="1600" dirty="0" err="1"/>
              <a:t>PumpCart</a:t>
            </a:r>
            <a:r>
              <a:rPr lang="en-US" sz="1600" dirty="0"/>
              <a:t>® cartridge for </a:t>
            </a:r>
            <a:r>
              <a:rPr lang="en-US" sz="1600" dirty="0" err="1"/>
              <a:t>Fiasp</a:t>
            </a:r>
            <a:r>
              <a:rPr lang="en-US" sz="1600" dirty="0"/>
              <a:t> (insulin </a:t>
            </a:r>
            <a:r>
              <a:rPr lang="en-US" sz="1600" dirty="0" err="1"/>
              <a:t>aspart</a:t>
            </a:r>
            <a:r>
              <a:rPr lang="en-US" sz="1600" dirty="0"/>
              <a:t>) for use in compatible insulin pumps. </a:t>
            </a:r>
          </a:p>
          <a:p>
            <a:pPr marL="0" marR="0" indent="0">
              <a:lnSpc>
                <a:spcPct val="120000"/>
              </a:lnSpc>
              <a:spcBef>
                <a:spcPts val="300"/>
              </a:spcBef>
              <a:spcAft>
                <a:spcPts val="300"/>
              </a:spcAft>
            </a:pP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0414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701278"/>
            <a:ext cx="8458200" cy="3740944"/>
          </a:xfrm>
        </p:spPr>
        <p:txBody>
          <a:bodyPr/>
          <a:lstStyle/>
          <a:p>
            <a:pPr marL="0" indent="0" algn="l">
              <a:buNone/>
            </a:pPr>
            <a:r>
              <a:rPr lang="en-US" b="1" i="1" dirty="0">
                <a:solidFill>
                  <a:srgbClr val="000000"/>
                </a:solidFill>
                <a:latin typeface="Calibri" panose="020F0502020204030204" pitchFamily="34" charset="0"/>
              </a:rPr>
              <a:t>Product/Guideline Updates:</a:t>
            </a:r>
          </a:p>
          <a:p>
            <a:pPr>
              <a:lnSpc>
                <a:spcPct val="120000"/>
              </a:lnSpc>
              <a:spcAft>
                <a:spcPts val="300"/>
              </a:spcAft>
            </a:pPr>
            <a:r>
              <a:rPr lang="en-US" sz="1600" dirty="0"/>
              <a:t>Eli Lilly will discontinue Humalog injection 3 mL vials. </a:t>
            </a:r>
          </a:p>
          <a:p>
            <a:pPr>
              <a:lnSpc>
                <a:spcPct val="120000"/>
              </a:lnSpc>
              <a:spcAft>
                <a:spcPts val="300"/>
              </a:spcAft>
            </a:pPr>
            <a:r>
              <a:rPr lang="en-US" sz="1600" dirty="0"/>
              <a:t>Alternatives include 10 mL vial and </a:t>
            </a:r>
            <a:r>
              <a:rPr lang="en-US" sz="1600" dirty="0" err="1"/>
              <a:t>KwikPen</a:t>
            </a:r>
            <a:r>
              <a:rPr lang="en-US" sz="1600" dirty="0"/>
              <a:t> presentations of Humalog and Insulin Lispro Injection. </a:t>
            </a:r>
          </a:p>
        </p:txBody>
      </p:sp>
    </p:spTree>
    <p:extLst>
      <p:ext uri="{BB962C8B-B14F-4D97-AF65-F5344CB8AC3E}">
        <p14:creationId xmlns:p14="http://schemas.microsoft.com/office/powerpoint/2010/main" val="9636229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ED35-7E59-4B5D-AE9A-B54DC8AF1889}"/>
              </a:ext>
            </a:extLst>
          </p:cNvPr>
          <p:cNvSpPr>
            <a:spLocks noGrp="1"/>
          </p:cNvSpPr>
          <p:nvPr>
            <p:ph type="ctrTitle"/>
          </p:nvPr>
        </p:nvSpPr>
        <p:spPr/>
        <p:txBody>
          <a:bodyPr/>
          <a:lstStyle/>
          <a:p>
            <a:r>
              <a:rPr lang="en-US" altLang="en-US" dirty="0"/>
              <a:t>Hypoglycemics, Incretin Mimetics/Enhancers</a:t>
            </a:r>
            <a:endParaRPr lang="en-US" dirty="0"/>
          </a:p>
        </p:txBody>
      </p:sp>
    </p:spTree>
    <p:extLst>
      <p:ext uri="{BB962C8B-B14F-4D97-AF65-F5344CB8AC3E}">
        <p14:creationId xmlns:p14="http://schemas.microsoft.com/office/powerpoint/2010/main" val="17398797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0A1-85C4-4BB4-9DF7-5B4E7F1F7310}"/>
              </a:ext>
            </a:extLst>
          </p:cNvPr>
          <p:cNvSpPr>
            <a:spLocks noGrp="1"/>
          </p:cNvSpPr>
          <p:nvPr>
            <p:ph type="title"/>
          </p:nvPr>
        </p:nvSpPr>
        <p:spPr>
          <a:xfrm>
            <a:off x="457200" y="228600"/>
            <a:ext cx="8305800" cy="845344"/>
          </a:xfrm>
        </p:spPr>
        <p:txBody>
          <a:bodyPr/>
          <a:lstStyle/>
          <a:p>
            <a:r>
              <a:rPr lang="en-US" altLang="en-US" dirty="0"/>
              <a:t>Hypoglycemics, Incretin Mimetics/Enhancers</a:t>
            </a:r>
            <a:endParaRPr lang="en-US" dirty="0"/>
          </a:p>
        </p:txBody>
      </p:sp>
      <p:graphicFrame>
        <p:nvGraphicFramePr>
          <p:cNvPr id="10" name="Content Placeholder 9">
            <a:extLst>
              <a:ext uri="{FF2B5EF4-FFF2-40B4-BE49-F238E27FC236}">
                <a16:creationId xmlns:a16="http://schemas.microsoft.com/office/drawing/2014/main" id="{F26840AA-F2CC-499C-B392-E6E1C4459AA4}"/>
              </a:ext>
            </a:extLst>
          </p:cNvPr>
          <p:cNvGraphicFramePr>
            <a:graphicFrameLocks noGrp="1"/>
          </p:cNvGraphicFramePr>
          <p:nvPr>
            <p:ph idx="1"/>
            <p:extLst>
              <p:ext uri="{D42A27DB-BD31-4B8C-83A1-F6EECF244321}">
                <p14:modId xmlns:p14="http://schemas.microsoft.com/office/powerpoint/2010/main" val="2847430485"/>
              </p:ext>
            </p:extLst>
          </p:nvPr>
        </p:nvGraphicFramePr>
        <p:xfrm>
          <a:off x="91083" y="1013978"/>
          <a:ext cx="8961834" cy="4115814"/>
        </p:xfrm>
        <a:graphic>
          <a:graphicData uri="http://schemas.openxmlformats.org/drawingml/2006/table">
            <a:tbl>
              <a:tblPr firstRow="1" bandRow="1" bandCol="1">
                <a:tableStyleId>{5C22544A-7EE6-4342-B048-85BDC9FD1C3A}</a:tableStyleId>
              </a:tblPr>
              <a:tblGrid>
                <a:gridCol w="2077952">
                  <a:extLst>
                    <a:ext uri="{9D8B030D-6E8A-4147-A177-3AD203B41FA5}">
                      <a16:colId xmlns:a16="http://schemas.microsoft.com/office/drawing/2014/main" val="9084184"/>
                    </a:ext>
                  </a:extLst>
                </a:gridCol>
                <a:gridCol w="1213343">
                  <a:extLst>
                    <a:ext uri="{9D8B030D-6E8A-4147-A177-3AD203B41FA5}">
                      <a16:colId xmlns:a16="http://schemas.microsoft.com/office/drawing/2014/main" val="3909656966"/>
                    </a:ext>
                  </a:extLst>
                </a:gridCol>
                <a:gridCol w="5670539">
                  <a:extLst>
                    <a:ext uri="{9D8B030D-6E8A-4147-A177-3AD203B41FA5}">
                      <a16:colId xmlns:a16="http://schemas.microsoft.com/office/drawing/2014/main" val="2128040475"/>
                    </a:ext>
                  </a:extLst>
                </a:gridCol>
              </a:tblGrid>
              <a:tr h="222695">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extLst>
                  <a:ext uri="{0D108BD9-81ED-4DB2-BD59-A6C34878D82A}">
                    <a16:rowId xmlns:a16="http://schemas.microsoft.com/office/drawing/2014/main" val="2949978744"/>
                  </a:ext>
                </a:extLst>
              </a:tr>
              <a:tr h="307577">
                <a:tc gridSpan="3">
                  <a:txBody>
                    <a:bodyPr/>
                    <a:lstStyle/>
                    <a:p>
                      <a:pPr marL="0" marR="0" algn="ctr">
                        <a:lnSpc>
                          <a:spcPct val="115000"/>
                        </a:lnSpc>
                        <a:spcBef>
                          <a:spcPts val="200"/>
                        </a:spcBef>
                        <a:spcAft>
                          <a:spcPts val="200"/>
                        </a:spcAft>
                      </a:pPr>
                      <a:r>
                        <a:rPr lang="en-US" sz="1600" b="1" dirty="0">
                          <a:solidFill>
                            <a:srgbClr val="000000"/>
                          </a:solidFill>
                          <a:effectLst/>
                        </a:rPr>
                        <a:t>Amylin Analogue</a:t>
                      </a:r>
                      <a:endParaRPr lang="en-US" sz="16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0417651"/>
                  </a:ext>
                </a:extLst>
              </a:tr>
              <a:tr h="568405">
                <a:tc>
                  <a:txBody>
                    <a:bodyPr/>
                    <a:lstStyle/>
                    <a:p>
                      <a:pPr marL="0" marR="0">
                        <a:lnSpc>
                          <a:spcPct val="115000"/>
                        </a:lnSpc>
                        <a:spcBef>
                          <a:spcPts val="200"/>
                        </a:spcBef>
                        <a:spcAft>
                          <a:spcPts val="200"/>
                        </a:spcAft>
                      </a:pPr>
                      <a:r>
                        <a:rPr lang="en-US" sz="1100" dirty="0">
                          <a:solidFill>
                            <a:srgbClr val="000000"/>
                          </a:solidFill>
                          <a:effectLst/>
                        </a:rPr>
                        <a:t>pramlintide </a:t>
                      </a:r>
                      <a:br>
                        <a:rPr lang="en-US" sz="1100" dirty="0">
                          <a:solidFill>
                            <a:srgbClr val="000000"/>
                          </a:solidFill>
                          <a:effectLst/>
                        </a:rPr>
                      </a:br>
                      <a:r>
                        <a:rPr lang="en-US" sz="1100" dirty="0">
                          <a:solidFill>
                            <a:srgbClr val="000000"/>
                          </a:solidFill>
                          <a:effectLst/>
                        </a:rPr>
                        <a:t>(Symlin®)</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rgbClr val="000000"/>
                          </a:solidFill>
                          <a:effectLst/>
                        </a:rPr>
                        <a:t>AstraZeneca</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Adjunct therapy in type 1 and type 2 diabetes patients who use mealtime insulin therapy and have failed to achieve desired glucose control despite optimal insulin therapy (with or without concurrent sulfonylurea and/or metformin in type 2 patients)</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3643577737"/>
                  </a:ext>
                </a:extLst>
              </a:tr>
              <a:tr h="235261">
                <a:tc gridSpan="3">
                  <a:txBody>
                    <a:bodyPr/>
                    <a:lstStyle/>
                    <a:p>
                      <a:pPr marL="0" marR="0" algn="ctr">
                        <a:lnSpc>
                          <a:spcPct val="115000"/>
                        </a:lnSpc>
                        <a:spcBef>
                          <a:spcPts val="200"/>
                        </a:spcBef>
                        <a:spcAft>
                          <a:spcPts val="200"/>
                        </a:spcAft>
                      </a:pPr>
                      <a:r>
                        <a:rPr lang="en-US" sz="1600" b="1" dirty="0">
                          <a:solidFill>
                            <a:srgbClr val="000000"/>
                          </a:solidFill>
                          <a:effectLst/>
                        </a:rPr>
                        <a:t>Dipeptidyl Peptidase-4 (DPP-4) Enzyme Inhibitors</a:t>
                      </a:r>
                      <a:endParaRPr lang="en-US" sz="16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3844302"/>
                  </a:ext>
                </a:extLst>
              </a:tr>
              <a:tr h="235261">
                <a:tc>
                  <a:txBody>
                    <a:bodyPr/>
                    <a:lstStyle/>
                    <a:p>
                      <a:pPr marL="0" marR="0">
                        <a:lnSpc>
                          <a:spcPct val="115000"/>
                        </a:lnSpc>
                        <a:spcBef>
                          <a:spcPts val="200"/>
                        </a:spcBef>
                        <a:spcAft>
                          <a:spcPts val="200"/>
                        </a:spcAft>
                      </a:pPr>
                      <a:r>
                        <a:rPr lang="en-US" sz="1100" dirty="0">
                          <a:solidFill>
                            <a:srgbClr val="000000"/>
                          </a:solidFill>
                          <a:effectLst/>
                        </a:rPr>
                        <a:t>alogliptin (Nesina®)</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rgbClr val="000000"/>
                          </a:solidFill>
                          <a:effectLst/>
                        </a:rPr>
                        <a:t>Takeda, Perrigo/</a:t>
                      </a:r>
                      <a:r>
                        <a:rPr lang="en-US" sz="1100" dirty="0">
                          <a:solidFill>
                            <a:srgbClr val="000000"/>
                          </a:solidFill>
                        </a:rPr>
                        <a:t>Padagis</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rowSpan="3">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Adjunct to diet and exercise to improve glycemic control in adults with type 2 diabetes mellitus (T2DM)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1856577865"/>
                  </a:ext>
                </a:extLst>
              </a:tr>
              <a:tr h="235261">
                <a:tc>
                  <a:txBody>
                    <a:bodyPr/>
                    <a:lstStyle/>
                    <a:p>
                      <a:pPr marL="0" marR="0">
                        <a:lnSpc>
                          <a:spcPct val="115000"/>
                        </a:lnSpc>
                        <a:spcBef>
                          <a:spcPts val="200"/>
                        </a:spcBef>
                        <a:spcAft>
                          <a:spcPts val="200"/>
                        </a:spcAft>
                      </a:pPr>
                      <a:r>
                        <a:rPr lang="en-US" sz="1100" dirty="0">
                          <a:solidFill>
                            <a:srgbClr val="000000"/>
                          </a:solidFill>
                          <a:effectLst/>
                        </a:rPr>
                        <a:t>alogliptin/metformin (Kazano®)</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rgbClr val="000000"/>
                          </a:solidFill>
                          <a:effectLst/>
                        </a:rPr>
                        <a:t>Takeda, Perrigo/</a:t>
                      </a:r>
                      <a:r>
                        <a:rPr lang="en-US" sz="1100" dirty="0">
                          <a:solidFill>
                            <a:srgbClr val="000000"/>
                          </a:solidFill>
                        </a:rPr>
                        <a:t>Padagis</a:t>
                      </a:r>
                      <a:r>
                        <a:rPr lang="en-US" sz="1100" baseline="30000" dirty="0">
                          <a:solidFill>
                            <a:srgbClr val="000000"/>
                          </a:solidFill>
                          <a:effectLst/>
                        </a:rPr>
                        <a:t>*</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403954499"/>
                  </a:ext>
                </a:extLst>
              </a:tr>
              <a:tr h="235261">
                <a:tc>
                  <a:txBody>
                    <a:bodyPr/>
                    <a:lstStyle/>
                    <a:p>
                      <a:pPr marL="0" marR="0">
                        <a:lnSpc>
                          <a:spcPct val="115000"/>
                        </a:lnSpc>
                        <a:spcBef>
                          <a:spcPts val="200"/>
                        </a:spcBef>
                        <a:spcAft>
                          <a:spcPts val="200"/>
                        </a:spcAft>
                      </a:pPr>
                      <a:r>
                        <a:rPr lang="en-US" sz="1100" dirty="0">
                          <a:solidFill>
                            <a:srgbClr val="000000"/>
                          </a:solidFill>
                          <a:effectLst/>
                        </a:rPr>
                        <a:t>alogliptin/pioglitazone (Oseni®)</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rgbClr val="000000"/>
                          </a:solidFill>
                          <a:effectLst/>
                        </a:rPr>
                        <a:t>Takeda, Perrigo/</a:t>
                      </a:r>
                      <a:r>
                        <a:rPr lang="en-US" sz="1100" dirty="0">
                          <a:solidFill>
                            <a:srgbClr val="000000"/>
                          </a:solidFill>
                        </a:rPr>
                        <a:t>Padagis</a:t>
                      </a:r>
                      <a:r>
                        <a:rPr lang="en-US" sz="1100" baseline="30000" dirty="0">
                          <a:solidFill>
                            <a:srgbClr val="000000"/>
                          </a:solidFill>
                          <a:effectLst/>
                        </a:rPr>
                        <a:t>*</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605003531"/>
                  </a:ext>
                </a:extLst>
              </a:tr>
              <a:tr h="375156">
                <a:tc>
                  <a:txBody>
                    <a:bodyPr/>
                    <a:lstStyle/>
                    <a:p>
                      <a:pPr marL="0" marR="0">
                        <a:lnSpc>
                          <a:spcPct val="115000"/>
                        </a:lnSpc>
                        <a:spcBef>
                          <a:spcPts val="200"/>
                        </a:spcBef>
                        <a:spcAft>
                          <a:spcPts val="200"/>
                        </a:spcAft>
                      </a:pPr>
                      <a:r>
                        <a:rPr lang="en-US" sz="1100" dirty="0">
                          <a:solidFill>
                            <a:srgbClr val="000000"/>
                          </a:solidFill>
                          <a:effectLst/>
                        </a:rPr>
                        <a:t>linagliptin (Tradjenta®)</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rgbClr val="000000"/>
                          </a:solidFill>
                          <a:effectLst/>
                        </a:rPr>
                        <a:t>Boehringer Ingelheim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Adjunct to diet and exercise to improve glycemic control in adults with T2DM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1602821172"/>
                  </a:ext>
                </a:extLst>
              </a:tr>
              <a:tr h="1115696">
                <a:tc>
                  <a:txBody>
                    <a:bodyPr/>
                    <a:lstStyle/>
                    <a:p>
                      <a:pPr marL="0" marR="0">
                        <a:lnSpc>
                          <a:spcPct val="115000"/>
                        </a:lnSpc>
                        <a:spcBef>
                          <a:spcPts val="200"/>
                        </a:spcBef>
                        <a:spcAft>
                          <a:spcPts val="200"/>
                        </a:spcAft>
                      </a:pPr>
                      <a:r>
                        <a:rPr lang="en-US" sz="1100" dirty="0">
                          <a:solidFill>
                            <a:srgbClr val="000000"/>
                          </a:solidFill>
                          <a:effectLst/>
                        </a:rPr>
                        <a:t>linagliptin/empagliflozin (Glyxambi®)</a:t>
                      </a:r>
                    </a:p>
                    <a:p>
                      <a:pPr marL="0" marR="0">
                        <a:lnSpc>
                          <a:spcPct val="115000"/>
                        </a:lnSpc>
                        <a:spcBef>
                          <a:spcPts val="200"/>
                        </a:spcBef>
                        <a:spcAft>
                          <a:spcPts val="200"/>
                        </a:spcAft>
                      </a:pPr>
                      <a:endParaRPr lang="en-US" sz="1100" dirty="0">
                        <a:solidFill>
                          <a:srgbClr val="000000"/>
                        </a:solidFill>
                        <a:effectLst/>
                      </a:endParaRPr>
                    </a:p>
                    <a:p>
                      <a:pPr marL="0" marR="0">
                        <a:lnSpc>
                          <a:spcPct val="115000"/>
                        </a:lnSpc>
                        <a:spcBef>
                          <a:spcPts val="200"/>
                        </a:spcBef>
                        <a:spcAft>
                          <a:spcPts val="200"/>
                        </a:spcAft>
                      </a:pPr>
                      <a:r>
                        <a:rPr lang="en-US" sz="1100" kern="1200" dirty="0">
                          <a:solidFill>
                            <a:srgbClr val="000000"/>
                          </a:solidFill>
                          <a:effectLst/>
                          <a:uFillTx/>
                        </a:rPr>
                        <a:t>linagliptin/empagliflozin/metformin ER</a:t>
                      </a:r>
                      <a:br>
                        <a:rPr lang="en-US" sz="1100" kern="1200" dirty="0">
                          <a:solidFill>
                            <a:srgbClr val="000000"/>
                          </a:solidFill>
                          <a:effectLst/>
                          <a:uFillTx/>
                        </a:rPr>
                      </a:br>
                      <a:r>
                        <a:rPr lang="en-US" sz="1100" kern="1200" dirty="0">
                          <a:solidFill>
                            <a:srgbClr val="000000"/>
                          </a:solidFill>
                          <a:effectLst/>
                          <a:uFillTx/>
                        </a:rPr>
                        <a:t>(Trijardy® XR)</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rgbClr val="000000"/>
                          </a:solidFill>
                          <a:effectLst/>
                        </a:rPr>
                        <a:t>Boehringer Ingelheim</a:t>
                      </a:r>
                    </a:p>
                    <a:p>
                      <a:pPr marL="0" marR="0">
                        <a:lnSpc>
                          <a:spcPct val="115000"/>
                        </a:lnSpc>
                        <a:spcBef>
                          <a:spcPts val="200"/>
                        </a:spcBef>
                        <a:spcAft>
                          <a:spcPts val="200"/>
                        </a:spcAft>
                      </a:pPr>
                      <a:r>
                        <a:rPr lang="en-US" sz="1100" dirty="0">
                          <a:solidFill>
                            <a:srgbClr val="000000"/>
                          </a:solidFill>
                          <a:effectLst/>
                        </a:rPr>
                        <a:t> </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Adjunct to diet and exercise to improve glycemic control in adults with T2DM </a:t>
                      </a:r>
                    </a:p>
                    <a:p>
                      <a:pPr marL="342900" marR="0" lvl="0" indent="-342900">
                        <a:lnSpc>
                          <a:spcPct val="115000"/>
                        </a:lnSpc>
                        <a:spcBef>
                          <a:spcPts val="200"/>
                        </a:spcBef>
                        <a:spcAft>
                          <a:spcPts val="200"/>
                        </a:spcAft>
                        <a:buFont typeface="Wingdings" panose="05000000000000000000" pitchFamily="2" charset="2"/>
                        <a:buChar char=""/>
                      </a:pPr>
                      <a:r>
                        <a:rPr lang="en-US" sz="1100" dirty="0">
                          <a:solidFill>
                            <a:srgbClr val="000000"/>
                          </a:solidFill>
                          <a:effectLst/>
                        </a:rPr>
                        <a:t>Empagliflozin is indicated to reduce the risk of cardiovascular death in adults with T2DM and established cardiovascular disease (CVD)</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558757617"/>
                  </a:ext>
                </a:extLst>
              </a:tr>
            </a:tbl>
          </a:graphicData>
        </a:graphic>
      </p:graphicFrame>
      <p:sp>
        <p:nvSpPr>
          <p:cNvPr id="4" name="Slide Number Placeholder 3">
            <a:extLst>
              <a:ext uri="{FF2B5EF4-FFF2-40B4-BE49-F238E27FC236}">
                <a16:creationId xmlns:a16="http://schemas.microsoft.com/office/drawing/2014/main" id="{3510E43B-2E05-420A-8B6E-44ADB197BD35}"/>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145</a:t>
            </a:fld>
            <a:endParaRPr lang="en-US" dirty="0">
              <a:uFillTx/>
            </a:endParaRPr>
          </a:p>
        </p:txBody>
      </p:sp>
      <p:sp>
        <p:nvSpPr>
          <p:cNvPr id="5" name="Footer Placeholder 4">
            <a:extLst>
              <a:ext uri="{FF2B5EF4-FFF2-40B4-BE49-F238E27FC236}">
                <a16:creationId xmlns:a16="http://schemas.microsoft.com/office/drawing/2014/main" id="{7F5ADEA7-0301-4A63-BD06-6D5A16BDED2D}"/>
              </a:ext>
            </a:extLst>
          </p:cNvPr>
          <p:cNvSpPr>
            <a:spLocks noGrp="1"/>
          </p:cNvSpPr>
          <p:nvPr>
            <p:ph type="ftr" sz="quarter" idx="3"/>
          </p:nvPr>
        </p:nvSpPr>
        <p:spPr>
          <a:xfrm>
            <a:off x="0" y="6196969"/>
            <a:ext cx="12192000" cy="381000"/>
          </a:xfrm>
          <a:prstGeom prst="rect">
            <a:avLst/>
          </a:prstGeom>
        </p:spPr>
        <p:txBody>
          <a:bodyPr anchor="b" anchorCtr="0"/>
          <a:lstStyle>
            <a:defPPr>
              <a:defRPr lang="en-US">
                <a:uFillTx/>
              </a:defRPr>
            </a:defPPr>
            <a:lvl1pPr marL="0" algn="ctr" defTabSz="914400" rtl="0" eaLnBrk="1" latinLnBrk="0" hangingPunct="1">
              <a:lnSpc>
                <a:spcPts val="1200"/>
              </a:lnSpc>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r>
              <a:rPr lang="en-US" dirty="0"/>
              <a:t>Reaching across Arizona to provide comprehensive </a:t>
            </a:r>
            <a:br>
              <a:rPr lang="en-US" dirty="0"/>
            </a:br>
            <a:r>
              <a:rPr lang="en-US" dirty="0"/>
              <a:t>quality health care for those in need</a:t>
            </a:r>
            <a:endParaRPr lang="en-US" dirty="0">
              <a:uFillTx/>
            </a:endParaRPr>
          </a:p>
        </p:txBody>
      </p:sp>
      <p:sp>
        <p:nvSpPr>
          <p:cNvPr id="11" name="Rectangle 4">
            <a:extLst>
              <a:ext uri="{FF2B5EF4-FFF2-40B4-BE49-F238E27FC236}">
                <a16:creationId xmlns:a16="http://schemas.microsoft.com/office/drawing/2014/main" id="{25495195-F2FF-46C2-BE17-59DE6839DCF1}"/>
              </a:ext>
            </a:extLst>
          </p:cNvPr>
          <p:cNvSpPr>
            <a:spLocks noChangeArrowheads="1"/>
          </p:cNvSpPr>
          <p:nvPr/>
        </p:nvSpPr>
        <p:spPr bwMode="auto">
          <a:xfrm>
            <a:off x="-7296319" y="32951"/>
            <a:ext cx="2352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31191446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4A01-50FF-47DA-97F5-E49A538AF714}"/>
              </a:ext>
            </a:extLst>
          </p:cNvPr>
          <p:cNvSpPr>
            <a:spLocks noGrp="1"/>
          </p:cNvSpPr>
          <p:nvPr>
            <p:ph type="title"/>
          </p:nvPr>
        </p:nvSpPr>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FBE9E222-7816-4D0E-A761-B096352A100B}"/>
              </a:ext>
            </a:extLst>
          </p:cNvPr>
          <p:cNvGraphicFramePr>
            <a:graphicFrameLocks noGrp="1"/>
          </p:cNvGraphicFramePr>
          <p:nvPr>
            <p:ph idx="1"/>
            <p:extLst>
              <p:ext uri="{D42A27DB-BD31-4B8C-83A1-F6EECF244321}">
                <p14:modId xmlns:p14="http://schemas.microsoft.com/office/powerpoint/2010/main" val="1272373504"/>
              </p:ext>
            </p:extLst>
          </p:nvPr>
        </p:nvGraphicFramePr>
        <p:xfrm>
          <a:off x="76200" y="742951"/>
          <a:ext cx="8991600" cy="4014901"/>
        </p:xfrm>
        <a:graphic>
          <a:graphicData uri="http://schemas.openxmlformats.org/drawingml/2006/table">
            <a:tbl>
              <a:tblPr bandRow="1" bandCol="1">
                <a:tableStyleId>{5C22544A-7EE6-4342-B048-85BDC9FD1C3A}</a:tableStyleId>
              </a:tblPr>
              <a:tblGrid>
                <a:gridCol w="2438400">
                  <a:extLst>
                    <a:ext uri="{9D8B030D-6E8A-4147-A177-3AD203B41FA5}">
                      <a16:colId xmlns:a16="http://schemas.microsoft.com/office/drawing/2014/main" val="505806498"/>
                    </a:ext>
                  </a:extLst>
                </a:gridCol>
                <a:gridCol w="1143000">
                  <a:extLst>
                    <a:ext uri="{9D8B030D-6E8A-4147-A177-3AD203B41FA5}">
                      <a16:colId xmlns:a16="http://schemas.microsoft.com/office/drawing/2014/main" val="615013796"/>
                    </a:ext>
                  </a:extLst>
                </a:gridCol>
                <a:gridCol w="5410200">
                  <a:extLst>
                    <a:ext uri="{9D8B030D-6E8A-4147-A177-3AD203B41FA5}">
                      <a16:colId xmlns:a16="http://schemas.microsoft.com/office/drawing/2014/main" val="3651129481"/>
                    </a:ext>
                  </a:extLst>
                </a:gridCol>
              </a:tblGrid>
              <a:tr h="339396">
                <a:tc>
                  <a:txBody>
                    <a:bodyPr/>
                    <a:lstStyle/>
                    <a:p>
                      <a:pPr marL="0" marR="0">
                        <a:lnSpc>
                          <a:spcPct val="115000"/>
                        </a:lnSpc>
                        <a:spcBef>
                          <a:spcPts val="200"/>
                        </a:spcBef>
                        <a:spcAft>
                          <a:spcPts val="200"/>
                        </a:spcAft>
                      </a:pPr>
                      <a:r>
                        <a:rPr lang="en-US" sz="1200" b="0" dirty="0">
                          <a:solidFill>
                            <a:srgbClr val="000000"/>
                          </a:solidFill>
                          <a:effectLst/>
                        </a:rPr>
                        <a:t>linagliptin/metformin (Jentadueto®)</a:t>
                      </a:r>
                      <a:endParaRPr lang="en-US" sz="1200" b="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0" marR="0">
                        <a:lnSpc>
                          <a:spcPct val="115000"/>
                        </a:lnSpc>
                        <a:spcBef>
                          <a:spcPts val="200"/>
                        </a:spcBef>
                        <a:spcAft>
                          <a:spcPts val="200"/>
                        </a:spcAft>
                      </a:pPr>
                      <a:r>
                        <a:rPr lang="en-US" sz="1200" b="0" dirty="0">
                          <a:solidFill>
                            <a:srgbClr val="000000"/>
                          </a:solidFill>
                          <a:effectLst/>
                        </a:rPr>
                        <a:t>Boehringer Ingelheim</a:t>
                      </a:r>
                      <a:endParaRPr lang="en-US" sz="1200" b="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b="0" dirty="0">
                          <a:solidFill>
                            <a:srgbClr val="000000"/>
                          </a:solidFill>
                          <a:effectLst/>
                        </a:rPr>
                        <a:t>Adjunct to diet and exercise to improve glycemic control in adults with T2DM when treatment with both linagliptin and metformin is appropriate</a:t>
                      </a:r>
                      <a:endParaRPr lang="en-US" sz="1200" b="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3535892255"/>
                  </a:ext>
                </a:extLst>
              </a:tr>
              <a:tr h="339396">
                <a:tc>
                  <a:txBody>
                    <a:bodyPr/>
                    <a:lstStyle/>
                    <a:p>
                      <a:pPr marL="0" marR="0">
                        <a:lnSpc>
                          <a:spcPct val="115000"/>
                        </a:lnSpc>
                        <a:spcBef>
                          <a:spcPts val="200"/>
                        </a:spcBef>
                        <a:spcAft>
                          <a:spcPts val="200"/>
                        </a:spcAft>
                      </a:pPr>
                      <a:r>
                        <a:rPr lang="en-US" sz="1200" b="0" dirty="0">
                          <a:solidFill>
                            <a:srgbClr val="000000"/>
                          </a:solidFill>
                          <a:effectLst/>
                        </a:rPr>
                        <a:t>linagliptin/metformin ER (Jentadueto® XR)</a:t>
                      </a:r>
                      <a:endParaRPr lang="en-US" sz="1200" b="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6629119"/>
                  </a:ext>
                </a:extLst>
              </a:tr>
              <a:tr h="223393">
                <a:tc>
                  <a:txBody>
                    <a:bodyPr/>
                    <a:lstStyle/>
                    <a:p>
                      <a:pPr marL="0" marR="0">
                        <a:lnSpc>
                          <a:spcPct val="115000"/>
                        </a:lnSpc>
                        <a:spcBef>
                          <a:spcPts val="200"/>
                        </a:spcBef>
                        <a:spcAft>
                          <a:spcPts val="200"/>
                        </a:spcAft>
                      </a:pPr>
                      <a:r>
                        <a:rPr lang="en-US" sz="1200" dirty="0">
                          <a:solidFill>
                            <a:srgbClr val="000000"/>
                          </a:solidFill>
                          <a:effectLst/>
                        </a:rPr>
                        <a:t>saxagliptin (Onglyza®)</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highlight>
                            <a:srgbClr val="00FFFF"/>
                          </a:highlight>
                        </a:rPr>
                        <a:t>generic</a:t>
                      </a:r>
                      <a:r>
                        <a:rPr lang="en-US" sz="1200" dirty="0">
                          <a:solidFill>
                            <a:srgbClr val="000000"/>
                          </a:solidFill>
                          <a:effectLst/>
                        </a:rPr>
                        <a:t>, AstraZeneca</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3523774618"/>
                  </a:ext>
                </a:extLst>
              </a:tr>
              <a:tr h="59637">
                <a:tc>
                  <a:txBody>
                    <a:bodyPr/>
                    <a:lstStyle/>
                    <a:p>
                      <a:r>
                        <a:rPr lang="en-US" sz="1200" dirty="0" err="1">
                          <a:solidFill>
                            <a:srgbClr val="000000"/>
                          </a:solidFill>
                          <a:effectLst/>
                        </a:rPr>
                        <a:t>saxagliptin</a:t>
                      </a:r>
                      <a:r>
                        <a:rPr lang="en-US" sz="1200" dirty="0">
                          <a:solidFill>
                            <a:srgbClr val="000000"/>
                          </a:solidFill>
                          <a:effectLst/>
                        </a:rPr>
                        <a:t>/dapagliflozin (</a:t>
                      </a:r>
                      <a:r>
                        <a:rPr lang="en-US" sz="1200" dirty="0" err="1">
                          <a:solidFill>
                            <a:srgbClr val="000000"/>
                          </a:solidFill>
                          <a:effectLst/>
                        </a:rPr>
                        <a:t>Qtern</a:t>
                      </a:r>
                      <a:r>
                        <a:rPr lang="en-US" sz="1200" dirty="0">
                          <a:solidFill>
                            <a:srgbClr val="000000"/>
                          </a:solidFill>
                          <a:effectLst/>
                        </a:rPr>
                        <a:t>®)</a:t>
                      </a:r>
                      <a:endParaRPr lang="en-US" dirty="0"/>
                    </a:p>
                  </a:txBody>
                  <a:tcPr marL="22361" marR="22361"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200"/>
                        </a:spcBef>
                        <a:spcAft>
                          <a:spcPts val="200"/>
                        </a:spcAft>
                        <a:buClrTx/>
                        <a:buSzTx/>
                        <a:buFontTx/>
                        <a:buNone/>
                        <a:tabLst/>
                        <a:defRPr/>
                      </a:pPr>
                      <a:r>
                        <a:rPr lang="en-US" sz="1200" dirty="0">
                          <a:solidFill>
                            <a:srgbClr val="000000"/>
                          </a:solidFill>
                          <a:effectLst/>
                        </a:rPr>
                        <a:t>AstraZeneca</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326607752"/>
                  </a:ext>
                </a:extLst>
              </a:tr>
              <a:tr h="504253">
                <a:tc>
                  <a:txBody>
                    <a:bodyPr/>
                    <a:lstStyle/>
                    <a:p>
                      <a:pPr marL="0" marR="0">
                        <a:lnSpc>
                          <a:spcPct val="115000"/>
                        </a:lnSpc>
                        <a:spcBef>
                          <a:spcPts val="200"/>
                        </a:spcBef>
                        <a:spcAft>
                          <a:spcPts val="200"/>
                        </a:spcAft>
                      </a:pPr>
                      <a:r>
                        <a:rPr lang="en-US" sz="1200" dirty="0">
                          <a:solidFill>
                            <a:srgbClr val="000000"/>
                          </a:solidFill>
                          <a:effectLst/>
                        </a:rPr>
                        <a:t>saxagliptin/metformin ER (Kombiglyze® XR)</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highlight>
                            <a:srgbClr val="00FFFF"/>
                          </a:highlight>
                        </a:rPr>
                        <a:t>generic, </a:t>
                      </a:r>
                      <a:r>
                        <a:rPr lang="en-US" sz="1200" dirty="0">
                          <a:solidFill>
                            <a:srgbClr val="000000"/>
                          </a:solidFill>
                          <a:effectLst/>
                        </a:rPr>
                        <a:t>AstraZeneca</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when treatment with both saxagliptin and metformin is appropriate </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420776448"/>
                  </a:ext>
                </a:extLst>
              </a:tr>
              <a:tr h="381622">
                <a:tc>
                  <a:txBody>
                    <a:bodyPr/>
                    <a:lstStyle/>
                    <a:p>
                      <a:pPr marL="0" marR="0">
                        <a:lnSpc>
                          <a:spcPct val="115000"/>
                        </a:lnSpc>
                        <a:spcBef>
                          <a:spcPts val="200"/>
                        </a:spcBef>
                        <a:spcAft>
                          <a:spcPts val="200"/>
                        </a:spcAft>
                      </a:pPr>
                      <a:r>
                        <a:rPr lang="en-US" sz="1200" dirty="0">
                          <a:solidFill>
                            <a:srgbClr val="000000"/>
                          </a:solidFill>
                          <a:effectLst/>
                        </a:rPr>
                        <a:t>sitagliptin </a:t>
                      </a:r>
                    </a:p>
                    <a:p>
                      <a:pPr marL="0" marR="0">
                        <a:lnSpc>
                          <a:spcPct val="115000"/>
                        </a:lnSpc>
                        <a:spcBef>
                          <a:spcPts val="200"/>
                        </a:spcBef>
                        <a:spcAft>
                          <a:spcPts val="200"/>
                        </a:spcAft>
                      </a:pPr>
                      <a:r>
                        <a:rPr lang="en-US" sz="1200" dirty="0">
                          <a:solidFill>
                            <a:srgbClr val="000000"/>
                          </a:solidFill>
                          <a:effectLst/>
                        </a:rPr>
                        <a:t>(Januvia®)</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Merck Sharp &amp; Dohme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516895457"/>
                  </a:ext>
                </a:extLst>
              </a:tr>
              <a:tr h="280733">
                <a:tc>
                  <a:txBody>
                    <a:bodyPr/>
                    <a:lstStyle/>
                    <a:p>
                      <a:pPr marL="0" marR="0">
                        <a:lnSpc>
                          <a:spcPct val="115000"/>
                        </a:lnSpc>
                        <a:spcBef>
                          <a:spcPts val="200"/>
                        </a:spcBef>
                        <a:spcAft>
                          <a:spcPts val="200"/>
                        </a:spcAft>
                      </a:pPr>
                      <a:r>
                        <a:rPr lang="en-US" sz="1200" kern="1200" dirty="0">
                          <a:solidFill>
                            <a:srgbClr val="000000"/>
                          </a:solidFill>
                          <a:effectLst/>
                          <a:highlight>
                            <a:srgbClr val="00FFFF"/>
                          </a:highlight>
                          <a:latin typeface="+mn-lt"/>
                          <a:ea typeface="+mn-ea"/>
                          <a:cs typeface="+mn-cs"/>
                        </a:rPr>
                        <a:t>sitagliptin (</a:t>
                      </a:r>
                      <a:r>
                        <a:rPr lang="en-US" sz="1200" kern="1200" dirty="0" err="1">
                          <a:solidFill>
                            <a:srgbClr val="000000"/>
                          </a:solidFill>
                          <a:effectLst/>
                          <a:highlight>
                            <a:srgbClr val="00FFFF"/>
                          </a:highlight>
                          <a:latin typeface="+mn-lt"/>
                          <a:ea typeface="+mn-ea"/>
                          <a:cs typeface="+mn-cs"/>
                        </a:rPr>
                        <a:t>Zituvio</a:t>
                      </a:r>
                      <a:r>
                        <a:rPr lang="en-US" sz="1200" kern="1200" dirty="0">
                          <a:solidFill>
                            <a:srgbClr val="000000"/>
                          </a:solidFill>
                          <a:effectLst/>
                          <a:highlight>
                            <a:srgbClr val="00FFFF"/>
                          </a:highlight>
                          <a:latin typeface="+mn-lt"/>
                          <a:ea typeface="+mn-ea"/>
                          <a:cs typeface="+mn-cs"/>
                        </a:rPr>
                        <a:t>™)</a:t>
                      </a: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kern="1200" dirty="0">
                          <a:solidFill>
                            <a:srgbClr val="000000"/>
                          </a:solidFill>
                          <a:effectLst/>
                          <a:highlight>
                            <a:srgbClr val="00FFFF"/>
                          </a:highlight>
                          <a:latin typeface="+mn-lt"/>
                          <a:ea typeface="+mn-ea"/>
                          <a:cs typeface="+mn-cs"/>
                        </a:rPr>
                        <a:t>Zydus</a:t>
                      </a:r>
                    </a:p>
                  </a:txBody>
                  <a:tcPr marL="27305" marR="27305" marT="0" marB="0">
                    <a:solidFill>
                      <a:schemeClr val="accent1">
                        <a:lumMod val="20000"/>
                        <a:lumOff val="80000"/>
                      </a:schemeClr>
                    </a:solidFill>
                  </a:tcPr>
                </a:tc>
                <a:tc vMerge="1">
                  <a:txBody>
                    <a:bodyPr/>
                    <a:lstStyle/>
                    <a:p>
                      <a:pPr marL="342900" marR="0" lvl="0" indent="-342900">
                        <a:lnSpc>
                          <a:spcPct val="115000"/>
                        </a:lnSpc>
                        <a:spcBef>
                          <a:spcPts val="200"/>
                        </a:spcBef>
                        <a:spcAft>
                          <a:spcPts val="200"/>
                        </a:spcAft>
                        <a:buFont typeface="Wingdings" panose="05000000000000000000" pitchFamily="2" charset="2"/>
                        <a:buChar char=""/>
                      </a:pP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3267274987"/>
                  </a:ext>
                </a:extLst>
              </a:tr>
              <a:tr h="504253">
                <a:tc>
                  <a:txBody>
                    <a:bodyPr/>
                    <a:lstStyle/>
                    <a:p>
                      <a:pPr marL="0" marR="0">
                        <a:lnSpc>
                          <a:spcPct val="115000"/>
                        </a:lnSpc>
                        <a:spcBef>
                          <a:spcPts val="200"/>
                        </a:spcBef>
                        <a:spcAft>
                          <a:spcPts val="200"/>
                        </a:spcAft>
                      </a:pPr>
                      <a:r>
                        <a:rPr lang="en-US" sz="1200" dirty="0">
                          <a:solidFill>
                            <a:srgbClr val="000000"/>
                          </a:solidFill>
                          <a:effectLst/>
                        </a:rPr>
                        <a:t>sitagliptin/ertugliflozin (Steglujan™)</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Merck Sharp &amp; Dohme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when treatment with both ertugliflozin and sitagliptin is appropriate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404792694"/>
                  </a:ext>
                </a:extLst>
              </a:tr>
              <a:tr h="402856">
                <a:tc>
                  <a:txBody>
                    <a:bodyPr/>
                    <a:lstStyle/>
                    <a:p>
                      <a:pPr marL="0" marR="0">
                        <a:lnSpc>
                          <a:spcPct val="115000"/>
                        </a:lnSpc>
                        <a:spcBef>
                          <a:spcPts val="200"/>
                        </a:spcBef>
                        <a:spcAft>
                          <a:spcPts val="200"/>
                        </a:spcAft>
                      </a:pPr>
                      <a:r>
                        <a:rPr lang="en-US" sz="1200" dirty="0">
                          <a:solidFill>
                            <a:srgbClr val="000000"/>
                          </a:solidFill>
                          <a:effectLst/>
                        </a:rPr>
                        <a:t>sitagliptin/metformin (Janumet®)</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Merck Sharp &amp; Dohme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when treatment with sitagliptin and metformin is appropriate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339190820"/>
                  </a:ext>
                </a:extLst>
              </a:tr>
              <a:tr h="504253">
                <a:tc>
                  <a:txBody>
                    <a:bodyPr/>
                    <a:lstStyle/>
                    <a:p>
                      <a:pPr marL="0" marR="0">
                        <a:lnSpc>
                          <a:spcPct val="115000"/>
                        </a:lnSpc>
                        <a:spcBef>
                          <a:spcPts val="200"/>
                        </a:spcBef>
                        <a:spcAft>
                          <a:spcPts val="200"/>
                        </a:spcAft>
                      </a:pPr>
                      <a:r>
                        <a:rPr lang="en-US" sz="1200" dirty="0">
                          <a:solidFill>
                            <a:srgbClr val="000000"/>
                          </a:solidFill>
                          <a:effectLst/>
                        </a:rPr>
                        <a:t>sitagliptin/metformin ER</a:t>
                      </a:r>
                      <a:br>
                        <a:rPr lang="en-US" sz="1200" dirty="0">
                          <a:solidFill>
                            <a:srgbClr val="000000"/>
                          </a:solidFill>
                          <a:effectLst/>
                        </a:rPr>
                      </a:br>
                      <a:r>
                        <a:rPr lang="en-US" sz="1200" dirty="0">
                          <a:solidFill>
                            <a:srgbClr val="000000"/>
                          </a:solidFill>
                          <a:effectLst/>
                        </a:rPr>
                        <a:t>(Janumet XR®)</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Merck Sharp &amp; Dohme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when treatment with both sitagliptin and metformin ER is appropriate</a:t>
                      </a:r>
                      <a:endParaRPr lang="en-US" sz="1200" dirty="0">
                        <a:solidFill>
                          <a:srgbClr val="000000"/>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1731885439"/>
                  </a:ext>
                </a:extLst>
              </a:tr>
            </a:tbl>
          </a:graphicData>
        </a:graphic>
      </p:graphicFrame>
    </p:spTree>
    <p:extLst>
      <p:ext uri="{BB962C8B-B14F-4D97-AF65-F5344CB8AC3E}">
        <p14:creationId xmlns:p14="http://schemas.microsoft.com/office/powerpoint/2010/main" val="1595234957"/>
      </p:ext>
    </p:extLst>
  </p:cSld>
  <p:clrMapOvr>
    <a:overrideClrMapping bg1="lt1" tx1="dk1" bg2="lt2" tx2="dk2" accent1="accent1" accent2="accent2" accent3="accent3" accent4="accent4" accent5="accent5" accent6="accent6" hlink="hlink" folHlink="folHlink"/>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7AB3-75B4-44E6-8E2C-D288146C69CA}"/>
              </a:ext>
            </a:extLst>
          </p:cNvPr>
          <p:cNvSpPr>
            <a:spLocks noGrp="1"/>
          </p:cNvSpPr>
          <p:nvPr>
            <p:ph type="title"/>
          </p:nvPr>
        </p:nvSpPr>
        <p:spPr>
          <a:xfrm>
            <a:off x="457200" y="0"/>
            <a:ext cx="8229600" cy="590550"/>
          </a:xfrm>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60AAF0C0-02E3-47E3-B857-2C24C0DA5B3F}"/>
              </a:ext>
            </a:extLst>
          </p:cNvPr>
          <p:cNvGraphicFramePr>
            <a:graphicFrameLocks noGrp="1"/>
          </p:cNvGraphicFramePr>
          <p:nvPr>
            <p:ph idx="1"/>
            <p:extLst>
              <p:ext uri="{D42A27DB-BD31-4B8C-83A1-F6EECF244321}">
                <p14:modId xmlns:p14="http://schemas.microsoft.com/office/powerpoint/2010/main" val="4226314484"/>
              </p:ext>
            </p:extLst>
          </p:nvPr>
        </p:nvGraphicFramePr>
        <p:xfrm>
          <a:off x="152400" y="452210"/>
          <a:ext cx="8839200" cy="4327128"/>
        </p:xfrm>
        <a:graphic>
          <a:graphicData uri="http://schemas.openxmlformats.org/drawingml/2006/table">
            <a:tbl>
              <a:tblPr firstRow="1" bandRow="1" bandCol="1">
                <a:tableStyleId>{5C22544A-7EE6-4342-B048-85BDC9FD1C3A}</a:tableStyleId>
              </a:tblPr>
              <a:tblGrid>
                <a:gridCol w="1905000">
                  <a:extLst>
                    <a:ext uri="{9D8B030D-6E8A-4147-A177-3AD203B41FA5}">
                      <a16:colId xmlns:a16="http://schemas.microsoft.com/office/drawing/2014/main" val="1130816152"/>
                    </a:ext>
                  </a:extLst>
                </a:gridCol>
                <a:gridCol w="1184808">
                  <a:extLst>
                    <a:ext uri="{9D8B030D-6E8A-4147-A177-3AD203B41FA5}">
                      <a16:colId xmlns:a16="http://schemas.microsoft.com/office/drawing/2014/main" val="3937397745"/>
                    </a:ext>
                  </a:extLst>
                </a:gridCol>
                <a:gridCol w="5749392">
                  <a:extLst>
                    <a:ext uri="{9D8B030D-6E8A-4147-A177-3AD203B41FA5}">
                      <a16:colId xmlns:a16="http://schemas.microsoft.com/office/drawing/2014/main" val="1561231784"/>
                    </a:ext>
                  </a:extLst>
                </a:gridCol>
              </a:tblGrid>
              <a:tr h="269311">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extLst>
                  <a:ext uri="{0D108BD9-81ED-4DB2-BD59-A6C34878D82A}">
                    <a16:rowId xmlns:a16="http://schemas.microsoft.com/office/drawing/2014/main" val="4281030481"/>
                  </a:ext>
                </a:extLst>
              </a:tr>
              <a:tr h="318999">
                <a:tc gridSpan="3">
                  <a:txBody>
                    <a:bodyPr/>
                    <a:lstStyle/>
                    <a:p>
                      <a:pPr marL="0" marR="0" algn="ctr">
                        <a:lnSpc>
                          <a:spcPct val="115000"/>
                        </a:lnSpc>
                        <a:spcBef>
                          <a:spcPts val="200"/>
                        </a:spcBef>
                        <a:spcAft>
                          <a:spcPts val="200"/>
                        </a:spcAft>
                      </a:pPr>
                      <a:r>
                        <a:rPr lang="en-US" sz="1400" b="1" dirty="0">
                          <a:solidFill>
                            <a:srgbClr val="000000"/>
                          </a:solidFill>
                          <a:effectLst/>
                        </a:rPr>
                        <a:t>Glucagon-like Peptide-1 Receptor Agonists (GLP-1RA)</a:t>
                      </a:r>
                      <a:endParaRPr lang="en-US"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236663"/>
                  </a:ext>
                </a:extLst>
              </a:tr>
              <a:tr h="1223660">
                <a:tc>
                  <a:txBody>
                    <a:bodyPr/>
                    <a:lstStyle/>
                    <a:p>
                      <a:pPr marL="0" marR="0">
                        <a:lnSpc>
                          <a:spcPct val="115000"/>
                        </a:lnSpc>
                        <a:spcBef>
                          <a:spcPts val="200"/>
                        </a:spcBef>
                        <a:spcAft>
                          <a:spcPts val="200"/>
                        </a:spcAft>
                      </a:pPr>
                      <a:r>
                        <a:rPr lang="en-US" sz="1400" dirty="0">
                          <a:solidFill>
                            <a:srgbClr val="000000"/>
                          </a:solidFill>
                          <a:effectLst/>
                        </a:rPr>
                        <a:t>dulaglutide</a:t>
                      </a:r>
                      <a:br>
                        <a:rPr lang="en-US" sz="1400" dirty="0">
                          <a:solidFill>
                            <a:srgbClr val="000000"/>
                          </a:solidFill>
                          <a:effectLst/>
                        </a:rPr>
                      </a:br>
                      <a:r>
                        <a:rPr lang="en-US" sz="1400" dirty="0">
                          <a:solidFill>
                            <a:srgbClr val="000000"/>
                          </a:solidFill>
                          <a:effectLst/>
                        </a:rPr>
                        <a:t>(Trulicity®)</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Eli Lilly</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a:t>
                      </a:r>
                      <a:r>
                        <a:rPr lang="en-US" sz="1400" dirty="0">
                          <a:solidFill>
                            <a:srgbClr val="000000"/>
                          </a:solidFill>
                        </a:rPr>
                        <a:t>and pediatric patients ≥ 10 years of age with </a:t>
                      </a:r>
                      <a:r>
                        <a:rPr lang="en-US" sz="1400" dirty="0">
                          <a:solidFill>
                            <a:srgbClr val="000000"/>
                          </a:solidFill>
                          <a:effectLst/>
                        </a:rPr>
                        <a:t>T2DM</a:t>
                      </a:r>
                    </a:p>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Reduce the risk of major adverse cardiovascular events (MACE) in adults with T2DM who have established CVD or multiple cardiovascular risk factors</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549924051"/>
                  </a:ext>
                </a:extLst>
              </a:tr>
              <a:tr h="1699025">
                <a:tc>
                  <a:txBody>
                    <a:bodyPr/>
                    <a:lstStyle/>
                    <a:p>
                      <a:pPr marL="0" marR="0">
                        <a:lnSpc>
                          <a:spcPct val="115000"/>
                        </a:lnSpc>
                        <a:spcBef>
                          <a:spcPts val="200"/>
                        </a:spcBef>
                        <a:spcAft>
                          <a:spcPts val="200"/>
                        </a:spcAft>
                      </a:pPr>
                      <a:r>
                        <a:rPr lang="en-US" sz="1400" dirty="0">
                          <a:solidFill>
                            <a:srgbClr val="000000"/>
                          </a:solidFill>
                          <a:effectLst/>
                        </a:rPr>
                        <a:t>exenatide </a:t>
                      </a:r>
                      <a:br>
                        <a:rPr lang="en-US" sz="1400" dirty="0">
                          <a:solidFill>
                            <a:srgbClr val="000000"/>
                          </a:solidFill>
                          <a:effectLst/>
                        </a:rPr>
                      </a:br>
                      <a:r>
                        <a:rPr lang="en-US" sz="1400" dirty="0">
                          <a:solidFill>
                            <a:srgbClr val="000000"/>
                          </a:solidFill>
                          <a:effectLst/>
                        </a:rPr>
                        <a:t>(Byetta®)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who are taking metformin, a sulfonylurea, thiazolidinedione (TZD), or a combination of metformin and a sulfonylurea or TZD but have not achieved adequate glycemic control</a:t>
                      </a:r>
                    </a:p>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Add-on therapy to insulin glargine, with or without metformin and/or a TZD, in conjunction with diet and exercise for adults with T2DM who are not achieving adequate glycemic control on insulin glargine alone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344339046"/>
                  </a:ext>
                </a:extLst>
              </a:tr>
              <a:tr h="699085">
                <a:tc>
                  <a:txBody>
                    <a:bodyPr/>
                    <a:lstStyle/>
                    <a:p>
                      <a:pPr marL="0" marR="0">
                        <a:lnSpc>
                          <a:spcPct val="115000"/>
                        </a:lnSpc>
                        <a:spcBef>
                          <a:spcPts val="200"/>
                        </a:spcBef>
                        <a:spcAft>
                          <a:spcPts val="200"/>
                        </a:spcAft>
                      </a:pPr>
                      <a:r>
                        <a:rPr lang="en-US" sz="1400" dirty="0">
                          <a:solidFill>
                            <a:srgbClr val="000000"/>
                          </a:solidFill>
                          <a:effectLst/>
                        </a:rPr>
                        <a:t>exenatide ER (Bydureon®, Bydureon BCise®)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gn="l" defTabSz="914400" rtl="0" eaLnBrk="1" latinLnBrk="0" hangingPunct="1">
                        <a:lnSpc>
                          <a:spcPct val="115000"/>
                        </a:lnSpc>
                        <a:spcBef>
                          <a:spcPts val="200"/>
                        </a:spcBef>
                        <a:spcAft>
                          <a:spcPts val="200"/>
                        </a:spcAft>
                        <a:buFont typeface="Wingdings" panose="05000000000000000000" pitchFamily="2" charset="2"/>
                        <a:buChar char=""/>
                      </a:pPr>
                      <a:r>
                        <a:rPr lang="en-US" sz="1400" kern="1200" dirty="0">
                          <a:solidFill>
                            <a:srgbClr val="000000"/>
                          </a:solidFill>
                          <a:effectLst/>
                          <a:latin typeface="+mn-lt"/>
                          <a:ea typeface="+mn-ea"/>
                          <a:cs typeface="+mn-cs"/>
                        </a:rPr>
                        <a:t>Adjunct to diet and exercise to improve glycemic control in adults and pediatric patients ≥ 10 years of age with T2DM </a:t>
                      </a:r>
                    </a:p>
                  </a:txBody>
                  <a:tcPr marL="27305" marR="27305" marT="0" marB="0">
                    <a:solidFill>
                      <a:schemeClr val="accent1">
                        <a:lumMod val="20000"/>
                        <a:lumOff val="80000"/>
                      </a:schemeClr>
                    </a:solidFill>
                  </a:tcPr>
                </a:tc>
                <a:extLst>
                  <a:ext uri="{0D108BD9-81ED-4DB2-BD59-A6C34878D82A}">
                    <a16:rowId xmlns:a16="http://schemas.microsoft.com/office/drawing/2014/main" val="2565757902"/>
                  </a:ext>
                </a:extLst>
              </a:tr>
            </a:tbl>
          </a:graphicData>
        </a:graphic>
      </p:graphicFrame>
    </p:spTree>
    <p:extLst>
      <p:ext uri="{BB962C8B-B14F-4D97-AF65-F5344CB8AC3E}">
        <p14:creationId xmlns:p14="http://schemas.microsoft.com/office/powerpoint/2010/main" val="27085518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7CDE-3A67-4A4C-8076-E64689D8548C}"/>
              </a:ext>
            </a:extLst>
          </p:cNvPr>
          <p:cNvSpPr>
            <a:spLocks noGrp="1"/>
          </p:cNvSpPr>
          <p:nvPr>
            <p:ph type="title"/>
          </p:nvPr>
        </p:nvSpPr>
        <p:spPr>
          <a:xfrm>
            <a:off x="457200" y="0"/>
            <a:ext cx="8229600" cy="857250"/>
          </a:xfrm>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9F2F77F5-3C19-4EE0-B593-912EFFA7F59E}"/>
              </a:ext>
            </a:extLst>
          </p:cNvPr>
          <p:cNvGraphicFramePr>
            <a:graphicFrameLocks noGrp="1"/>
          </p:cNvGraphicFramePr>
          <p:nvPr>
            <p:ph idx="1"/>
            <p:extLst>
              <p:ext uri="{D42A27DB-BD31-4B8C-83A1-F6EECF244321}">
                <p14:modId xmlns:p14="http://schemas.microsoft.com/office/powerpoint/2010/main" val="327033128"/>
              </p:ext>
            </p:extLst>
          </p:nvPr>
        </p:nvGraphicFramePr>
        <p:xfrm>
          <a:off x="76200" y="666750"/>
          <a:ext cx="8991600" cy="3657600"/>
        </p:xfrm>
        <a:graphic>
          <a:graphicData uri="http://schemas.openxmlformats.org/drawingml/2006/table">
            <a:tbl>
              <a:tblPr firstRow="1" bandRow="1" bandCol="1">
                <a:tableStyleId>{5C22544A-7EE6-4342-B048-85BDC9FD1C3A}</a:tableStyleId>
              </a:tblPr>
              <a:tblGrid>
                <a:gridCol w="1869934">
                  <a:extLst>
                    <a:ext uri="{9D8B030D-6E8A-4147-A177-3AD203B41FA5}">
                      <a16:colId xmlns:a16="http://schemas.microsoft.com/office/drawing/2014/main" val="1811321356"/>
                    </a:ext>
                  </a:extLst>
                </a:gridCol>
                <a:gridCol w="1273147">
                  <a:extLst>
                    <a:ext uri="{9D8B030D-6E8A-4147-A177-3AD203B41FA5}">
                      <a16:colId xmlns:a16="http://schemas.microsoft.com/office/drawing/2014/main" val="188627528"/>
                    </a:ext>
                  </a:extLst>
                </a:gridCol>
                <a:gridCol w="5848519">
                  <a:extLst>
                    <a:ext uri="{9D8B030D-6E8A-4147-A177-3AD203B41FA5}">
                      <a16:colId xmlns:a16="http://schemas.microsoft.com/office/drawing/2014/main" val="3977289063"/>
                    </a:ext>
                  </a:extLst>
                </a:gridCol>
              </a:tblGrid>
              <a:tr h="951852">
                <a:tc>
                  <a:txBody>
                    <a:bodyPr/>
                    <a:lstStyle/>
                    <a:p>
                      <a:pPr marL="0" marR="0">
                        <a:lnSpc>
                          <a:spcPct val="115000"/>
                        </a:lnSpc>
                        <a:spcBef>
                          <a:spcPts val="200"/>
                        </a:spcBef>
                        <a:spcAft>
                          <a:spcPts val="200"/>
                        </a:spcAft>
                      </a:pPr>
                      <a:r>
                        <a:rPr lang="en-US" sz="1300" b="0" dirty="0">
                          <a:solidFill>
                            <a:srgbClr val="000000"/>
                          </a:solidFill>
                          <a:effectLst/>
                        </a:rPr>
                        <a:t>liraglutide (Victoza®)</a:t>
                      </a:r>
                      <a:endParaRPr lang="en-US" sz="13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300" b="0" dirty="0">
                          <a:solidFill>
                            <a:srgbClr val="000000"/>
                          </a:solidFill>
                          <a:effectLst/>
                        </a:rPr>
                        <a:t>Novo Nordisk</a:t>
                      </a:r>
                      <a:endParaRPr lang="en-US" sz="13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300" b="0" dirty="0">
                          <a:solidFill>
                            <a:srgbClr val="000000"/>
                          </a:solidFill>
                          <a:effectLst/>
                        </a:rPr>
                        <a:t>Adjunct to diet and exercise to improve glycemic control in adult and pediatric patients ≥ 10 years of age with T2DM</a:t>
                      </a:r>
                    </a:p>
                    <a:p>
                      <a:pPr marL="342900" marR="0" lvl="0" indent="-342900">
                        <a:lnSpc>
                          <a:spcPct val="115000"/>
                        </a:lnSpc>
                        <a:spcBef>
                          <a:spcPts val="200"/>
                        </a:spcBef>
                        <a:spcAft>
                          <a:spcPts val="200"/>
                        </a:spcAft>
                        <a:buFont typeface="Wingdings" panose="05000000000000000000" pitchFamily="2" charset="2"/>
                        <a:buChar char=""/>
                      </a:pPr>
                      <a:r>
                        <a:rPr lang="en-US" sz="1300" b="0" dirty="0">
                          <a:solidFill>
                            <a:srgbClr val="000000"/>
                          </a:solidFill>
                          <a:effectLst/>
                        </a:rPr>
                        <a:t>Reduce the risk of major adverse cardiovascular events (MACE) in adults with T2DM and established cardiovascular disease (CVD)</a:t>
                      </a:r>
                      <a:endParaRPr lang="en-US" sz="13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862263767"/>
                  </a:ext>
                </a:extLst>
              </a:tr>
              <a:tr h="445433">
                <a:tc>
                  <a:txBody>
                    <a:bodyPr/>
                    <a:lstStyle/>
                    <a:p>
                      <a:pPr marL="0" marR="0">
                        <a:lnSpc>
                          <a:spcPct val="115000"/>
                        </a:lnSpc>
                        <a:spcBef>
                          <a:spcPts val="200"/>
                        </a:spcBef>
                        <a:spcAft>
                          <a:spcPts val="200"/>
                        </a:spcAft>
                      </a:pPr>
                      <a:r>
                        <a:rPr lang="en-US" sz="1300" dirty="0">
                          <a:solidFill>
                            <a:srgbClr val="000000"/>
                          </a:solidFill>
                          <a:effectLst/>
                        </a:rPr>
                        <a:t>liraglutide/insulin degludec (Xultophy®)</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300" dirty="0">
                          <a:solidFill>
                            <a:srgbClr val="000000"/>
                          </a:solidFill>
                          <a:effectLst/>
                        </a:rPr>
                        <a:t>Novo Nordisk</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300" dirty="0">
                          <a:solidFill>
                            <a:srgbClr val="000000"/>
                          </a:solidFill>
                          <a:effectLst/>
                        </a:rPr>
                        <a:t>Adjunct to diet and exercise to improve glycemic control in adults with T2DM </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853579811"/>
                  </a:ext>
                </a:extLst>
              </a:tr>
              <a:tr h="445433">
                <a:tc>
                  <a:txBody>
                    <a:bodyPr/>
                    <a:lstStyle/>
                    <a:p>
                      <a:pPr marL="0" marR="0">
                        <a:lnSpc>
                          <a:spcPct val="115000"/>
                        </a:lnSpc>
                        <a:spcBef>
                          <a:spcPts val="200"/>
                        </a:spcBef>
                        <a:spcAft>
                          <a:spcPts val="200"/>
                        </a:spcAft>
                      </a:pPr>
                      <a:r>
                        <a:rPr lang="en-US" sz="1300" dirty="0">
                          <a:solidFill>
                            <a:srgbClr val="000000"/>
                          </a:solidFill>
                          <a:effectLst/>
                        </a:rPr>
                        <a:t>lixisenatide/insulin glargine (Soliqua®)</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300" dirty="0">
                          <a:solidFill>
                            <a:srgbClr val="000000"/>
                          </a:solidFill>
                          <a:effectLst/>
                        </a:rPr>
                        <a:t>Sanofi-Aventis</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300" dirty="0">
                          <a:solidFill>
                            <a:srgbClr val="000000"/>
                          </a:solidFill>
                          <a:effectLst/>
                        </a:rPr>
                        <a:t>Adjunct to diet and exercise to improve glycemic control in adults with type T2DM </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363204876"/>
                  </a:ext>
                </a:extLst>
              </a:tr>
              <a:tr h="748082">
                <a:tc>
                  <a:txBody>
                    <a:bodyPr/>
                    <a:lstStyle/>
                    <a:p>
                      <a:pPr marL="0" marR="0">
                        <a:lnSpc>
                          <a:spcPct val="115000"/>
                        </a:lnSpc>
                        <a:spcBef>
                          <a:spcPts val="200"/>
                        </a:spcBef>
                        <a:spcAft>
                          <a:spcPts val="200"/>
                        </a:spcAft>
                      </a:pPr>
                      <a:r>
                        <a:rPr lang="en-US" sz="1300" dirty="0">
                          <a:solidFill>
                            <a:srgbClr val="000000"/>
                          </a:solidFill>
                          <a:effectLst/>
                        </a:rPr>
                        <a:t>semaglutide </a:t>
                      </a:r>
                      <a:br>
                        <a:rPr lang="en-US" sz="1300" dirty="0">
                          <a:solidFill>
                            <a:srgbClr val="000000"/>
                          </a:solidFill>
                          <a:effectLst/>
                        </a:rPr>
                      </a:br>
                      <a:r>
                        <a:rPr lang="en-US" sz="1300" dirty="0">
                          <a:solidFill>
                            <a:srgbClr val="000000"/>
                          </a:solidFill>
                          <a:effectLst/>
                        </a:rPr>
                        <a:t>(Ozempic®)</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300" dirty="0">
                          <a:solidFill>
                            <a:srgbClr val="000000"/>
                          </a:solidFill>
                          <a:effectLst/>
                        </a:rPr>
                        <a:t>Novo Nordisk</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300" dirty="0">
                          <a:solidFill>
                            <a:srgbClr val="000000"/>
                          </a:solidFill>
                          <a:effectLst/>
                        </a:rPr>
                        <a:t>Adjunct to diet and exercise to improve glycemic control in adults with T2DM</a:t>
                      </a:r>
                    </a:p>
                    <a:p>
                      <a:pPr marL="342900" marR="0" lvl="0" indent="-342900">
                        <a:lnSpc>
                          <a:spcPct val="115000"/>
                        </a:lnSpc>
                        <a:spcBef>
                          <a:spcPts val="200"/>
                        </a:spcBef>
                        <a:spcAft>
                          <a:spcPts val="200"/>
                        </a:spcAft>
                        <a:buFont typeface="Wingdings" panose="05000000000000000000" pitchFamily="2" charset="2"/>
                        <a:buChar char=""/>
                      </a:pPr>
                      <a:r>
                        <a:rPr lang="en-US" sz="1300" dirty="0">
                          <a:solidFill>
                            <a:srgbClr val="000000"/>
                          </a:solidFill>
                          <a:effectLst/>
                        </a:rPr>
                        <a:t>To reduce the risk of MACE (cardiovascular death, non-fatal myocardial infarction, non-fatal stroke) in adults with T2DM and established CVD</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4195983986"/>
                  </a:ext>
                </a:extLst>
              </a:tr>
              <a:tr h="533400">
                <a:tc>
                  <a:txBody>
                    <a:bodyPr/>
                    <a:lstStyle/>
                    <a:p>
                      <a:pPr marL="0" marR="0">
                        <a:lnSpc>
                          <a:spcPct val="115000"/>
                        </a:lnSpc>
                        <a:spcBef>
                          <a:spcPts val="200"/>
                        </a:spcBef>
                        <a:spcAft>
                          <a:spcPts val="200"/>
                        </a:spcAft>
                      </a:pPr>
                      <a:r>
                        <a:rPr lang="en-US" sz="1300" dirty="0">
                          <a:solidFill>
                            <a:srgbClr val="000000"/>
                          </a:solidFill>
                          <a:effectLst/>
                        </a:rPr>
                        <a:t>semaglutide</a:t>
                      </a:r>
                    </a:p>
                    <a:p>
                      <a:pPr marL="0" marR="0">
                        <a:lnSpc>
                          <a:spcPct val="115000"/>
                        </a:lnSpc>
                        <a:spcBef>
                          <a:spcPts val="200"/>
                        </a:spcBef>
                        <a:spcAft>
                          <a:spcPts val="200"/>
                        </a:spcAft>
                      </a:pPr>
                      <a:r>
                        <a:rPr lang="en-US" sz="1300" dirty="0">
                          <a:solidFill>
                            <a:srgbClr val="000000"/>
                          </a:solidFill>
                          <a:effectLst/>
                        </a:rPr>
                        <a:t>(Rybelsus®)</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300" dirty="0">
                          <a:solidFill>
                            <a:srgbClr val="000000"/>
                          </a:solidFill>
                          <a:effectLst/>
                        </a:rPr>
                        <a:t>Novo Nordisk</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300" dirty="0">
                          <a:solidFill>
                            <a:srgbClr val="000000"/>
                          </a:solidFill>
                          <a:effectLst/>
                        </a:rPr>
                        <a:t>Adjunct to diet and exercise to improve glycemic control in adults with T2DM</a:t>
                      </a:r>
                    </a:p>
                    <a:p>
                      <a:pPr marL="0" marR="0">
                        <a:lnSpc>
                          <a:spcPct val="115000"/>
                        </a:lnSpc>
                        <a:spcBef>
                          <a:spcPts val="200"/>
                        </a:spcBef>
                        <a:spcAft>
                          <a:spcPts val="200"/>
                        </a:spcAft>
                      </a:pPr>
                      <a:r>
                        <a:rPr lang="en-US" sz="1300" dirty="0">
                          <a:solidFill>
                            <a:srgbClr val="000000"/>
                          </a:solidFill>
                          <a:effectLst/>
                        </a:rPr>
                        <a:t> </a:t>
                      </a:r>
                      <a:endPar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1813556"/>
                  </a:ext>
                </a:extLst>
              </a:tr>
              <a:tr h="304800">
                <a:tc gridSpan="3">
                  <a:txBody>
                    <a:bodyPr/>
                    <a:lstStyle/>
                    <a:p>
                      <a:pPr marL="0" marR="0" algn="ctr">
                        <a:lnSpc>
                          <a:spcPct val="115000"/>
                        </a:lnSpc>
                        <a:spcBef>
                          <a:spcPts val="200"/>
                        </a:spcBef>
                        <a:spcAft>
                          <a:spcPts val="200"/>
                        </a:spcAft>
                      </a:pPr>
                      <a:r>
                        <a:rPr lang="en-US"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Glucose-dependent Insulinotropic Polypeptide (GIP) Receptor Agonist/GLP-1RA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hMerge="1">
                  <a:txBody>
                    <a:bodyPr/>
                    <a:lstStyle/>
                    <a:p>
                      <a:endParaRPr lang="en-US"/>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2672564052"/>
                  </a:ext>
                </a:extLst>
              </a:tr>
              <a:tr h="228600">
                <a:tc>
                  <a:txBody>
                    <a:bodyPr/>
                    <a:lstStyle/>
                    <a:p>
                      <a:pPr marL="0" marR="0">
                        <a:lnSpc>
                          <a:spcPct val="115000"/>
                        </a:lnSpc>
                        <a:spcBef>
                          <a:spcPts val="200"/>
                        </a:spcBef>
                        <a:spcAft>
                          <a:spcPts val="200"/>
                        </a:spcAft>
                      </a:pPr>
                      <a:r>
                        <a:rPr lang="en-US" sz="13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tirzepatide</a:t>
                      </a:r>
                      <a:r>
                        <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(Mounjaro</a:t>
                      </a: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Eli Lilly</a:t>
                      </a: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3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Adjunct to diet and exercise to improve glycemic control in adults with T2DM</a:t>
                      </a:r>
                    </a:p>
                  </a:txBody>
                  <a:tcPr marL="27305" marR="27305" marT="0" marB="0">
                    <a:solidFill>
                      <a:schemeClr val="accent1">
                        <a:lumMod val="20000"/>
                        <a:lumOff val="80000"/>
                      </a:schemeClr>
                    </a:solidFill>
                  </a:tcPr>
                </a:tc>
                <a:extLst>
                  <a:ext uri="{0D108BD9-81ED-4DB2-BD59-A6C34878D82A}">
                    <a16:rowId xmlns:a16="http://schemas.microsoft.com/office/drawing/2014/main" val="953058570"/>
                  </a:ext>
                </a:extLst>
              </a:tr>
            </a:tbl>
          </a:graphicData>
        </a:graphic>
      </p:graphicFrame>
    </p:spTree>
    <p:extLst>
      <p:ext uri="{BB962C8B-B14F-4D97-AF65-F5344CB8AC3E}">
        <p14:creationId xmlns:p14="http://schemas.microsoft.com/office/powerpoint/2010/main" val="14775204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666751"/>
            <a:ext cx="8915400" cy="4038599"/>
          </a:xfrm>
        </p:spPr>
        <p:txBody>
          <a:bodyPr/>
          <a:lstStyle/>
          <a:p>
            <a:r>
              <a:rPr lang="en-US" sz="1800" dirty="0">
                <a:solidFill>
                  <a:srgbClr val="000000"/>
                </a:solidFill>
                <a:latin typeface="Arial" panose="020B0604020202020204" pitchFamily="34" charset="0"/>
              </a:rPr>
              <a:t>It is estimated that over 37 million people in the US have diabetes.</a:t>
            </a:r>
          </a:p>
          <a:p>
            <a:r>
              <a:rPr lang="en-US" sz="1800" dirty="0">
                <a:solidFill>
                  <a:srgbClr val="000000"/>
                </a:solidFill>
                <a:latin typeface="Arial" panose="020B0604020202020204" pitchFamily="34" charset="0"/>
              </a:rPr>
              <a:t>Type 2 diabetes (T2DM) accounts for over 96% of all diagnosed cases of diabetes </a:t>
            </a:r>
          </a:p>
          <a:p>
            <a:r>
              <a:rPr lang="en-US" sz="1800" dirty="0">
                <a:solidFill>
                  <a:srgbClr val="000000"/>
                </a:solidFill>
                <a:effectLst/>
                <a:latin typeface="Arial" panose="020B0604020202020204" pitchFamily="34" charset="0"/>
                <a:ea typeface="Times New Roman" panose="02020603050405020304" pitchFamily="18" charset="0"/>
              </a:rPr>
              <a:t>Per the</a:t>
            </a:r>
            <a:r>
              <a:rPr lang="en-US" sz="1800" dirty="0">
                <a:solidFill>
                  <a:srgbClr val="000000"/>
                </a:solidFill>
                <a:effectLst/>
                <a:latin typeface="Arial" panose="020B0604020202020204" pitchFamily="34" charset="0"/>
                <a:ea typeface="Calibri" panose="020F0502020204030204" pitchFamily="34" charset="0"/>
              </a:rPr>
              <a:t> ADA 2023 Standards of Medical Care in Diabetes</a:t>
            </a:r>
            <a:r>
              <a:rPr lang="en-US" sz="1800" dirty="0">
                <a:solidFill>
                  <a:srgbClr val="000000"/>
                </a:solidFill>
                <a:latin typeface="Arial" panose="020B0604020202020204" pitchFamily="34" charset="0"/>
                <a:ea typeface="Calibri" panose="020F0502020204030204" pitchFamily="34" charset="0"/>
              </a:rPr>
              <a:t>, </a:t>
            </a:r>
            <a:r>
              <a:rPr lang="en-US" sz="1800" dirty="0">
                <a:solidFill>
                  <a:srgbClr val="000000"/>
                </a:solidFill>
                <a:effectLst/>
                <a:latin typeface="Arial" panose="020B0604020202020204" pitchFamily="34" charset="0"/>
                <a:ea typeface="Calibri" panose="020F0502020204030204" pitchFamily="34" charset="0"/>
              </a:rPr>
              <a:t>metformin, if not contraindicated and if tolerated, is a first-line option, in addition to lifestyle management, in the treatment of T2DM</a:t>
            </a:r>
            <a:endParaRPr lang="en-US" sz="1800" dirty="0">
              <a:solidFill>
                <a:srgbClr val="000000"/>
              </a:solidFill>
              <a:latin typeface="Arial" panose="020B0604020202020204" pitchFamily="34" charset="0"/>
              <a:ea typeface="Calibri" panose="020F0502020204030204" pitchFamily="34" charset="0"/>
            </a:endParaRPr>
          </a:p>
          <a:p>
            <a:r>
              <a:rPr lang="en-US" sz="1800" dirty="0">
                <a:solidFill>
                  <a:srgbClr val="000000"/>
                </a:solidFill>
                <a:effectLst/>
                <a:latin typeface="Arial" panose="020B0604020202020204" pitchFamily="34" charset="0"/>
                <a:ea typeface="Calibri" panose="020F0502020204030204" pitchFamily="34" charset="0"/>
              </a:rPr>
              <a:t>In patients with T2DM with or at high risk for atherosclerotic cardiovascular disease (ASCVD), heart failure (HF), and/or chronic kidney disease (CKD), GLP-1RAs and SGLT2 inhibitors, with or without metformin based on glycemic needs, are appropriate independent of HbA1c as initial or add-on therapy</a:t>
            </a:r>
          </a:p>
          <a:p>
            <a:r>
              <a:rPr lang="en-US" sz="1800" dirty="0">
                <a:solidFill>
                  <a:srgbClr val="000000"/>
                </a:solidFill>
                <a:effectLst/>
                <a:latin typeface="Arial" panose="020B0604020202020204" pitchFamily="34" charset="0"/>
                <a:ea typeface="Calibri" panose="020F0502020204030204" pitchFamily="34" charset="0"/>
              </a:rPr>
              <a:t>The ADA discusses the importance of weight management as a component of glucose-lowering treatment for T2DM; GLP-1RAs and SGLT2 inhibitors are preferred when increased body weight is a concern</a:t>
            </a:r>
            <a:endParaRPr 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9295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Antibiotics, Inhaled</a:t>
            </a:r>
            <a:endParaRPr lang="en-US" dirty="0"/>
          </a:p>
        </p:txBody>
      </p:sp>
    </p:spTree>
    <p:extLst>
      <p:ext uri="{BB962C8B-B14F-4D97-AF65-F5344CB8AC3E}">
        <p14:creationId xmlns:p14="http://schemas.microsoft.com/office/powerpoint/2010/main" val="14773122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666751"/>
            <a:ext cx="8915400" cy="3962399"/>
          </a:xfrm>
        </p:spPr>
        <p:txBody>
          <a:bodyPr/>
          <a:lstStyle/>
          <a:p>
            <a:pPr eaLnBrk="0" fontAlgn="base" hangingPunct="0">
              <a:spcBef>
                <a:spcPct val="45000"/>
              </a:spcBef>
              <a:spcAft>
                <a:spcPct val="0"/>
              </a:spcAft>
              <a:buClr>
                <a:srgbClr val="89A5C7"/>
              </a:buClr>
            </a:pPr>
            <a:r>
              <a:rPr kumimoji="1" lang="en-US" sz="1800" dirty="0">
                <a:solidFill>
                  <a:srgbClr val="000000"/>
                </a:solidFill>
                <a:effectLst>
                  <a:outerShdw sx="0" sy="0">
                    <a:srgbClr val="000000"/>
                  </a:outerShdw>
                </a:effectLst>
                <a:latin typeface="Arial" panose="020B0604020202020204" pitchFamily="34" charset="0"/>
              </a:rPr>
              <a:t>The 2022 American Association of Clinical Endocrinology (AACE) updated guidelines contain the following recommendations:</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Metformin as preferred initial therapy, in general  </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GLP-1RAs and SGLT2 inhibitors with proven CV benefits for patients with established ASCVD or who are at high risk for ASCVD</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Pioglitazone for patients with T2DM and prior stroke or transient ischemic attack</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SGLT2 inhibitors for T2DM patients with established HF</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GLP-1RAs or SGLT2 inhibitors for patients with obesity</a:t>
            </a:r>
          </a:p>
        </p:txBody>
      </p:sp>
    </p:spTree>
    <p:extLst>
      <p:ext uri="{BB962C8B-B14F-4D97-AF65-F5344CB8AC3E}">
        <p14:creationId xmlns:p14="http://schemas.microsoft.com/office/powerpoint/2010/main" val="42909965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666751"/>
            <a:ext cx="8915400" cy="3733799"/>
          </a:xfrm>
        </p:spPr>
        <p:txBody>
          <a:bodyPr/>
          <a:lstStyle/>
          <a:p>
            <a:pPr eaLnBrk="0" fontAlgn="base" hangingPunct="0">
              <a:spcBef>
                <a:spcPct val="45000"/>
              </a:spcBef>
              <a:spcAft>
                <a:spcPct val="0"/>
              </a:spcAft>
              <a:buClr>
                <a:srgbClr val="89A5C7"/>
              </a:buClr>
            </a:pPr>
            <a:r>
              <a:rPr kumimoji="1" lang="en-US" sz="1800" dirty="0">
                <a:solidFill>
                  <a:srgbClr val="000000"/>
                </a:solidFill>
                <a:effectLst>
                  <a:outerShdw sx="0" sy="0">
                    <a:srgbClr val="000000"/>
                  </a:outerShdw>
                </a:effectLst>
                <a:latin typeface="Arial" panose="020B0604020202020204" pitchFamily="34" charset="0"/>
              </a:rPr>
              <a:t>Per the 2022 Kidney Disease Improving Global Outcomes (KDIGO) guidelines on managing patients with diabetes and CKD:</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First-line treatment with metformin in most patients with estimated glomerular filtration rate (eGFR) ≥ 30 mL/min/1.73 m2</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first-line treatment with a SGLT2 inhibitor in most patients with an eGFR ≥ 20 mL/min/1.73 m2</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A long-acting GLP-1RA for patients who do not achieve their target HbA1c despite use of metformin and an SGLT2 inhibitor</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DPP-4 inhibitors, insulin, SUs, TZDs, and/or alpha-glucosidase inhibitors (AGI) may be added for glycemic control, as needed</a:t>
            </a:r>
          </a:p>
          <a:p>
            <a:pPr lvl="1" eaLnBrk="0" fontAlgn="base" hangingPunct="0">
              <a:spcBef>
                <a:spcPct val="45000"/>
              </a:spcBef>
              <a:spcAft>
                <a:spcPct val="0"/>
              </a:spcAft>
              <a:buClr>
                <a:srgbClr val="89A5C7"/>
              </a:buClr>
            </a:pPr>
            <a:r>
              <a:rPr kumimoji="1" lang="en-US" sz="1600" dirty="0">
                <a:solidFill>
                  <a:srgbClr val="000000"/>
                </a:solidFill>
                <a:effectLst>
                  <a:outerShdw sx="0" sy="0">
                    <a:srgbClr val="000000"/>
                  </a:outerShdw>
                </a:effectLst>
                <a:latin typeface="Arial" panose="020B0604020202020204" pitchFamily="34" charset="0"/>
              </a:rPr>
              <a:t>Use of a GLP-1RA with a DPP-4 inhibitor is not recommended</a:t>
            </a:r>
          </a:p>
        </p:txBody>
      </p:sp>
    </p:spTree>
    <p:extLst>
      <p:ext uri="{BB962C8B-B14F-4D97-AF65-F5344CB8AC3E}">
        <p14:creationId xmlns:p14="http://schemas.microsoft.com/office/powerpoint/2010/main" val="29360569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19150"/>
            <a:ext cx="8915400" cy="3886200"/>
          </a:xfrm>
        </p:spPr>
        <p:txBody>
          <a:bodyPr/>
          <a:lstStyle/>
          <a:p>
            <a:pPr marR="0" lvl="0" eaLnBrk="0" fontAlgn="base" hangingPunct="0">
              <a:spcBef>
                <a:spcPct val="45000"/>
              </a:spcBef>
              <a:spcAft>
                <a:spcPct val="0"/>
              </a:spcAft>
              <a:buClr>
                <a:srgbClr val="89A5C7"/>
              </a:buClr>
              <a:tabLst>
                <a:tab pos="457200" algn="l"/>
              </a:tabLst>
            </a:pPr>
            <a:r>
              <a:rPr kumimoji="1" lang="en-US" sz="1800" dirty="0">
                <a:solidFill>
                  <a:srgbClr val="000000"/>
                </a:solidFill>
                <a:effectLst>
                  <a:outerShdw sx="0" sy="0">
                    <a:srgbClr val="000000"/>
                  </a:outerShdw>
                </a:effectLst>
                <a:latin typeface="Arial" panose="020B0604020202020204" pitchFamily="34" charset="0"/>
              </a:rPr>
              <a:t>The American Gastroenterological Association (AGA) estimates that up to 70% of individuals with T2DM have nonalcoholic fatty liver disease (NAFLD)</a:t>
            </a:r>
          </a:p>
          <a:p>
            <a:pPr eaLnBrk="0" fontAlgn="base" hangingPunct="0">
              <a:spcBef>
                <a:spcPct val="45000"/>
              </a:spcBef>
              <a:spcAft>
                <a:spcPct val="0"/>
              </a:spcAft>
              <a:buClr>
                <a:srgbClr val="89A5C7"/>
              </a:buClr>
              <a:tabLst>
                <a:tab pos="457200" algn="l"/>
              </a:tabLst>
            </a:pPr>
            <a:r>
              <a:rPr kumimoji="1" lang="en-US" sz="1800" dirty="0">
                <a:solidFill>
                  <a:srgbClr val="000000"/>
                </a:solidFill>
                <a:effectLst>
                  <a:outerShdw sx="0" sy="0">
                    <a:srgbClr val="000000"/>
                  </a:outerShdw>
                </a:effectLst>
                <a:latin typeface="Arial" panose="020B0604020202020204" pitchFamily="34" charset="0"/>
              </a:rPr>
              <a:t>They made the following statements in their 2021 guidance:</a:t>
            </a:r>
          </a:p>
          <a:p>
            <a:pPr marR="0"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GLP-1RAs, SGLT2 inhibitors, and pioglitazone can improve the cardiometabolic profile and reverse steatosis in patients with diabetes and NAFLD</a:t>
            </a:r>
          </a:p>
          <a:p>
            <a:pPr marR="0"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A GLP-1RA or pioglitazone is recommended in patients with indeterminate or high risk clinically significant liver fibrosis.</a:t>
            </a:r>
          </a:p>
          <a:p>
            <a:pPr marR="0"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SLGT2 inhibitors appear to provide benefit in patients with nonalcoholic steatohepatitis (NASH) and associated comorbidities </a:t>
            </a:r>
          </a:p>
          <a:p>
            <a:pPr marR="0"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Prescribing GLP-1RAs and SGLT2 inhibitors is advised according to the ADA guidelines.</a:t>
            </a:r>
          </a:p>
          <a:p>
            <a:pPr marL="0" marR="0" indent="0">
              <a:spcAft>
                <a:spcPts val="600"/>
              </a:spcAft>
              <a:buNone/>
              <a:tabLst>
                <a:tab pos="228600" algn="l"/>
                <a:tab pos="914400" algn="l"/>
                <a:tab pos="1371600" algn="l"/>
                <a:tab pos="1828800" algn="l"/>
                <a:tab pos="2286000" algn="l"/>
              </a:tabLst>
            </a:pPr>
            <a:endParaRPr lang="en-US" sz="2000" dirty="0">
              <a:latin typeface="Arial" panose="020B0604020202020204" pitchFamily="34" charset="0"/>
            </a:endParaRPr>
          </a:p>
        </p:txBody>
      </p:sp>
    </p:spTree>
    <p:extLst>
      <p:ext uri="{BB962C8B-B14F-4D97-AF65-F5344CB8AC3E}">
        <p14:creationId xmlns:p14="http://schemas.microsoft.com/office/powerpoint/2010/main" val="32004245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514351"/>
            <a:ext cx="9029700" cy="4114800"/>
          </a:xfrm>
        </p:spPr>
        <p:txBody>
          <a:bodyPr/>
          <a:lstStyle/>
          <a:p>
            <a:pPr eaLnBrk="0" fontAlgn="base" hangingPunct="0">
              <a:spcBef>
                <a:spcPct val="45000"/>
              </a:spcBef>
              <a:spcAft>
                <a:spcPct val="0"/>
              </a:spcAft>
              <a:buClr>
                <a:srgbClr val="89A5C7"/>
              </a:buClr>
              <a:tabLst>
                <a:tab pos="457200" algn="l"/>
              </a:tabLst>
            </a:pPr>
            <a:r>
              <a:rPr kumimoji="1" lang="en-US" sz="1800" dirty="0">
                <a:solidFill>
                  <a:srgbClr val="000000"/>
                </a:solidFill>
                <a:effectLst>
                  <a:outerShdw sx="0" sy="0">
                    <a:srgbClr val="000000"/>
                  </a:outerShdw>
                </a:effectLst>
                <a:latin typeface="Arial" panose="020B0604020202020204" pitchFamily="34" charset="0"/>
              </a:rPr>
              <a:t>According to the 2020 AACE and the American College of Endocrinology (ACE) updated algorithm for the management of T2DM:</a:t>
            </a:r>
          </a:p>
          <a:p>
            <a:pPr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Metformin is the preferred treatment of choice for monotherapy and a first-line agent for dual and triple therapy. </a:t>
            </a:r>
          </a:p>
          <a:p>
            <a:pPr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GLP-1RAs and SGLT2 inhibitors with proven ASCVD and/or CKD benefits may be preferred, including use as first-line treatment, in patients with those complications</a:t>
            </a:r>
          </a:p>
          <a:p>
            <a:pPr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Liraglutide, empagliflozin, dapagliflozin, and canagliflozin may offer renal and CV benefits</a:t>
            </a:r>
          </a:p>
          <a:p>
            <a:pPr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Data for semaglutide and dulaglutide also suggest associated CV benefit.</a:t>
            </a:r>
          </a:p>
          <a:p>
            <a:pPr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Saxagliptin and alogliptin may be associated with possible CV risk</a:t>
            </a:r>
          </a:p>
          <a:p>
            <a:pPr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Possible increased risk of bone fractures with canagliflozin</a:t>
            </a:r>
          </a:p>
          <a:p>
            <a:pPr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Increased congestive heart failure risk with sulfonylureas (SU), </a:t>
            </a:r>
            <a:r>
              <a:rPr kumimoji="1" lang="en-US" sz="1600" dirty="0" err="1">
                <a:solidFill>
                  <a:srgbClr val="000000"/>
                </a:solidFill>
                <a:effectLst>
                  <a:outerShdw sx="0" sy="0">
                    <a:srgbClr val="000000"/>
                  </a:outerShdw>
                </a:effectLst>
                <a:latin typeface="Arial" panose="020B0604020202020204" pitchFamily="34" charset="0"/>
              </a:rPr>
              <a:t>glitinides</a:t>
            </a:r>
            <a:r>
              <a:rPr kumimoji="1" lang="en-US" sz="1600" dirty="0">
                <a:solidFill>
                  <a:srgbClr val="000000"/>
                </a:solidFill>
                <a:effectLst>
                  <a:outerShdw sx="0" sy="0">
                    <a:srgbClr val="000000"/>
                  </a:outerShdw>
                </a:effectLst>
                <a:latin typeface="Arial" panose="020B0604020202020204" pitchFamily="34" charset="0"/>
              </a:rPr>
              <a:t>, and insulin</a:t>
            </a:r>
          </a:p>
          <a:p>
            <a:pPr lvl="1" eaLnBrk="0" fontAlgn="base" hangingPunct="0">
              <a:spcBef>
                <a:spcPct val="45000"/>
              </a:spcBef>
              <a:spcAft>
                <a:spcPct val="0"/>
              </a:spcAft>
              <a:buClr>
                <a:srgbClr val="89A5C7"/>
              </a:buClr>
              <a:tabLst>
                <a:tab pos="457200" algn="l"/>
              </a:tabLst>
            </a:pPr>
            <a:r>
              <a:rPr kumimoji="1" lang="en-US" sz="1600" dirty="0">
                <a:solidFill>
                  <a:srgbClr val="000000"/>
                </a:solidFill>
                <a:effectLst>
                  <a:outerShdw sx="0" sy="0">
                    <a:srgbClr val="000000"/>
                  </a:outerShdw>
                </a:effectLst>
                <a:latin typeface="Arial" panose="020B0604020202020204" pitchFamily="34" charset="0"/>
              </a:rPr>
              <a:t>Medications to be used with caution include thiazolidinediones (TZD) and SUs</a:t>
            </a:r>
          </a:p>
        </p:txBody>
      </p:sp>
    </p:spTree>
    <p:extLst>
      <p:ext uri="{BB962C8B-B14F-4D97-AF65-F5344CB8AC3E}">
        <p14:creationId xmlns:p14="http://schemas.microsoft.com/office/powerpoint/2010/main" val="4272252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19150"/>
            <a:ext cx="8915400" cy="3886200"/>
          </a:xfrm>
        </p:spPr>
        <p:txBody>
          <a:bodyPr/>
          <a:lstStyle/>
          <a:p>
            <a:pPr marR="0">
              <a:spcAft>
                <a:spcPts val="600"/>
              </a:spcAft>
              <a:tabLst>
                <a:tab pos="228600" algn="l"/>
                <a:tab pos="914400" algn="l"/>
                <a:tab pos="1371600" algn="l"/>
                <a:tab pos="1828800" algn="l"/>
                <a:tab pos="2286000" algn="l"/>
              </a:tabLst>
            </a:pPr>
            <a:r>
              <a:rPr lang="en-US" sz="1800" dirty="0">
                <a:solidFill>
                  <a:srgbClr val="000000"/>
                </a:solidFill>
                <a:latin typeface="Arial" panose="020B0604020202020204" pitchFamily="34" charset="0"/>
              </a:rPr>
              <a:t>In 2020 the American College of Cardiology (ACC) published an expert consensus decision pathway for CV risk reduction in patients with T2DM.</a:t>
            </a:r>
          </a:p>
          <a:p>
            <a:pPr marR="0">
              <a:spcAft>
                <a:spcPts val="600"/>
              </a:spcAft>
              <a:tabLst>
                <a:tab pos="228600" algn="l"/>
                <a:tab pos="914400" algn="l"/>
                <a:tab pos="1371600" algn="l"/>
                <a:tab pos="1828800" algn="l"/>
                <a:tab pos="2286000" algn="l"/>
              </a:tabLst>
            </a:pPr>
            <a:r>
              <a:rPr lang="en-US" sz="1800" dirty="0">
                <a:solidFill>
                  <a:srgbClr val="000000"/>
                </a:solidFill>
                <a:latin typeface="Arial" panose="020B0604020202020204" pitchFamily="34" charset="0"/>
              </a:rPr>
              <a:t>A SGLT2 inhibitor or a GLP-1RA may be initiated in any patient with T2DM and ASCVD at the time of diagnosis of T2DM or ASCVD or any time after diagnosis.</a:t>
            </a:r>
          </a:p>
          <a:p>
            <a:pPr marR="0">
              <a:spcAft>
                <a:spcPts val="600"/>
              </a:spcAft>
              <a:tabLst>
                <a:tab pos="228600" algn="l"/>
                <a:tab pos="914400" algn="l"/>
                <a:tab pos="1371600" algn="l"/>
                <a:tab pos="1828800" algn="l"/>
                <a:tab pos="2286000" algn="l"/>
              </a:tabLst>
            </a:pPr>
            <a:r>
              <a:rPr lang="en-US" sz="1800" dirty="0">
                <a:solidFill>
                  <a:srgbClr val="000000"/>
                </a:solidFill>
                <a:latin typeface="Arial" panose="020B0604020202020204" pitchFamily="34" charset="0"/>
              </a:rPr>
              <a:t>An agent from either class can also be started in patients with T2DM without established ASCVD but who are at high risk of ASCVD.</a:t>
            </a:r>
          </a:p>
          <a:p>
            <a:pPr marR="0">
              <a:spcAft>
                <a:spcPts val="600"/>
              </a:spcAft>
              <a:tabLst>
                <a:tab pos="228600" algn="l"/>
                <a:tab pos="914400" algn="l"/>
                <a:tab pos="1371600" algn="l"/>
                <a:tab pos="1828800" algn="l"/>
                <a:tab pos="2286000" algn="l"/>
              </a:tabLst>
            </a:pPr>
            <a:r>
              <a:rPr lang="en-US" sz="1800" dirty="0">
                <a:solidFill>
                  <a:srgbClr val="000000"/>
                </a:solidFill>
                <a:latin typeface="Arial" panose="020B0604020202020204" pitchFamily="34" charset="0"/>
              </a:rPr>
              <a:t>In addition, initiation of a SGLT2 inhibitor with demonstrated CV or renal benefit is recommended in patients with HF and/or diabetic kidney disease.</a:t>
            </a:r>
          </a:p>
          <a:p>
            <a:pPr marR="0">
              <a:spcAft>
                <a:spcPts val="600"/>
              </a:spcAft>
              <a:tabLst>
                <a:tab pos="228600" algn="l"/>
                <a:tab pos="914400" algn="l"/>
                <a:tab pos="1371600" algn="l"/>
                <a:tab pos="1828800" algn="l"/>
                <a:tab pos="2286000" algn="l"/>
              </a:tabLst>
            </a:pPr>
            <a:r>
              <a:rPr lang="en-US" sz="1800" dirty="0">
                <a:solidFill>
                  <a:srgbClr val="000000"/>
                </a:solidFill>
                <a:latin typeface="Arial" panose="020B0604020202020204" pitchFamily="34" charset="0"/>
              </a:rPr>
              <a:t>A GLP-1RA is an alternative in patients with eGFR &lt; 30 ml/min/1.73 m².</a:t>
            </a:r>
          </a:p>
          <a:p>
            <a:endParaRPr lang="en-US" sz="2000" dirty="0"/>
          </a:p>
        </p:txBody>
      </p:sp>
    </p:spTree>
    <p:extLst>
      <p:ext uri="{BB962C8B-B14F-4D97-AF65-F5344CB8AC3E}">
        <p14:creationId xmlns:p14="http://schemas.microsoft.com/office/powerpoint/2010/main" val="3509282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0" y="666751"/>
            <a:ext cx="9144000" cy="4114799"/>
          </a:xfrm>
        </p:spPr>
        <p:txBody>
          <a:bodyPr/>
          <a:lstStyle/>
          <a:p>
            <a:r>
              <a:rPr lang="en-US" sz="1800" dirty="0">
                <a:solidFill>
                  <a:srgbClr val="000000"/>
                </a:solidFill>
                <a:effectLst/>
                <a:latin typeface="Arial" panose="020B0604020202020204" pitchFamily="34" charset="0"/>
                <a:ea typeface="Times New Roman" panose="02020603050405020304" pitchFamily="18" charset="0"/>
              </a:rPr>
              <a:t>In general, selection of antidiabetic medication should be based on patient-related variables, such as comorbidities, hypoglycemia risk, patient preference, as well as agent-related variables, such as its effect on body weight, adverse effect profile, and cost</a:t>
            </a:r>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DPP-4 Enzyme Inhibitors increase insulin secretion and reduce glucagon secretion by preventing inactivation of GLP-1.</a:t>
            </a:r>
          </a:p>
          <a:p>
            <a:r>
              <a:rPr lang="en-US" sz="1800" dirty="0">
                <a:solidFill>
                  <a:srgbClr val="000000"/>
                </a:solidFill>
                <a:latin typeface="Arial" panose="020B0604020202020204" pitchFamily="34" charset="0"/>
              </a:rPr>
              <a:t>GLP-1 Receptor Agonists enhance glucose-dependent insulin secretion, suppress elevated glucagon secretion, and slow gastric emptying.</a:t>
            </a:r>
          </a:p>
          <a:p>
            <a:r>
              <a:rPr lang="en-US" sz="1800" dirty="0">
                <a:solidFill>
                  <a:srgbClr val="000000"/>
                </a:solidFill>
                <a:latin typeface="Arial" panose="020B0604020202020204" pitchFamily="34" charset="0"/>
              </a:rPr>
              <a:t>HbA1c improvements for Amylin Analogues average 0.3% to 0.6% with a potential weight reduction of 0.5 kg to 1.5 kg.</a:t>
            </a:r>
          </a:p>
          <a:p>
            <a:r>
              <a:rPr lang="en-US" sz="1800" dirty="0">
                <a:solidFill>
                  <a:srgbClr val="000000"/>
                </a:solidFill>
                <a:latin typeface="Arial" panose="020B0604020202020204" pitchFamily="34" charset="0"/>
              </a:rPr>
              <a:t>HbA1c improvements for DPP-4s average 0.5% to 1%</a:t>
            </a:r>
          </a:p>
          <a:p>
            <a:r>
              <a:rPr lang="en-US" sz="1800" dirty="0">
                <a:solidFill>
                  <a:srgbClr val="000000"/>
                </a:solidFill>
                <a:latin typeface="Arial" panose="020B0604020202020204" pitchFamily="34" charset="0"/>
              </a:rPr>
              <a:t>These agents are weight-neutral and have a low hypoglycemia risk when used as monotherapy or in conjunction with metformin.</a:t>
            </a:r>
          </a:p>
          <a:p>
            <a:endParaRPr lang="en-US" sz="1800" dirty="0">
              <a:latin typeface="Arial" panose="020B0604020202020204" pitchFamily="34" charset="0"/>
            </a:endParaRPr>
          </a:p>
        </p:txBody>
      </p:sp>
    </p:spTree>
    <p:extLst>
      <p:ext uri="{BB962C8B-B14F-4D97-AF65-F5344CB8AC3E}">
        <p14:creationId xmlns:p14="http://schemas.microsoft.com/office/powerpoint/2010/main" val="15081046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742950"/>
            <a:ext cx="8915400" cy="3657600"/>
          </a:xfrm>
        </p:spPr>
        <p:txBody>
          <a:bodyPr/>
          <a:lstStyle/>
          <a:p>
            <a:r>
              <a:rPr lang="en-US" sz="2000" dirty="0">
                <a:solidFill>
                  <a:srgbClr val="000000"/>
                </a:solidFill>
                <a:latin typeface="Arial" panose="020B0604020202020204" pitchFamily="34" charset="0"/>
              </a:rPr>
              <a:t>GLP-1 receptor agonists are associated with </a:t>
            </a:r>
            <a:r>
              <a:rPr lang="en-US" sz="2000" dirty="0">
                <a:solidFill>
                  <a:srgbClr val="000000"/>
                </a:solidFill>
                <a:effectLst/>
                <a:latin typeface="Arial" panose="020B0604020202020204" pitchFamily="34" charset="0"/>
                <a:ea typeface="Times New Roman" panose="02020603050405020304" pitchFamily="18" charset="0"/>
              </a:rPr>
              <a:t>the following reductions in HbA1c: dulaglutide by 0.7% to 1.6%, exenatide and liraglutide by 0.5% to 1.6%, lixisenatide by 0.3% to 0.65%, injectable semaglutide by 1.4% to 1.5%, and oral semaglutide by 1.2% to 1.4%. </a:t>
            </a:r>
          </a:p>
          <a:p>
            <a:r>
              <a:rPr lang="en-US" sz="2000" dirty="0">
                <a:solidFill>
                  <a:srgbClr val="000000"/>
                </a:solidFill>
                <a:effectLst/>
                <a:latin typeface="Arial" panose="020B0604020202020204" pitchFamily="34" charset="0"/>
                <a:ea typeface="Times New Roman" panose="02020603050405020304" pitchFamily="18" charset="0"/>
              </a:rPr>
              <a:t>Mean reductions in HbA1c from baseline ranged from 1.87% to 2.58% with tirzepatide</a:t>
            </a:r>
          </a:p>
          <a:p>
            <a:r>
              <a:rPr lang="en-US" sz="2000" dirty="0">
                <a:solidFill>
                  <a:srgbClr val="000000"/>
                </a:solidFill>
                <a:effectLst/>
                <a:latin typeface="Arial" panose="020B0604020202020204" pitchFamily="34" charset="0"/>
                <a:ea typeface="Calibri" panose="020F0502020204030204" pitchFamily="34" charset="0"/>
              </a:rPr>
              <a:t>Evidence for reducing CV events for GLP-1RA has been demonstrated for liraglutide, semaglutide, and dulaglutide</a:t>
            </a:r>
          </a:p>
          <a:p>
            <a:r>
              <a:rPr lang="en-US" sz="2000" dirty="0">
                <a:solidFill>
                  <a:srgbClr val="000000"/>
                </a:solidFill>
                <a:effectLst/>
                <a:latin typeface="Arial" panose="020B0604020202020204" pitchFamily="34" charset="0"/>
                <a:ea typeface="Calibri" panose="020F0502020204030204" pitchFamily="34" charset="0"/>
              </a:rPr>
              <a:t>For SGLT2 inhibitors, empagliflozin, dapagliflozin, and canagliflozin have shown benefit in reducing HF and CKD progression</a:t>
            </a:r>
            <a:endParaRPr lang="en-US" sz="2000" dirty="0">
              <a:solidFill>
                <a:srgbClr val="000000"/>
              </a:solidFill>
              <a:latin typeface="Arial" panose="020B0604020202020204" pitchFamily="34" charset="0"/>
            </a:endParaRPr>
          </a:p>
          <a:p>
            <a:endParaRPr lang="en-US" sz="2000" dirty="0">
              <a:latin typeface="Arial" panose="020B0604020202020204" pitchFamily="34" charset="0"/>
            </a:endParaRPr>
          </a:p>
        </p:txBody>
      </p:sp>
    </p:spTree>
    <p:extLst>
      <p:ext uri="{BB962C8B-B14F-4D97-AF65-F5344CB8AC3E}">
        <p14:creationId xmlns:p14="http://schemas.microsoft.com/office/powerpoint/2010/main" val="16323499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228600" y="742950"/>
            <a:ext cx="8763000" cy="3810000"/>
          </a:xfrm>
        </p:spPr>
        <p:txBody>
          <a:bodyPr/>
          <a:lstStyle/>
          <a:p>
            <a:pPr marL="0" indent="0">
              <a:buNone/>
            </a:pPr>
            <a:r>
              <a:rPr lang="en-US" altLang="en-US" b="1" i="1" dirty="0"/>
              <a:t>Product Update:</a:t>
            </a:r>
            <a:endParaRPr lang="en-US" b="1" i="1" dirty="0"/>
          </a:p>
          <a:p>
            <a:pPr>
              <a:spcBef>
                <a:spcPts val="225"/>
              </a:spcBef>
              <a:spcAft>
                <a:spcPts val="225"/>
              </a:spcAft>
              <a:buClr>
                <a:srgbClr val="000000"/>
              </a:buClr>
              <a:buFont typeface="Symbol" panose="05050102010706020507" pitchFamily="18" charset="2"/>
              <a:buChar char=""/>
            </a:pPr>
            <a:r>
              <a:rPr lang="en-US" sz="1800" dirty="0">
                <a:effectLst>
                  <a:outerShdw sx="0" sy="0">
                    <a:srgbClr val="000000"/>
                  </a:outerShdw>
                </a:effectLst>
                <a:latin typeface="Arial" panose="020B0604020202020204" pitchFamily="34" charset="0"/>
              </a:rPr>
              <a:t>FDA released drug safety information regarding medications containing </a:t>
            </a:r>
            <a:r>
              <a:rPr lang="en-US" sz="1800" dirty="0" err="1">
                <a:effectLst>
                  <a:outerShdw sx="0" sy="0">
                    <a:srgbClr val="000000"/>
                  </a:outerShdw>
                </a:effectLst>
                <a:latin typeface="Arial" panose="020B0604020202020204" pitchFamily="34" charset="0"/>
              </a:rPr>
              <a:t>semaglutide</a:t>
            </a:r>
            <a:r>
              <a:rPr lang="en-US" sz="1800" dirty="0">
                <a:effectLst>
                  <a:outerShdw sx="0" sy="0">
                    <a:srgbClr val="000000"/>
                  </a:outerShdw>
                </a:effectLst>
                <a:latin typeface="Arial" panose="020B0604020202020204" pitchFamily="34" charset="0"/>
              </a:rPr>
              <a:t> marketed for T2DM or weight loss. </a:t>
            </a:r>
          </a:p>
          <a:p>
            <a:pPr>
              <a:spcBef>
                <a:spcPts val="225"/>
              </a:spcBef>
              <a:spcAft>
                <a:spcPts val="225"/>
              </a:spcAft>
              <a:buClr>
                <a:srgbClr val="000000"/>
              </a:buClr>
              <a:buFont typeface="Symbol" panose="05050102010706020507" pitchFamily="18" charset="2"/>
              <a:buChar char=""/>
            </a:pPr>
            <a:r>
              <a:rPr lang="en-US" sz="1800" dirty="0">
                <a:effectLst>
                  <a:outerShdw sx="0" sy="0">
                    <a:srgbClr val="000000"/>
                  </a:outerShdw>
                </a:effectLst>
                <a:latin typeface="Arial" panose="020B0604020202020204" pitchFamily="34" charset="0"/>
              </a:rPr>
              <a:t>FDA has received reports of compounded products using sodium &amp; acetate salt forms of </a:t>
            </a:r>
            <a:r>
              <a:rPr lang="en-US" sz="1800" dirty="0" err="1">
                <a:effectLst>
                  <a:outerShdw sx="0" sy="0">
                    <a:srgbClr val="000000"/>
                  </a:outerShdw>
                </a:effectLst>
                <a:latin typeface="Arial" panose="020B0604020202020204" pitchFamily="34" charset="0"/>
              </a:rPr>
              <a:t>semaglutide</a:t>
            </a:r>
            <a:r>
              <a:rPr lang="en-US" sz="1800" dirty="0">
                <a:effectLst>
                  <a:outerShdw sx="0" sy="0">
                    <a:srgbClr val="000000"/>
                  </a:outerShdw>
                </a:effectLst>
                <a:latin typeface="Arial" panose="020B0604020202020204" pitchFamily="34" charset="0"/>
              </a:rPr>
              <a:t>, which have different active ingredients from the approved </a:t>
            </a:r>
            <a:r>
              <a:rPr lang="en-US" sz="1800" dirty="0" err="1">
                <a:effectLst>
                  <a:outerShdw sx="0" sy="0">
                    <a:srgbClr val="000000"/>
                  </a:outerShdw>
                </a:effectLst>
                <a:latin typeface="Arial" panose="020B0604020202020204" pitchFamily="34" charset="0"/>
              </a:rPr>
              <a:t>semaglutide</a:t>
            </a:r>
            <a:r>
              <a:rPr lang="en-US" sz="1800" dirty="0">
                <a:effectLst>
                  <a:outerShdw sx="0" sy="0">
                    <a:srgbClr val="000000"/>
                  </a:outerShdw>
                </a:effectLst>
                <a:latin typeface="Arial" panose="020B0604020202020204" pitchFamily="34" charset="0"/>
              </a:rPr>
              <a:t> products (Ozempic, </a:t>
            </a:r>
            <a:r>
              <a:rPr lang="en-US" sz="1800" dirty="0" err="1">
                <a:effectLst>
                  <a:outerShdw sx="0" sy="0">
                    <a:srgbClr val="000000"/>
                  </a:outerShdw>
                </a:effectLst>
                <a:latin typeface="Arial" panose="020B0604020202020204" pitchFamily="34" charset="0"/>
              </a:rPr>
              <a:t>Rybelsus</a:t>
            </a:r>
            <a:r>
              <a:rPr lang="en-US" sz="1800" dirty="0">
                <a:effectLst>
                  <a:outerShdw sx="0" sy="0">
                    <a:srgbClr val="000000"/>
                  </a:outerShdw>
                </a:effectLst>
                <a:latin typeface="Arial" panose="020B0604020202020204" pitchFamily="34" charset="0"/>
              </a:rPr>
              <a:t>, </a:t>
            </a:r>
            <a:r>
              <a:rPr lang="en-US" sz="1800" dirty="0" err="1">
                <a:effectLst>
                  <a:outerShdw sx="0" sy="0">
                    <a:srgbClr val="000000"/>
                  </a:outerShdw>
                </a:effectLst>
                <a:latin typeface="Arial" panose="020B0604020202020204" pitchFamily="34" charset="0"/>
              </a:rPr>
              <a:t>Wegovy</a:t>
            </a:r>
            <a:r>
              <a:rPr lang="en-US" sz="1800" dirty="0">
                <a:effectLst>
                  <a:outerShdw sx="0" sy="0">
                    <a:srgbClr val="000000"/>
                  </a:outerShdw>
                </a:effectLst>
                <a:latin typeface="Arial" panose="020B0604020202020204" pitchFamily="34" charset="0"/>
              </a:rPr>
              <a:t>). </a:t>
            </a:r>
          </a:p>
          <a:p>
            <a:pPr>
              <a:spcBef>
                <a:spcPts val="225"/>
              </a:spcBef>
              <a:spcAft>
                <a:spcPts val="225"/>
              </a:spcAft>
              <a:buClr>
                <a:srgbClr val="000000"/>
              </a:buClr>
              <a:buFont typeface="Symbol" panose="05050102010706020507" pitchFamily="18" charset="2"/>
              <a:buChar char=""/>
            </a:pPr>
            <a:r>
              <a:rPr lang="en-US" sz="1800" dirty="0">
                <a:effectLst>
                  <a:outerShdw sx="0" sy="0">
                    <a:srgbClr val="000000"/>
                  </a:outerShdw>
                </a:effectLst>
                <a:latin typeface="Arial" panose="020B0604020202020204" pitchFamily="34" charset="0"/>
              </a:rPr>
              <a:t>FDA advises patients should not use a compounded drug if an approved drug is available to treat a patient. </a:t>
            </a:r>
          </a:p>
        </p:txBody>
      </p:sp>
    </p:spTree>
    <p:extLst>
      <p:ext uri="{BB962C8B-B14F-4D97-AF65-F5344CB8AC3E}">
        <p14:creationId xmlns:p14="http://schemas.microsoft.com/office/powerpoint/2010/main" val="33939133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152400" y="819150"/>
            <a:ext cx="8839200" cy="3810000"/>
          </a:xfrm>
        </p:spPr>
        <p:txBody>
          <a:bodyPr/>
          <a:lstStyle/>
          <a:p>
            <a:pPr marL="0" indent="0">
              <a:buNone/>
            </a:pPr>
            <a:r>
              <a:rPr lang="en-US" altLang="en-US" b="1" i="1" dirty="0">
                <a:latin typeface="Arial" panose="020B0604020202020204" pitchFamily="34" charset="0"/>
              </a:rPr>
              <a:t>Product Update:</a:t>
            </a:r>
            <a:endParaRPr lang="en-US" b="1" i="1" dirty="0">
              <a:latin typeface="Arial" panose="020B0604020202020204" pitchFamily="34" charset="0"/>
            </a:endParaRPr>
          </a:p>
          <a:p>
            <a:pPr>
              <a:lnSpc>
                <a:spcPct val="120000"/>
              </a:lnSpc>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FDA approved a single-use glass vial presentation for all available strengths of </a:t>
            </a:r>
            <a:r>
              <a:rPr lang="en-US" sz="1600" dirty="0" err="1">
                <a:solidFill>
                  <a:srgbClr val="000000"/>
                </a:solidFill>
                <a:effectLst>
                  <a:outerShdw sx="0" sy="0">
                    <a:srgbClr val="000000"/>
                  </a:outerShdw>
                </a:effectLst>
                <a:latin typeface="Arial" panose="020B0604020202020204" pitchFamily="34" charset="0"/>
              </a:rPr>
              <a:t>Mounjaro</a:t>
            </a:r>
            <a:r>
              <a:rPr lang="en-US" sz="1600" dirty="0">
                <a:solidFill>
                  <a:srgbClr val="000000"/>
                </a:solidFill>
                <a:effectLst>
                  <a:outerShdw sx="0" sy="0">
                    <a:srgbClr val="000000"/>
                  </a:outerShdw>
                </a:effectLst>
                <a:latin typeface="Arial" panose="020B0604020202020204" pitchFamily="34" charset="0"/>
              </a:rPr>
              <a:t> (</a:t>
            </a:r>
            <a:r>
              <a:rPr lang="en-US" sz="1600" dirty="0" err="1">
                <a:solidFill>
                  <a:srgbClr val="000000"/>
                </a:solidFill>
                <a:effectLst>
                  <a:outerShdw sx="0" sy="0">
                    <a:srgbClr val="000000"/>
                  </a:outerShdw>
                </a:effectLst>
                <a:latin typeface="Arial" panose="020B0604020202020204" pitchFamily="34" charset="0"/>
              </a:rPr>
              <a:t>tirzepatide</a:t>
            </a:r>
            <a:r>
              <a:rPr lang="en-US" sz="1600" dirty="0">
                <a:solidFill>
                  <a:srgbClr val="000000"/>
                </a:solidFill>
                <a:effectLst>
                  <a:outerShdw sx="0" sy="0">
                    <a:srgbClr val="000000"/>
                  </a:outerShdw>
                </a:effectLst>
                <a:latin typeface="Arial" panose="020B0604020202020204" pitchFamily="34" charset="0"/>
              </a:rPr>
              <a:t>). </a:t>
            </a:r>
          </a:p>
          <a:p>
            <a:pPr marL="742950" lvl="2" indent="-342900">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Previously approved as a single-dose pen. </a:t>
            </a:r>
          </a:p>
          <a:p>
            <a:pPr marL="742950" lvl="2" indent="-342900">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Dosage is 2.5 mg to 15 mg SC once weekly. </a:t>
            </a:r>
          </a:p>
          <a:p>
            <a:pPr>
              <a:lnSpc>
                <a:spcPct val="120000"/>
              </a:lnSpc>
              <a:spcBef>
                <a:spcPts val="225"/>
              </a:spcBef>
              <a:spcAft>
                <a:spcPts val="225"/>
              </a:spcAft>
              <a:buClr>
                <a:srgbClr val="000000"/>
              </a:buClr>
              <a:buFont typeface="Symbol" panose="05050102010706020507" pitchFamily="18" charset="2"/>
              <a:buChar char=""/>
            </a:pPr>
            <a:endParaRPr lang="en-US" sz="1600" dirty="0">
              <a:solidFill>
                <a:srgbClr val="000000"/>
              </a:solidFill>
              <a:effectLst>
                <a:outerShdw sx="0" sy="0">
                  <a:srgbClr val="000000"/>
                </a:outerShdw>
              </a:effectLst>
              <a:latin typeface="Arial" panose="020B0604020202020204" pitchFamily="34" charset="0"/>
            </a:endParaRPr>
          </a:p>
          <a:p>
            <a:pPr>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A glucose-dependent insulinotropic polypeptide (GIP) receptor and GLP-1 receptor agonist indicated as an adjunct to diet and exercise to improve glycemic control in adults with T2DM.</a:t>
            </a:r>
          </a:p>
          <a:p>
            <a:pPr>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Limitations of use include that it has not been studied in patients with a history of pancreatitis and is not indicated for use in patients with T1DM. </a:t>
            </a:r>
          </a:p>
          <a:p>
            <a:pPr>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Carries Boxed Warning for risk of thyroid C-cell tumors. </a:t>
            </a:r>
          </a:p>
          <a:p>
            <a:pPr>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The most common adverse reactions are nausea, diarrhea, decreased appetite, vomiting, constipation, dyspepsia, and abdominal pain.</a:t>
            </a:r>
          </a:p>
        </p:txBody>
      </p:sp>
    </p:spTree>
    <p:extLst>
      <p:ext uri="{BB962C8B-B14F-4D97-AF65-F5344CB8AC3E}">
        <p14:creationId xmlns:p14="http://schemas.microsoft.com/office/powerpoint/2010/main" val="13004303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76200" y="895350"/>
            <a:ext cx="8763000" cy="3560061"/>
          </a:xfrm>
        </p:spPr>
        <p:txBody>
          <a:bodyPr/>
          <a:lstStyle/>
          <a:p>
            <a:pPr marL="0" indent="0">
              <a:buNone/>
            </a:pPr>
            <a:r>
              <a:rPr lang="en-US" altLang="en-US" b="1" i="1" dirty="0">
                <a:latin typeface="Arial" panose="020B0604020202020204" pitchFamily="34" charset="0"/>
              </a:rPr>
              <a:t>Product Update:</a:t>
            </a:r>
            <a:endParaRPr lang="en-US" b="1" i="1" dirty="0">
              <a:latin typeface="Arial" panose="020B0604020202020204" pitchFamily="34" charset="0"/>
            </a:endParaRPr>
          </a:p>
          <a:p>
            <a:pPr eaLnBrk="0" fontAlgn="base" hangingPunct="0">
              <a:lnSpc>
                <a:spcPct val="120000"/>
              </a:lnSpc>
              <a:spcBef>
                <a:spcPts val="300"/>
              </a:spcBef>
              <a:spcAft>
                <a:spcPts val="300"/>
              </a:spcAft>
              <a:buClr>
                <a:srgbClr val="000000"/>
              </a:buClr>
              <a:buFont typeface="Symbol" panose="05050102010706020507" pitchFamily="18" charset="2"/>
              <a:buChar char=""/>
            </a:pPr>
            <a:r>
              <a:rPr kumimoji="1" lang="en-US" sz="1800" dirty="0">
                <a:solidFill>
                  <a:srgbClr val="000000"/>
                </a:solidFill>
                <a:effectLst>
                  <a:outerShdw sx="0" sy="0">
                    <a:srgbClr val="000000"/>
                  </a:outerShdw>
                </a:effectLst>
                <a:latin typeface="Arial" panose="020B0604020202020204" pitchFamily="34" charset="0"/>
              </a:rPr>
              <a:t>Sanofi discontinued distribution of </a:t>
            </a:r>
            <a:r>
              <a:rPr kumimoji="1" lang="en-US" sz="1800" dirty="0" err="1">
                <a:solidFill>
                  <a:srgbClr val="000000"/>
                </a:solidFill>
                <a:effectLst>
                  <a:outerShdw sx="0" sy="0">
                    <a:srgbClr val="000000"/>
                  </a:outerShdw>
                </a:effectLst>
                <a:latin typeface="Arial" panose="020B0604020202020204" pitchFamily="34" charset="0"/>
              </a:rPr>
              <a:t>Adlyxin</a:t>
            </a:r>
            <a:r>
              <a:rPr kumimoji="1" lang="en-US" sz="1800" dirty="0">
                <a:solidFill>
                  <a:srgbClr val="000000"/>
                </a:solidFill>
                <a:effectLst>
                  <a:outerShdw sx="0" sy="0">
                    <a:srgbClr val="000000"/>
                  </a:outerShdw>
                </a:effectLst>
                <a:latin typeface="Arial" panose="020B0604020202020204" pitchFamily="34" charset="0"/>
              </a:rPr>
              <a:t> (</a:t>
            </a:r>
            <a:r>
              <a:rPr kumimoji="1" lang="en-US" sz="1800" dirty="0" err="1">
                <a:solidFill>
                  <a:srgbClr val="000000"/>
                </a:solidFill>
                <a:effectLst>
                  <a:outerShdw sx="0" sy="0">
                    <a:srgbClr val="000000"/>
                  </a:outerShdw>
                </a:effectLst>
                <a:latin typeface="Arial" panose="020B0604020202020204" pitchFamily="34" charset="0"/>
              </a:rPr>
              <a:t>Lixisenatide</a:t>
            </a:r>
            <a:r>
              <a:rPr kumimoji="1" lang="en-US" sz="1800" dirty="0">
                <a:solidFill>
                  <a:srgbClr val="000000"/>
                </a:solidFill>
                <a:effectLst>
                  <a:outerShdw sx="0" sy="0">
                    <a:srgbClr val="000000"/>
                  </a:outerShdw>
                </a:effectLst>
                <a:latin typeface="Arial" panose="020B0604020202020204" pitchFamily="34" charset="0"/>
              </a:rPr>
              <a:t>) on January 1, 2023. </a:t>
            </a:r>
          </a:p>
          <a:p>
            <a:pPr eaLnBrk="0" fontAlgn="base" hangingPunct="0">
              <a:lnSpc>
                <a:spcPct val="120000"/>
              </a:lnSpc>
              <a:spcBef>
                <a:spcPts val="300"/>
              </a:spcBef>
              <a:spcAft>
                <a:spcPts val="300"/>
              </a:spcAft>
              <a:buClr>
                <a:srgbClr val="000000"/>
              </a:buClr>
              <a:buFont typeface="Symbol" panose="05050102010706020507" pitchFamily="18" charset="2"/>
              <a:buChar char=""/>
            </a:pPr>
            <a:r>
              <a:rPr kumimoji="1" lang="en-US" sz="1800" dirty="0">
                <a:solidFill>
                  <a:srgbClr val="000000"/>
                </a:solidFill>
                <a:effectLst>
                  <a:outerShdw sx="0" sy="0">
                    <a:srgbClr val="000000"/>
                  </a:outerShdw>
                </a:effectLst>
                <a:latin typeface="Arial" panose="020B0604020202020204" pitchFamily="34" charset="0"/>
              </a:rPr>
              <a:t>Product expiration is 9/30/2023. </a:t>
            </a:r>
          </a:p>
          <a:p>
            <a:pPr eaLnBrk="0" fontAlgn="base" hangingPunct="0">
              <a:lnSpc>
                <a:spcPct val="120000"/>
              </a:lnSpc>
              <a:spcBef>
                <a:spcPts val="300"/>
              </a:spcBef>
              <a:spcAft>
                <a:spcPts val="300"/>
              </a:spcAft>
              <a:buClr>
                <a:srgbClr val="000000"/>
              </a:buClr>
              <a:buFont typeface="Symbol" panose="05050102010706020507" pitchFamily="18" charset="2"/>
              <a:buChar char=""/>
            </a:pPr>
            <a:r>
              <a:rPr kumimoji="1" lang="en-US" sz="1800" dirty="0">
                <a:solidFill>
                  <a:srgbClr val="000000"/>
                </a:solidFill>
                <a:effectLst>
                  <a:outerShdw sx="0" sy="0">
                    <a:srgbClr val="000000"/>
                  </a:outerShdw>
                </a:effectLst>
                <a:latin typeface="Arial" panose="020B0604020202020204" pitchFamily="34" charset="0"/>
              </a:rPr>
              <a:t>No generics are available. </a:t>
            </a:r>
          </a:p>
        </p:txBody>
      </p:sp>
    </p:spTree>
    <p:extLst>
      <p:ext uri="{BB962C8B-B14F-4D97-AF65-F5344CB8AC3E}">
        <p14:creationId xmlns:p14="http://schemas.microsoft.com/office/powerpoint/2010/main" val="365448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9D80-F786-445D-9A79-DF0B42E963C9}"/>
              </a:ext>
            </a:extLst>
          </p:cNvPr>
          <p:cNvSpPr>
            <a:spLocks noGrp="1"/>
          </p:cNvSpPr>
          <p:nvPr>
            <p:ph type="title"/>
          </p:nvPr>
        </p:nvSpPr>
        <p:spPr/>
        <p:txBody>
          <a:bodyPr/>
          <a:lstStyle/>
          <a:p>
            <a:r>
              <a:rPr lang="en-US" dirty="0"/>
              <a:t>Antibiotics, Inhaled</a:t>
            </a:r>
          </a:p>
        </p:txBody>
      </p:sp>
      <p:sp>
        <p:nvSpPr>
          <p:cNvPr id="3" name="Content Placeholder 2">
            <a:extLst>
              <a:ext uri="{FF2B5EF4-FFF2-40B4-BE49-F238E27FC236}">
                <a16:creationId xmlns:a16="http://schemas.microsoft.com/office/drawing/2014/main" id="{8929895B-35E1-46BE-B21C-7A498CAEAC84}"/>
              </a:ext>
            </a:extLst>
          </p:cNvPr>
          <p:cNvSpPr>
            <a:spLocks noGrp="1"/>
          </p:cNvSpPr>
          <p:nvPr>
            <p:ph idx="1"/>
          </p:nvPr>
        </p:nvSpPr>
        <p:spPr>
          <a:xfrm>
            <a:off x="457200" y="666750"/>
            <a:ext cx="8229600" cy="3394472"/>
          </a:xfrm>
        </p:spPr>
        <p:txBody>
          <a:bodyPr/>
          <a:lstStyle/>
          <a:p>
            <a:pPr marL="0" indent="0">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400" dirty="0">
                <a:solidFill>
                  <a:srgbClr val="000000"/>
                </a:solidFill>
              </a:rPr>
              <a:t>Arikayce (amikacin liposome)		</a:t>
            </a:r>
          </a:p>
          <a:p>
            <a:r>
              <a:rPr lang="en-US" sz="2400" dirty="0">
                <a:solidFill>
                  <a:srgbClr val="000000"/>
                </a:solidFill>
              </a:rPr>
              <a:t>Bethkis (tobramycin)</a:t>
            </a:r>
          </a:p>
          <a:p>
            <a:r>
              <a:rPr lang="en-US" sz="2400" dirty="0">
                <a:solidFill>
                  <a:srgbClr val="000000"/>
                </a:solidFill>
              </a:rPr>
              <a:t>Cayston (aztreonam)</a:t>
            </a:r>
          </a:p>
          <a:p>
            <a:r>
              <a:rPr lang="en-US" sz="2400" dirty="0">
                <a:solidFill>
                  <a:srgbClr val="000000"/>
                </a:solidFill>
              </a:rPr>
              <a:t>Kitabis Pak (tobramycin)</a:t>
            </a:r>
          </a:p>
          <a:p>
            <a:r>
              <a:rPr lang="en-US" sz="2400" dirty="0">
                <a:solidFill>
                  <a:srgbClr val="000000"/>
                </a:solidFill>
              </a:rPr>
              <a:t>Tobi (tobramycin)</a:t>
            </a:r>
          </a:p>
          <a:p>
            <a:r>
              <a:rPr lang="en-US" sz="2400" dirty="0">
                <a:solidFill>
                  <a:srgbClr val="000000"/>
                </a:solidFill>
              </a:rPr>
              <a:t>Tobi Podhaler (tobramycin)</a:t>
            </a:r>
          </a:p>
          <a:p>
            <a:r>
              <a:rPr lang="en-US" sz="2400" dirty="0">
                <a:solidFill>
                  <a:srgbClr val="000000"/>
                </a:solidFill>
              </a:rPr>
              <a:t>tobramycin pak (tobramycin)</a:t>
            </a:r>
          </a:p>
          <a:p>
            <a:r>
              <a:rPr lang="en-US" sz="2400" dirty="0">
                <a:solidFill>
                  <a:srgbClr val="000000"/>
                </a:solidFill>
              </a:rPr>
              <a:t>tobramycin solution (tobramycin)</a:t>
            </a:r>
            <a:endParaRPr lang="en-US" dirty="0"/>
          </a:p>
        </p:txBody>
      </p:sp>
    </p:spTree>
    <p:extLst>
      <p:ext uri="{BB962C8B-B14F-4D97-AF65-F5344CB8AC3E}">
        <p14:creationId xmlns:p14="http://schemas.microsoft.com/office/powerpoint/2010/main" val="347416855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152400" y="819150"/>
            <a:ext cx="8763000" cy="3733800"/>
          </a:xfrm>
        </p:spPr>
        <p:txBody>
          <a:bodyPr/>
          <a:lstStyle/>
          <a:p>
            <a:pPr marL="0" indent="0">
              <a:buNone/>
            </a:pPr>
            <a:r>
              <a:rPr lang="en-US" altLang="en-US" b="1" i="1" dirty="0">
                <a:latin typeface="Arial" panose="020B0604020202020204" pitchFamily="34" charset="0"/>
              </a:rPr>
              <a:t>Product Update:</a:t>
            </a:r>
            <a:endParaRPr lang="en-US" b="1" i="1" dirty="0">
              <a:latin typeface="Arial" panose="020B0604020202020204" pitchFamily="34" charset="0"/>
            </a:endParaRPr>
          </a:p>
          <a:p>
            <a:pPr fontAlgn="base">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FDA approved </a:t>
            </a:r>
            <a:r>
              <a:rPr lang="en-US" sz="1600" dirty="0" err="1">
                <a:solidFill>
                  <a:srgbClr val="000000"/>
                </a:solidFill>
                <a:effectLst>
                  <a:outerShdw sx="0" sy="0">
                    <a:srgbClr val="000000"/>
                  </a:outerShdw>
                </a:effectLst>
                <a:latin typeface="Arial" panose="020B0604020202020204" pitchFamily="34" charset="0"/>
              </a:rPr>
              <a:t>Zituvio</a:t>
            </a:r>
            <a:r>
              <a:rPr lang="en-US" sz="1600" dirty="0">
                <a:solidFill>
                  <a:srgbClr val="000000"/>
                </a:solidFill>
                <a:effectLst>
                  <a:outerShdw sx="0" sy="0">
                    <a:srgbClr val="000000"/>
                  </a:outerShdw>
                </a:effectLst>
                <a:latin typeface="Arial" panose="020B0604020202020204" pitchFamily="34" charset="0"/>
              </a:rPr>
              <a:t> (sitagliptin), a dipeptidyl peptidase-4 (DPP-4) inhibitor </a:t>
            </a:r>
          </a:p>
          <a:p>
            <a:pPr fontAlgn="base">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Approved as an adjunct to diet and exercise to improve glycemic control in adults with T2DM. </a:t>
            </a:r>
          </a:p>
          <a:p>
            <a:pPr fontAlgn="base">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Approved as 25 mg, 50 mg, &amp; 100 mg tablets. </a:t>
            </a:r>
          </a:p>
          <a:p>
            <a:pPr fontAlgn="base">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Recommended dosage is 100 mg orally once daily with or without food. </a:t>
            </a:r>
          </a:p>
          <a:p>
            <a:pPr fontAlgn="base">
              <a:spcBef>
                <a:spcPts val="225"/>
              </a:spcBef>
              <a:spcAft>
                <a:spcPts val="225"/>
              </a:spcAft>
              <a:buClr>
                <a:srgbClr val="000000"/>
              </a:buClr>
              <a:buFont typeface="Symbol" panose="05050102010706020507" pitchFamily="18" charset="2"/>
              <a:buChar char=""/>
            </a:pPr>
            <a:r>
              <a:rPr lang="en-US" sz="1600" dirty="0">
                <a:solidFill>
                  <a:srgbClr val="000000"/>
                </a:solidFill>
                <a:effectLst>
                  <a:outerShdw sx="0" sy="0">
                    <a:srgbClr val="000000"/>
                  </a:outerShdw>
                </a:effectLst>
                <a:latin typeface="Arial" panose="020B0604020202020204" pitchFamily="34" charset="0"/>
              </a:rPr>
              <a:t>Most common adverse reactions are: upper respiratory tract infection, nasopharyngitis and headache. </a:t>
            </a:r>
          </a:p>
        </p:txBody>
      </p:sp>
    </p:spTree>
    <p:extLst>
      <p:ext uri="{BB962C8B-B14F-4D97-AF65-F5344CB8AC3E}">
        <p14:creationId xmlns:p14="http://schemas.microsoft.com/office/powerpoint/2010/main" val="19445617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228600" y="819150"/>
            <a:ext cx="8610600" cy="3733800"/>
          </a:xfrm>
        </p:spPr>
        <p:txBody>
          <a:bodyPr/>
          <a:lstStyle/>
          <a:p>
            <a:pPr>
              <a:buNone/>
            </a:pPr>
            <a:r>
              <a:rPr lang="en-US" altLang="en-US" b="1" i="1" dirty="0">
                <a:latin typeface="Arial" panose="020B0604020202020204" pitchFamily="34" charset="0"/>
              </a:rPr>
              <a:t>Product Update: </a:t>
            </a:r>
            <a:r>
              <a:rPr lang="en-US" b="1" i="1" dirty="0">
                <a:latin typeface="Arial" panose="020B0604020202020204" pitchFamily="34" charset="0"/>
              </a:rPr>
              <a:t> </a:t>
            </a:r>
          </a:p>
          <a:p>
            <a:pPr fontAlgn="base">
              <a:lnSpc>
                <a:spcPct val="120000"/>
              </a:lnSpc>
              <a:spcBef>
                <a:spcPts val="225"/>
              </a:spcBef>
              <a:spcAft>
                <a:spcPts val="225"/>
              </a:spcAft>
              <a:buClr>
                <a:srgbClr val="000000"/>
              </a:buClr>
              <a:buFont typeface="Symbol" panose="05050102010706020507" pitchFamily="18" charset="2"/>
              <a:buChar char=""/>
            </a:pPr>
            <a:r>
              <a:rPr lang="en-US" sz="1400" dirty="0" err="1">
                <a:solidFill>
                  <a:srgbClr val="000000"/>
                </a:solidFill>
                <a:effectLst>
                  <a:outerShdw sx="0" sy="0">
                    <a:srgbClr val="000000"/>
                  </a:outerShdw>
                </a:effectLst>
                <a:latin typeface="Arial" panose="020B0604020202020204" pitchFamily="34" charset="0"/>
              </a:rPr>
              <a:t>Zituvimet</a:t>
            </a:r>
            <a:r>
              <a:rPr lang="en-US" sz="1400" dirty="0">
                <a:solidFill>
                  <a:srgbClr val="000000"/>
                </a:solidFill>
                <a:effectLst>
                  <a:outerShdw sx="0" sy="0">
                    <a:srgbClr val="000000"/>
                  </a:outerShdw>
                </a:effectLst>
                <a:latin typeface="Arial" panose="020B0604020202020204" pitchFamily="34" charset="0"/>
              </a:rPr>
              <a:t> (sitagliptin/metformin) is approved as an adjunct to diet &amp; exercise to improve glycemic control in adults with T2DM. </a:t>
            </a:r>
          </a:p>
          <a:p>
            <a:pPr fontAlgn="base">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The product is not recommended in patients with T1DM &amp; has not been studied in patients with history of pancreatitis. </a:t>
            </a:r>
          </a:p>
          <a:p>
            <a:pPr fontAlgn="base">
              <a:lnSpc>
                <a:spcPct val="120000"/>
              </a:lnSpc>
              <a:spcBef>
                <a:spcPts val="225"/>
              </a:spcBef>
              <a:spcAft>
                <a:spcPts val="225"/>
              </a:spcAft>
              <a:buClr>
                <a:srgbClr val="000000"/>
              </a:buClr>
              <a:buFont typeface="Symbol" panose="05050102010706020507" pitchFamily="18" charset="2"/>
              <a:buChar char=""/>
            </a:pPr>
            <a:r>
              <a:rPr lang="en-US" sz="1400" dirty="0" err="1">
                <a:solidFill>
                  <a:srgbClr val="000000"/>
                </a:solidFill>
                <a:effectLst>
                  <a:outerShdw sx="0" sy="0">
                    <a:srgbClr val="000000"/>
                  </a:outerShdw>
                </a:effectLst>
                <a:latin typeface="Arial" panose="020B0604020202020204" pitchFamily="34" charset="0"/>
              </a:rPr>
              <a:t>Zituvimet</a:t>
            </a:r>
            <a:r>
              <a:rPr lang="en-US" sz="1400" dirty="0">
                <a:solidFill>
                  <a:srgbClr val="000000"/>
                </a:solidFill>
                <a:effectLst>
                  <a:outerShdw sx="0" sy="0">
                    <a:srgbClr val="000000"/>
                  </a:outerShdw>
                </a:effectLst>
                <a:latin typeface="Arial" panose="020B0604020202020204" pitchFamily="34" charset="0"/>
              </a:rPr>
              <a:t> is approved as tablets containing 50 mg sitagliptin/500 mg metformin &amp; 50 mg sitagliptin/1,000 mg metformin. </a:t>
            </a:r>
          </a:p>
          <a:p>
            <a:pPr fontAlgn="base">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The recommended starting dosage in patients not currently on metformin is 50 mg/500 mg orally twice daily with meals.  </a:t>
            </a:r>
          </a:p>
          <a:p>
            <a:pPr marL="742950" lvl="2" indent="-342900" fontAlgn="base">
              <a:lnSpc>
                <a:spcPct val="120000"/>
              </a:lnSpc>
              <a:spcBef>
                <a:spcPts val="225"/>
              </a:spcBef>
              <a:spcAft>
                <a:spcPts val="225"/>
              </a:spcAft>
              <a:buClr>
                <a:srgbClr val="000000"/>
              </a:buClr>
              <a:buFont typeface="Symbol" panose="05050102010706020507" pitchFamily="18" charset="2"/>
              <a:buChar char=""/>
            </a:pPr>
            <a:r>
              <a:rPr lang="en-US" sz="1200" dirty="0">
                <a:solidFill>
                  <a:srgbClr val="000000"/>
                </a:solidFill>
                <a:effectLst>
                  <a:outerShdw sx="0" sy="0">
                    <a:srgbClr val="000000"/>
                  </a:outerShdw>
                </a:effectLst>
                <a:latin typeface="Arial" panose="020B0604020202020204" pitchFamily="34" charset="0"/>
              </a:rPr>
              <a:t>The dose should be increased gradually to reduce GI side effects to a maximum dose of 100 mg of sitagliptin &amp; 2,000 mg of metformin daily. </a:t>
            </a:r>
          </a:p>
          <a:p>
            <a:pPr marL="742950" lvl="2" indent="-342900" fontAlgn="base">
              <a:lnSpc>
                <a:spcPct val="120000"/>
              </a:lnSpc>
              <a:spcBef>
                <a:spcPts val="225"/>
              </a:spcBef>
              <a:spcAft>
                <a:spcPts val="225"/>
              </a:spcAft>
              <a:buClr>
                <a:srgbClr val="000000"/>
              </a:buClr>
              <a:buFont typeface="Symbol" panose="05050102010706020507" pitchFamily="18" charset="2"/>
              <a:buChar char=""/>
            </a:pPr>
            <a:r>
              <a:rPr lang="en-US" sz="1200" dirty="0">
                <a:solidFill>
                  <a:srgbClr val="000000"/>
                </a:solidFill>
                <a:effectLst>
                  <a:outerShdw sx="0" sy="0">
                    <a:srgbClr val="000000"/>
                  </a:outerShdw>
                </a:effectLst>
                <a:latin typeface="Arial" panose="020B0604020202020204" pitchFamily="34" charset="0"/>
              </a:rPr>
              <a:t>The starting dose for patients already on metformin should provide sitagliptin dosed as 50 mg twice daily &amp; the dose of metformin already being taken. </a:t>
            </a:r>
          </a:p>
          <a:p>
            <a:pPr fontAlgn="base">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Product carries a BBW for lactic acidosis due to metformin component. </a:t>
            </a:r>
          </a:p>
        </p:txBody>
      </p:sp>
    </p:spTree>
    <p:extLst>
      <p:ext uri="{BB962C8B-B14F-4D97-AF65-F5344CB8AC3E}">
        <p14:creationId xmlns:p14="http://schemas.microsoft.com/office/powerpoint/2010/main" val="28419450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152400" y="819150"/>
            <a:ext cx="8839200" cy="3581400"/>
          </a:xfrm>
        </p:spPr>
        <p:txBody>
          <a:bodyPr/>
          <a:lstStyle/>
          <a:p>
            <a:pPr>
              <a:buNone/>
            </a:pPr>
            <a:r>
              <a:rPr lang="en-US" b="1" i="1" dirty="0">
                <a:latin typeface="Arial" panose="020B0604020202020204" pitchFamily="34" charset="0"/>
              </a:rPr>
              <a:t>Product Update:</a:t>
            </a:r>
          </a:p>
          <a:p>
            <a:pPr fontAlgn="base">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The FDA released a communication instructing wholesalers, pharmacies, HCPs, and patients to check their product supply for counterfeit </a:t>
            </a:r>
            <a:r>
              <a:rPr lang="en-US" sz="1400" dirty="0" err="1">
                <a:solidFill>
                  <a:srgbClr val="000000"/>
                </a:solidFill>
                <a:effectLst>
                  <a:outerShdw sx="0" sy="0">
                    <a:srgbClr val="000000"/>
                  </a:outerShdw>
                </a:effectLst>
                <a:latin typeface="Arial" panose="020B0604020202020204" pitchFamily="34" charset="0"/>
              </a:rPr>
              <a:t>semaglutide</a:t>
            </a:r>
            <a:r>
              <a:rPr lang="en-US" sz="1400" dirty="0">
                <a:solidFill>
                  <a:srgbClr val="000000"/>
                </a:solidFill>
                <a:effectLst>
                  <a:outerShdw sx="0" sy="0">
                    <a:srgbClr val="000000"/>
                  </a:outerShdw>
                </a:effectLst>
                <a:latin typeface="Arial" panose="020B0604020202020204" pitchFamily="34" charset="0"/>
              </a:rPr>
              <a:t> (Ozempic) 1 mg injection following seizure of counterfeit product from the US drug supply chain. </a:t>
            </a:r>
          </a:p>
        </p:txBody>
      </p:sp>
    </p:spTree>
    <p:extLst>
      <p:ext uri="{BB962C8B-B14F-4D97-AF65-F5344CB8AC3E}">
        <p14:creationId xmlns:p14="http://schemas.microsoft.com/office/powerpoint/2010/main" val="90715510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76200" y="895350"/>
            <a:ext cx="8915400" cy="3657600"/>
          </a:xfrm>
        </p:spPr>
        <p:txBody>
          <a:bodyPr/>
          <a:lstStyle/>
          <a:p>
            <a:pPr>
              <a:buNone/>
            </a:pPr>
            <a:r>
              <a:rPr lang="en-US" b="1" i="1" dirty="0">
                <a:latin typeface="Arial" panose="020B0604020202020204" pitchFamily="34" charset="0"/>
              </a:rPr>
              <a:t>Product Update:</a:t>
            </a:r>
          </a:p>
          <a:p>
            <a:pPr fontAlgn="base">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The FDA has issued a Drug Safety Communication which provides updates on its ongoing evaluation of reports of suicidal thoughts &amp; actions in patients taking GLP-1RAs. </a:t>
            </a:r>
          </a:p>
          <a:p>
            <a:pPr fontAlgn="base">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After preliminary review of data from FAERS &amp; clinical trials, evidence has NOT found an association between GLP-1RAs and suicidal thoughts/actions. </a:t>
            </a:r>
          </a:p>
          <a:p>
            <a:pPr fontAlgn="base">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FDA will perform additional evaluations including meta-analysis &amp; post marketing data analysis. </a:t>
            </a:r>
          </a:p>
          <a:p>
            <a:pPr fontAlgn="base">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Patients should not stop taking GLP-1RAs without consulting their HCP, &amp; HCPs should monitor patients for new/worsening depression, suicidal thoughts, or unusual mood/behavior changes. </a:t>
            </a:r>
          </a:p>
          <a:p>
            <a:pPr>
              <a:lnSpc>
                <a:spcPct val="120000"/>
              </a:lnSpc>
              <a:buFont typeface="Arial" panose="020B0604020202020204" pitchFamily="34" charset="0"/>
              <a:buChar char="•"/>
            </a:pPr>
            <a:endParaRPr lang="en-US" sz="1350" dirty="0">
              <a:effectLst>
                <a:outerShdw sx="0" sy="0">
                  <a:srgbClr val="000000"/>
                </a:outerShdw>
              </a:effectLst>
              <a:latin typeface="Arial" panose="020B0604020202020204" pitchFamily="34" charset="0"/>
            </a:endParaRPr>
          </a:p>
        </p:txBody>
      </p:sp>
    </p:spTree>
    <p:extLst>
      <p:ext uri="{BB962C8B-B14F-4D97-AF65-F5344CB8AC3E}">
        <p14:creationId xmlns:p14="http://schemas.microsoft.com/office/powerpoint/2010/main" val="9331945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76200" y="895350"/>
            <a:ext cx="8915400" cy="3657600"/>
          </a:xfrm>
        </p:spPr>
        <p:txBody>
          <a:bodyPr/>
          <a:lstStyle/>
          <a:p>
            <a:pPr>
              <a:buNone/>
            </a:pPr>
            <a:r>
              <a:rPr lang="en-US" b="1" i="1" dirty="0">
                <a:latin typeface="Arial" panose="020B0604020202020204" pitchFamily="34" charset="0"/>
              </a:rPr>
              <a:t>Product Update:</a:t>
            </a:r>
          </a:p>
          <a:p>
            <a:pPr marR="0" fontAlgn="base">
              <a:lnSpc>
                <a:spcPct val="120000"/>
              </a:lnSpc>
              <a:spcBef>
                <a:spcPts val="225"/>
              </a:spcBef>
              <a:spcAft>
                <a:spcPts val="225"/>
              </a:spcAft>
              <a:buClr>
                <a:srgbClr val="000000"/>
              </a:buClr>
              <a:buFont typeface="Symbol" panose="05050102010706020507" pitchFamily="18" charset="2"/>
              <a:buChar char=""/>
            </a:pPr>
            <a:r>
              <a:rPr lang="en-US" sz="1400" dirty="0">
                <a:solidFill>
                  <a:srgbClr val="000000"/>
                </a:solidFill>
                <a:effectLst>
                  <a:outerShdw sx="0" sy="0">
                    <a:srgbClr val="000000"/>
                  </a:outerShdw>
                </a:effectLst>
                <a:latin typeface="Arial" panose="020B0604020202020204" pitchFamily="34" charset="0"/>
              </a:rPr>
              <a:t>The EMA's Pharmacovigilance Risk Assessment Committee (PRAC) concluded that available evidence does NOT support a causal association between GLP-1 RAs and suicidal thoughts &amp; actions. </a:t>
            </a:r>
          </a:p>
        </p:txBody>
      </p:sp>
    </p:spTree>
    <p:extLst>
      <p:ext uri="{BB962C8B-B14F-4D97-AF65-F5344CB8AC3E}">
        <p14:creationId xmlns:p14="http://schemas.microsoft.com/office/powerpoint/2010/main" val="89093123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76200" y="895350"/>
            <a:ext cx="8915400" cy="3810000"/>
          </a:xfrm>
        </p:spPr>
        <p:txBody>
          <a:bodyPr/>
          <a:lstStyle/>
          <a:p>
            <a:pPr>
              <a:buNone/>
            </a:pPr>
            <a:r>
              <a:rPr lang="en-US" sz="2000" b="1" i="1" dirty="0">
                <a:latin typeface="Arial" panose="020B0604020202020204" pitchFamily="34" charset="0"/>
              </a:rPr>
              <a:t>Guideline Update:</a:t>
            </a:r>
          </a:p>
          <a:p>
            <a:pPr marL="342900" marR="0" lvl="0" indent="-342900" fontAlgn="base">
              <a:lnSpc>
                <a:spcPct val="120000"/>
              </a:lnSpc>
              <a:spcBef>
                <a:spcPts val="300"/>
              </a:spcBef>
              <a:spcAft>
                <a:spcPts val="300"/>
              </a:spcAft>
              <a:buClr>
                <a:srgbClr val="000000"/>
              </a:buClr>
              <a:buFont typeface="Symbol" panose="05050102010706020507" pitchFamily="18" charset="2"/>
              <a:buChar char=""/>
            </a:pPr>
            <a:r>
              <a:rPr lang="en-US" sz="1600" u="none" strike="noStrike" kern="0" spc="0" dirty="0">
                <a:ln>
                  <a:noFill/>
                </a:ln>
                <a:effectLst>
                  <a:outerShdw sx="0" sy="0">
                    <a:srgbClr val="000000"/>
                  </a:outerShdw>
                </a:effectLst>
                <a:latin typeface="Arial" panose="020B0604020202020204" pitchFamily="34" charset="0"/>
                <a:ea typeface="MS Mincho" panose="02020609040205080304" pitchFamily="49" charset="-128"/>
              </a:rPr>
              <a:t>American College of Physicians (ACP) published guidelines on newer pharmacologic treatments in adults with T2DM, including SGLT2 inhibitors, GLP-1 receptor agonists, GLP-1 agonist/GIP agonists, DPP-4 inhibitors, and long-acting insulins. </a:t>
            </a:r>
          </a:p>
          <a:p>
            <a:pPr marL="342900" marR="0" lvl="0" indent="-342900" fontAlgn="base">
              <a:lnSpc>
                <a:spcPct val="120000"/>
              </a:lnSpc>
              <a:spcBef>
                <a:spcPts val="300"/>
              </a:spcBef>
              <a:spcAft>
                <a:spcPts val="300"/>
              </a:spcAft>
              <a:buClr>
                <a:srgbClr val="000000"/>
              </a:buClr>
              <a:buFont typeface="Symbol" panose="05050102010706020507" pitchFamily="18" charset="2"/>
              <a:buChar char=""/>
            </a:pPr>
            <a:r>
              <a:rPr lang="en-US" sz="1600" u="none" strike="noStrike" kern="0" spc="0" dirty="0">
                <a:ln>
                  <a:noFill/>
                </a:ln>
                <a:effectLst>
                  <a:outerShdw sx="0" sy="0">
                    <a:srgbClr val="000000"/>
                  </a:outerShdw>
                </a:effectLst>
                <a:latin typeface="Arial" panose="020B0604020202020204" pitchFamily="34" charset="0"/>
                <a:ea typeface="MS Mincho" panose="02020609040205080304" pitchFamily="49" charset="-128"/>
              </a:rPr>
              <a:t>Key recommendations include: </a:t>
            </a:r>
          </a:p>
          <a:p>
            <a:pPr lvl="1" indent="-342900" fontAlgn="base">
              <a:lnSpc>
                <a:spcPct val="120000"/>
              </a:lnSpc>
              <a:spcBef>
                <a:spcPts val="300"/>
              </a:spcBef>
              <a:spcAft>
                <a:spcPts val="30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latin typeface="Arial" panose="020B0604020202020204" pitchFamily="34" charset="0"/>
                <a:ea typeface="MS Mincho" panose="02020609040205080304" pitchFamily="49" charset="-128"/>
              </a:rPr>
              <a:t>(1) Adding SGLT2i or GLP-1RA to metformin and lifestyle modifications in those with inadequate glycemic control - use an SGLT-2 inhibitor to reduce the risk for all-cause mortality, MACE, progression of CKD, and hospitalization due to CHF &amp; use a GLP-1RA to reduce the risk for all-cause mortality, MACE, and stroke</a:t>
            </a:r>
          </a:p>
          <a:p>
            <a:pPr lvl="1" indent="-342900" fontAlgn="base">
              <a:lnSpc>
                <a:spcPct val="120000"/>
              </a:lnSpc>
              <a:spcBef>
                <a:spcPts val="300"/>
              </a:spcBef>
              <a:spcAft>
                <a:spcPts val="300"/>
              </a:spcAft>
              <a:buClr>
                <a:srgbClr val="000000"/>
              </a:buClr>
              <a:buFont typeface="Symbol" panose="05050102010706020507" pitchFamily="18" charset="2"/>
              <a:buChar char=""/>
            </a:pPr>
            <a:r>
              <a:rPr lang="en-US" sz="1400" u="none" strike="noStrike" kern="0" spc="0" dirty="0">
                <a:ln>
                  <a:noFill/>
                </a:ln>
                <a:effectLst>
                  <a:outerShdw sx="0" sy="0">
                    <a:srgbClr val="000000"/>
                  </a:outerShdw>
                </a:effectLst>
                <a:latin typeface="Arial" panose="020B0604020202020204" pitchFamily="34" charset="0"/>
                <a:ea typeface="MS Mincho" panose="02020609040205080304" pitchFamily="49" charset="-128"/>
              </a:rPr>
              <a:t>(2) Do not add DPP-4i to metformin and lifestyle modifications in patients with inadequate glycemic control to reduce morbidity and all-cause mortality. They also state that sulfonylureas and long-acting insulins are inferior to SGLT-2 inhibitors and GLP-1 agonists in reducing all-cause mortality and morbidity but may still have some limited value for glycemic control. </a:t>
            </a:r>
            <a:endParaRPr lang="en-US" sz="1400" u="none" strike="noStrike" kern="0" spc="0" dirty="0">
              <a:ln>
                <a:noFill/>
              </a:ln>
              <a:effectLst>
                <a:outerShdw sx="0" sy="0">
                  <a:srgbClr val="000000"/>
                </a:outerShdw>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3455781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C35A-0A1A-4875-8211-66D22C6B081F}"/>
              </a:ext>
            </a:extLst>
          </p:cNvPr>
          <p:cNvSpPr>
            <a:spLocks noGrp="1"/>
          </p:cNvSpPr>
          <p:nvPr>
            <p:ph type="ctrTitle"/>
          </p:nvPr>
        </p:nvSpPr>
        <p:spPr>
          <a:xfrm>
            <a:off x="609600" y="1390650"/>
            <a:ext cx="7315200" cy="2362200"/>
          </a:xfrm>
        </p:spPr>
        <p:txBody>
          <a:bodyPr anchor="ctr"/>
          <a:lstStyle/>
          <a:p>
            <a:r>
              <a:rPr lang="en-US" dirty="0" err="1"/>
              <a:t>Immunologics</a:t>
            </a:r>
            <a:r>
              <a:rPr lang="en-US" dirty="0"/>
              <a:t> </a:t>
            </a:r>
            <a:br>
              <a:rPr lang="en-US" dirty="0"/>
            </a:br>
            <a:r>
              <a:rPr lang="en-US" dirty="0"/>
              <a:t>(Immunomodulators, Atopic Dermatitis and Immunomodulators, Asthma) </a:t>
            </a:r>
          </a:p>
        </p:txBody>
      </p:sp>
    </p:spTree>
    <p:extLst>
      <p:ext uri="{BB962C8B-B14F-4D97-AF65-F5344CB8AC3E}">
        <p14:creationId xmlns:p14="http://schemas.microsoft.com/office/powerpoint/2010/main" val="23674881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0A1-85C4-4BB4-9DF7-5B4E7F1F7310}"/>
              </a:ext>
            </a:extLst>
          </p:cNvPr>
          <p:cNvSpPr>
            <a:spLocks noGrp="1"/>
          </p:cNvSpPr>
          <p:nvPr>
            <p:ph type="title"/>
          </p:nvPr>
        </p:nvSpPr>
        <p:spPr>
          <a:xfrm>
            <a:off x="419100" y="76768"/>
            <a:ext cx="8305800" cy="845344"/>
          </a:xfrm>
        </p:spPr>
        <p:txBody>
          <a:bodyPr/>
          <a:lstStyle/>
          <a:p>
            <a:r>
              <a:rPr lang="en-US" altLang="en-US" sz="3200" dirty="0">
                <a:solidFill>
                  <a:schemeClr val="accent3"/>
                </a:solidFill>
              </a:rPr>
              <a:t>Immunomodulators, Atopic Dermatitis</a:t>
            </a:r>
            <a:endParaRPr lang="en-US" dirty="0"/>
          </a:p>
        </p:txBody>
      </p:sp>
      <p:graphicFrame>
        <p:nvGraphicFramePr>
          <p:cNvPr id="10" name="Content Placeholder 9">
            <a:extLst>
              <a:ext uri="{FF2B5EF4-FFF2-40B4-BE49-F238E27FC236}">
                <a16:creationId xmlns:a16="http://schemas.microsoft.com/office/drawing/2014/main" id="{F26840AA-F2CC-499C-B392-E6E1C4459AA4}"/>
              </a:ext>
            </a:extLst>
          </p:cNvPr>
          <p:cNvGraphicFramePr>
            <a:graphicFrameLocks noGrp="1"/>
          </p:cNvGraphicFramePr>
          <p:nvPr>
            <p:ph idx="1"/>
            <p:extLst>
              <p:ext uri="{D42A27DB-BD31-4B8C-83A1-F6EECF244321}">
                <p14:modId xmlns:p14="http://schemas.microsoft.com/office/powerpoint/2010/main" val="2133382366"/>
              </p:ext>
            </p:extLst>
          </p:nvPr>
        </p:nvGraphicFramePr>
        <p:xfrm>
          <a:off x="150416" y="742950"/>
          <a:ext cx="8961834" cy="3124200"/>
        </p:xfrm>
        <a:graphic>
          <a:graphicData uri="http://schemas.openxmlformats.org/drawingml/2006/table">
            <a:tbl>
              <a:tblPr firstRow="1" bandRow="1" bandCol="1">
                <a:tableStyleId>{5C22544A-7EE6-4342-B048-85BDC9FD1C3A}</a:tableStyleId>
              </a:tblPr>
              <a:tblGrid>
                <a:gridCol w="1676400">
                  <a:extLst>
                    <a:ext uri="{9D8B030D-6E8A-4147-A177-3AD203B41FA5}">
                      <a16:colId xmlns:a16="http://schemas.microsoft.com/office/drawing/2014/main" val="9084184"/>
                    </a:ext>
                  </a:extLst>
                </a:gridCol>
                <a:gridCol w="1295400">
                  <a:extLst>
                    <a:ext uri="{9D8B030D-6E8A-4147-A177-3AD203B41FA5}">
                      <a16:colId xmlns:a16="http://schemas.microsoft.com/office/drawing/2014/main" val="3909656966"/>
                    </a:ext>
                  </a:extLst>
                </a:gridCol>
                <a:gridCol w="5990034">
                  <a:extLst>
                    <a:ext uri="{9D8B030D-6E8A-4147-A177-3AD203B41FA5}">
                      <a16:colId xmlns:a16="http://schemas.microsoft.com/office/drawing/2014/main" val="2128040475"/>
                    </a:ext>
                  </a:extLst>
                </a:gridCol>
              </a:tblGrid>
              <a:tr h="222695">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extLst>
                  <a:ext uri="{0D108BD9-81ED-4DB2-BD59-A6C34878D82A}">
                    <a16:rowId xmlns:a16="http://schemas.microsoft.com/office/drawing/2014/main" val="2949978744"/>
                  </a:ext>
                </a:extLst>
              </a:tr>
              <a:tr h="568405">
                <a:tc>
                  <a:txBody>
                    <a:bodyPr/>
                    <a:lstStyle/>
                    <a:p>
                      <a:pPr marL="0" marR="0">
                        <a:spcBef>
                          <a:spcPts val="200"/>
                        </a:spcBef>
                        <a:spcAft>
                          <a:spcPts val="200"/>
                        </a:spcAft>
                      </a:pPr>
                      <a:r>
                        <a:rPr lang="en-US" sz="1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abrocitinib</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Cibinqo</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Pfizer</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Treatment of refractory, moderate to severe atopic dermatitis in patients ≥ 12 years of age whose disease is not adequately controlled with other systemic drugs, including biologics, or when use of those therapies is inadvisable</a:t>
                      </a:r>
                    </a:p>
                  </a:txBody>
                  <a:tcPr marL="27305" marR="27305" marT="0" marB="0">
                    <a:solidFill>
                      <a:schemeClr val="accent1">
                        <a:lumMod val="20000"/>
                        <a:lumOff val="80000"/>
                      </a:schemeClr>
                    </a:solidFill>
                  </a:tcPr>
                </a:tc>
                <a:extLst>
                  <a:ext uri="{0D108BD9-81ED-4DB2-BD59-A6C34878D82A}">
                    <a16:rowId xmlns:a16="http://schemas.microsoft.com/office/drawing/2014/main" val="3643577737"/>
                  </a:ext>
                </a:extLst>
              </a:tr>
              <a:tr h="375156">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crisaborole </a:t>
                      </a:r>
                    </a:p>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(Eucrisa</a:t>
                      </a:r>
                      <a:r>
                        <a:rPr lang="en-US" sz="100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Pfizer</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Topical treatment of mild to moderate atopic dermatitis in adult and pediatric patients ≥ 3 months of age </a:t>
                      </a:r>
                    </a:p>
                  </a:txBody>
                  <a:tcPr marL="27305" marR="27305" marT="0" marB="0">
                    <a:solidFill>
                      <a:schemeClr val="accent1">
                        <a:lumMod val="20000"/>
                        <a:lumOff val="80000"/>
                      </a:schemeClr>
                    </a:solidFill>
                  </a:tcPr>
                </a:tc>
                <a:extLst>
                  <a:ext uri="{0D108BD9-81ED-4DB2-BD59-A6C34878D82A}">
                    <a16:rowId xmlns:a16="http://schemas.microsoft.com/office/drawing/2014/main" val="1602821172"/>
                  </a:ext>
                </a:extLst>
              </a:tr>
              <a:tr h="578089">
                <a:tc>
                  <a:txBody>
                    <a:bodyPr/>
                    <a:lstStyle/>
                    <a:p>
                      <a:pPr marL="0" marR="0">
                        <a:spcBef>
                          <a:spcPts val="200"/>
                        </a:spcBef>
                        <a:spcAft>
                          <a:spcPts val="2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dupilumab (Dupixent</a:t>
                      </a:r>
                      <a:r>
                        <a:rPr lang="en-US" sz="1000"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Sanofi-Aventis</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Treatment of patients ≥ 6 months of age with moderate to severe atopic dermatitis whose disease is not adequately controlled with topical prescription therapies or when those therapies are not advisable; may be used with or without topical corticosteroids</a:t>
                      </a:r>
                    </a:p>
                  </a:txBody>
                  <a:tcPr marL="27305" marR="27305" marT="0" marB="0">
                    <a:solidFill>
                      <a:schemeClr val="accent1">
                        <a:lumMod val="20000"/>
                        <a:lumOff val="80000"/>
                      </a:schemeClr>
                    </a:solidFill>
                  </a:tcPr>
                </a:tc>
                <a:extLst>
                  <a:ext uri="{0D108BD9-81ED-4DB2-BD59-A6C34878D82A}">
                    <a16:rowId xmlns:a16="http://schemas.microsoft.com/office/drawing/2014/main" val="558757617"/>
                  </a:ext>
                </a:extLst>
              </a:tr>
              <a:tr h="685800">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pimecrolimus </a:t>
                      </a:r>
                    </a:p>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(Elidel</a:t>
                      </a:r>
                      <a:r>
                        <a:rPr lang="en-US" sz="100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generic, Bausch</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Second‑line therapy for the short-term and non-continuous chronic treatment of mild to moderate atopic dermatitis in non-immunocompromised adults and children ≥ 2 years of age, who have failed to respond adequately to other topical prescription treatments, or when those treatments are not advisable </a:t>
                      </a:r>
                    </a:p>
                  </a:txBody>
                  <a:tcPr marL="27305" marR="27305" marT="0" marB="0">
                    <a:solidFill>
                      <a:schemeClr val="accent1">
                        <a:lumMod val="20000"/>
                        <a:lumOff val="80000"/>
                      </a:schemeClr>
                    </a:solidFill>
                  </a:tcPr>
                </a:tc>
                <a:extLst>
                  <a:ext uri="{0D108BD9-81ED-4DB2-BD59-A6C34878D82A}">
                    <a16:rowId xmlns:a16="http://schemas.microsoft.com/office/drawing/2014/main" val="2169937427"/>
                  </a:ext>
                </a:extLst>
              </a:tr>
              <a:tr h="228600">
                <a:tc>
                  <a:txBody>
                    <a:bodyPr/>
                    <a:lstStyle/>
                    <a:p>
                      <a:pPr marL="0" marR="0">
                        <a:spcBef>
                          <a:spcPts val="200"/>
                        </a:spcBef>
                        <a:spcAft>
                          <a:spcPts val="200"/>
                        </a:spcAft>
                      </a:pPr>
                      <a:r>
                        <a:rPr lang="en-US" sz="1000" dirty="0">
                          <a:solidFill>
                            <a:srgbClr val="000000"/>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roflumilast (</a:t>
                      </a:r>
                      <a:r>
                        <a:rPr lang="en-US" sz="1000" dirty="0" err="1">
                          <a:solidFill>
                            <a:srgbClr val="000000"/>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Zoryve</a:t>
                      </a:r>
                      <a:r>
                        <a:rPr lang="en-US" sz="1000" dirty="0">
                          <a:solidFill>
                            <a:srgbClr val="000000"/>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a:t>
                      </a: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Arcutis</a:t>
                      </a:r>
                      <a:endPar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Treatment of seborrheic dermatitis in adult and pediatric patients ≥ 9 years of age</a:t>
                      </a:r>
                      <a:endPar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4261695793"/>
                  </a:ext>
                </a:extLst>
              </a:tr>
              <a:tr h="457200">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ruxolitinib (Opzelura</a:t>
                      </a:r>
                      <a:r>
                        <a:rPr lang="en-US" sz="1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Incyte</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Topical short-term and non-continuous chronic treatment of mild to moderate atopic dermatitis in non-immunocompromised patients ≥ 12 years of age whose disease is not adequately controlled with topical prescription therapies or when those therapies are not advisable</a:t>
                      </a:r>
                    </a:p>
                  </a:txBody>
                  <a:tcPr marL="27305" marR="27305" marT="0" marB="0">
                    <a:solidFill>
                      <a:schemeClr val="accent1">
                        <a:lumMod val="20000"/>
                        <a:lumOff val="80000"/>
                      </a:schemeClr>
                    </a:solidFill>
                  </a:tcPr>
                </a:tc>
                <a:extLst>
                  <a:ext uri="{0D108BD9-81ED-4DB2-BD59-A6C34878D82A}">
                    <a16:rowId xmlns:a16="http://schemas.microsoft.com/office/drawing/2014/main" val="830689096"/>
                  </a:ext>
                </a:extLst>
              </a:tr>
            </a:tbl>
          </a:graphicData>
        </a:graphic>
      </p:graphicFrame>
      <p:sp>
        <p:nvSpPr>
          <p:cNvPr id="4" name="Slide Number Placeholder 3">
            <a:extLst>
              <a:ext uri="{FF2B5EF4-FFF2-40B4-BE49-F238E27FC236}">
                <a16:creationId xmlns:a16="http://schemas.microsoft.com/office/drawing/2014/main" id="{3510E43B-2E05-420A-8B6E-44ADB197BD35}"/>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167</a:t>
            </a:fld>
            <a:endParaRPr lang="en-US" dirty="0">
              <a:uFillTx/>
            </a:endParaRPr>
          </a:p>
        </p:txBody>
      </p:sp>
      <p:sp>
        <p:nvSpPr>
          <p:cNvPr id="11" name="Rectangle 4">
            <a:extLst>
              <a:ext uri="{FF2B5EF4-FFF2-40B4-BE49-F238E27FC236}">
                <a16:creationId xmlns:a16="http://schemas.microsoft.com/office/drawing/2014/main" id="{25495195-F2FF-46C2-BE17-59DE6839DCF1}"/>
              </a:ext>
            </a:extLst>
          </p:cNvPr>
          <p:cNvSpPr>
            <a:spLocks noChangeArrowheads="1"/>
          </p:cNvSpPr>
          <p:nvPr/>
        </p:nvSpPr>
        <p:spPr bwMode="auto">
          <a:xfrm>
            <a:off x="-7296319" y="32951"/>
            <a:ext cx="2352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21297995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0A1-85C4-4BB4-9DF7-5B4E7F1F7310}"/>
              </a:ext>
            </a:extLst>
          </p:cNvPr>
          <p:cNvSpPr>
            <a:spLocks noGrp="1"/>
          </p:cNvSpPr>
          <p:nvPr>
            <p:ph type="title"/>
          </p:nvPr>
        </p:nvSpPr>
        <p:spPr>
          <a:xfrm>
            <a:off x="419100" y="76768"/>
            <a:ext cx="8305800" cy="845344"/>
          </a:xfrm>
        </p:spPr>
        <p:txBody>
          <a:bodyPr/>
          <a:lstStyle/>
          <a:p>
            <a:r>
              <a:rPr lang="en-US" altLang="en-US" sz="3200" dirty="0">
                <a:solidFill>
                  <a:schemeClr val="accent3"/>
                </a:solidFill>
              </a:rPr>
              <a:t>Immunomodulators, Atopic Dermatitis</a:t>
            </a:r>
            <a:endParaRPr lang="en-US" dirty="0"/>
          </a:p>
        </p:txBody>
      </p:sp>
      <p:graphicFrame>
        <p:nvGraphicFramePr>
          <p:cNvPr id="10" name="Content Placeholder 9">
            <a:extLst>
              <a:ext uri="{FF2B5EF4-FFF2-40B4-BE49-F238E27FC236}">
                <a16:creationId xmlns:a16="http://schemas.microsoft.com/office/drawing/2014/main" id="{F26840AA-F2CC-499C-B392-E6E1C4459AA4}"/>
              </a:ext>
            </a:extLst>
          </p:cNvPr>
          <p:cNvGraphicFramePr>
            <a:graphicFrameLocks noGrp="1"/>
          </p:cNvGraphicFramePr>
          <p:nvPr>
            <p:ph idx="1"/>
            <p:extLst>
              <p:ext uri="{D42A27DB-BD31-4B8C-83A1-F6EECF244321}">
                <p14:modId xmlns:p14="http://schemas.microsoft.com/office/powerpoint/2010/main" val="3749115656"/>
              </p:ext>
            </p:extLst>
          </p:nvPr>
        </p:nvGraphicFramePr>
        <p:xfrm>
          <a:off x="150416" y="742950"/>
          <a:ext cx="8961834" cy="2364550"/>
        </p:xfrm>
        <a:graphic>
          <a:graphicData uri="http://schemas.openxmlformats.org/drawingml/2006/table">
            <a:tbl>
              <a:tblPr firstRow="1" bandRow="1" bandCol="1">
                <a:tableStyleId>{5C22544A-7EE6-4342-B048-85BDC9FD1C3A}</a:tableStyleId>
              </a:tblPr>
              <a:tblGrid>
                <a:gridCol w="1676400">
                  <a:extLst>
                    <a:ext uri="{9D8B030D-6E8A-4147-A177-3AD203B41FA5}">
                      <a16:colId xmlns:a16="http://schemas.microsoft.com/office/drawing/2014/main" val="9084184"/>
                    </a:ext>
                  </a:extLst>
                </a:gridCol>
                <a:gridCol w="1295400">
                  <a:extLst>
                    <a:ext uri="{9D8B030D-6E8A-4147-A177-3AD203B41FA5}">
                      <a16:colId xmlns:a16="http://schemas.microsoft.com/office/drawing/2014/main" val="3909656966"/>
                    </a:ext>
                  </a:extLst>
                </a:gridCol>
                <a:gridCol w="5990034">
                  <a:extLst>
                    <a:ext uri="{9D8B030D-6E8A-4147-A177-3AD203B41FA5}">
                      <a16:colId xmlns:a16="http://schemas.microsoft.com/office/drawing/2014/main" val="2128040475"/>
                    </a:ext>
                  </a:extLst>
                </a:gridCol>
              </a:tblGrid>
              <a:tr h="222695">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extLst>
                  <a:ext uri="{0D108BD9-81ED-4DB2-BD59-A6C34878D82A}">
                    <a16:rowId xmlns:a16="http://schemas.microsoft.com/office/drawing/2014/main" val="2949978744"/>
                  </a:ext>
                </a:extLst>
              </a:tr>
              <a:tr h="1115696">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tacrolimus </a:t>
                      </a:r>
                    </a:p>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(Protopic</a:t>
                      </a:r>
                      <a:r>
                        <a:rPr lang="en-US" sz="100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generic, Leo</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Second-line therapy for the short-term and non-continuous chronic treatment of moderate to severe atopic dermatitis in non-immunocompromised adults and children who have failed to respond adequately to other topical prescription treatments for atopic dermatitis, or when those treatments are not advisable</a:t>
                      </a:r>
                    </a:p>
                    <a:p>
                      <a:pPr marL="342900" marR="0" lvl="0" indent="-342900">
                        <a:spcBef>
                          <a:spcPts val="200"/>
                        </a:spcBef>
                        <a:spcAft>
                          <a:spcPts val="200"/>
                        </a:spcAft>
                        <a:buFont typeface="Wingdings" panose="05000000000000000000" pitchFamily="2" charset="2"/>
                        <a:buChar char=""/>
                        <a:tabLst>
                          <a:tab pos="2286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0.03% ointment approved for patients 2 years to 15 years old </a:t>
                      </a:r>
                    </a:p>
                    <a:p>
                      <a:pPr marL="342900" marR="0" lvl="0" indent="-342900">
                        <a:spcBef>
                          <a:spcPts val="200"/>
                        </a:spcBef>
                        <a:spcAft>
                          <a:spcPts val="200"/>
                        </a:spcAft>
                        <a:buFont typeface="Wingdings" panose="05000000000000000000" pitchFamily="2" charset="2"/>
                        <a:buChar char=""/>
                        <a:tabLst>
                          <a:tab pos="228600" algn="l"/>
                        </a:tabLs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0.03% ointment and 0.1% ointment approved for adults</a:t>
                      </a:r>
                    </a:p>
                  </a:txBody>
                  <a:tcPr marL="27305" marR="27305" marT="0" marB="0">
                    <a:solidFill>
                      <a:schemeClr val="accent1">
                        <a:lumMod val="20000"/>
                        <a:lumOff val="80000"/>
                      </a:schemeClr>
                    </a:solidFill>
                  </a:tcPr>
                </a:tc>
                <a:extLst>
                  <a:ext uri="{0D108BD9-81ED-4DB2-BD59-A6C34878D82A}">
                    <a16:rowId xmlns:a16="http://schemas.microsoft.com/office/drawing/2014/main" val="2018887102"/>
                  </a:ext>
                </a:extLst>
              </a:tr>
              <a:tr h="484504">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tralokinumab-ldrm (Adbry®)</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Leo</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Treatment of moderate to severe atopic dermatitis in patients </a:t>
                      </a:r>
                      <a:r>
                        <a:rPr lang="en-US" sz="1000">
                          <a:solidFill>
                            <a:srgbClr val="000000"/>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 12 years of age</a:t>
                      </a: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whose disease is not adequately controlled with topical prescription therapies or when those therapies are not advisable; can be used with or without topical corticosteroids</a:t>
                      </a:r>
                    </a:p>
                  </a:txBody>
                  <a:tcPr marL="27305" marR="27305" marT="0" marB="0">
                    <a:solidFill>
                      <a:schemeClr val="accent1">
                        <a:lumMod val="20000"/>
                        <a:lumOff val="80000"/>
                      </a:schemeClr>
                    </a:solidFill>
                  </a:tcPr>
                </a:tc>
                <a:extLst>
                  <a:ext uri="{0D108BD9-81ED-4DB2-BD59-A6C34878D82A}">
                    <a16:rowId xmlns:a16="http://schemas.microsoft.com/office/drawing/2014/main" val="3808320416"/>
                  </a:ext>
                </a:extLst>
              </a:tr>
              <a:tr h="533400">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upadacitinib (Rinvoq®)*</a:t>
                      </a:r>
                      <a:r>
                        <a:rPr lang="en-US" sz="1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AbbVie</a:t>
                      </a:r>
                    </a:p>
                  </a:txBody>
                  <a:tcPr marL="27305" marR="27305" marT="0" marB="0">
                    <a:solidFill>
                      <a:schemeClr val="accent1">
                        <a:lumMod val="20000"/>
                        <a:lumOff val="80000"/>
                      </a:schemeClr>
                    </a:solidFill>
                  </a:tcPr>
                </a:tc>
                <a:tc>
                  <a:txBody>
                    <a:bodyPr/>
                    <a:lstStyle/>
                    <a:p>
                      <a:pPr marL="0" marR="0">
                        <a:spcBef>
                          <a:spcPts val="200"/>
                        </a:spcBef>
                        <a:spcAft>
                          <a:spcPts val="20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Treatment of refractory, moderate to severe atopic dermatitis in patients ≥ 12 years of age whose disease is not adequately controlled with other systemic drugs, including biologics, or when use of those therapies is inadvisable</a:t>
                      </a:r>
                    </a:p>
                  </a:txBody>
                  <a:tcPr marL="27305" marR="27305" marT="0" marB="0">
                    <a:solidFill>
                      <a:schemeClr val="accent1">
                        <a:lumMod val="20000"/>
                        <a:lumOff val="80000"/>
                      </a:schemeClr>
                    </a:solidFill>
                  </a:tcPr>
                </a:tc>
                <a:extLst>
                  <a:ext uri="{0D108BD9-81ED-4DB2-BD59-A6C34878D82A}">
                    <a16:rowId xmlns:a16="http://schemas.microsoft.com/office/drawing/2014/main" val="2807931810"/>
                  </a:ext>
                </a:extLst>
              </a:tr>
            </a:tbl>
          </a:graphicData>
        </a:graphic>
      </p:graphicFrame>
      <p:sp>
        <p:nvSpPr>
          <p:cNvPr id="4" name="Slide Number Placeholder 3">
            <a:extLst>
              <a:ext uri="{FF2B5EF4-FFF2-40B4-BE49-F238E27FC236}">
                <a16:creationId xmlns:a16="http://schemas.microsoft.com/office/drawing/2014/main" id="{3510E43B-2E05-420A-8B6E-44ADB197BD35}"/>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168</a:t>
            </a:fld>
            <a:endParaRPr lang="en-US" dirty="0">
              <a:uFillTx/>
            </a:endParaRPr>
          </a:p>
        </p:txBody>
      </p:sp>
      <p:sp>
        <p:nvSpPr>
          <p:cNvPr id="11" name="Rectangle 4">
            <a:extLst>
              <a:ext uri="{FF2B5EF4-FFF2-40B4-BE49-F238E27FC236}">
                <a16:creationId xmlns:a16="http://schemas.microsoft.com/office/drawing/2014/main" id="{25495195-F2FF-46C2-BE17-59DE6839DCF1}"/>
              </a:ext>
            </a:extLst>
          </p:cNvPr>
          <p:cNvSpPr>
            <a:spLocks noChangeArrowheads="1"/>
          </p:cNvSpPr>
          <p:nvPr/>
        </p:nvSpPr>
        <p:spPr bwMode="auto">
          <a:xfrm>
            <a:off x="-7296319" y="32951"/>
            <a:ext cx="2352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198937377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57250"/>
          </a:xfrm>
        </p:spPr>
        <p:txBody>
          <a:bodyPr/>
          <a:lstStyle/>
          <a:p>
            <a:r>
              <a:rPr lang="en-US" altLang="en-US" sz="2800" dirty="0">
                <a:solidFill>
                  <a:schemeClr val="accent3"/>
                </a:solidFill>
              </a:rPr>
              <a:t>Immunomodulators, Atopic Dermatitis</a:t>
            </a:r>
            <a:endParaRPr lang="en-US" sz="2800" dirty="0"/>
          </a:p>
        </p:txBody>
      </p:sp>
      <p:sp>
        <p:nvSpPr>
          <p:cNvPr id="6" name="Content Placeholder 2">
            <a:extLst>
              <a:ext uri="{FF2B5EF4-FFF2-40B4-BE49-F238E27FC236}">
                <a16:creationId xmlns:a16="http://schemas.microsoft.com/office/drawing/2014/main" id="{244CB826-4EF9-4566-AF8D-CD4FD0BFC150}"/>
              </a:ext>
            </a:extLst>
          </p:cNvPr>
          <p:cNvSpPr txBox="1">
            <a:spLocks/>
          </p:cNvSpPr>
          <p:nvPr/>
        </p:nvSpPr>
        <p:spPr bwMode="auto">
          <a:xfrm>
            <a:off x="201216" y="611982"/>
            <a:ext cx="8714184" cy="432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ts val="900"/>
              </a:spcBef>
              <a:buClr>
                <a:schemeClr val="accent2"/>
              </a:buClr>
              <a:buFont typeface="Arial" panose="020B0604020202020204" pitchFamily="34" charset="0"/>
              <a:buChar char="•"/>
              <a:defRPr sz="17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2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1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2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buClr>
                <a:srgbClr val="000000"/>
              </a:buClr>
            </a:pPr>
            <a:r>
              <a:rPr lang="en-US" altLang="en-US" sz="1100" dirty="0">
                <a:solidFill>
                  <a:srgbClr val="000000"/>
                </a:solidFill>
              </a:rPr>
              <a:t>Atopic dermatitis (AD) is a chronic, non-contagious, inflammatory disease of the skin resulting from a combination of genetic and environmental factors</a:t>
            </a:r>
          </a:p>
          <a:p>
            <a:pPr>
              <a:buClr>
                <a:srgbClr val="000000"/>
              </a:buClr>
            </a:pPr>
            <a:r>
              <a:rPr lang="en-US" altLang="en-US" sz="1100" dirty="0">
                <a:solidFill>
                  <a:srgbClr val="000000"/>
                </a:solidFill>
              </a:rPr>
              <a:t>Approximately 70% of patients diagnosed with AD have a positive family history of atopic diseases</a:t>
            </a:r>
          </a:p>
          <a:p>
            <a:pPr lvl="1">
              <a:lnSpc>
                <a:spcPct val="100000"/>
              </a:lnSpc>
              <a:buClr>
                <a:srgbClr val="000000"/>
              </a:buClr>
              <a:buFont typeface="Arial" panose="020B0604020202020204" pitchFamily="34" charset="0"/>
              <a:buChar char="•"/>
            </a:pPr>
            <a:r>
              <a:rPr lang="en-US" altLang="en-US" sz="1100" dirty="0">
                <a:solidFill>
                  <a:srgbClr val="000000"/>
                </a:solidFill>
              </a:rPr>
              <a:t>The odds of developing AD are 2 to 3 times higher in children with one atopic parent and increase to 3 to 5 times higher if both parents are atopic</a:t>
            </a:r>
          </a:p>
          <a:p>
            <a:pPr>
              <a:buClr>
                <a:srgbClr val="000000"/>
              </a:buClr>
            </a:pPr>
            <a:r>
              <a:rPr lang="en-US" altLang="en-US" sz="1100" dirty="0">
                <a:solidFill>
                  <a:srgbClr val="000000"/>
                </a:solidFill>
              </a:rPr>
              <a:t>Often referred to as “eczema,” AD affects about 17.8 million Americans and accounts for 10% to 20% of all visits to the dermatologist</a:t>
            </a:r>
          </a:p>
          <a:p>
            <a:pPr>
              <a:buClr>
                <a:srgbClr val="000000"/>
              </a:buClr>
            </a:pPr>
            <a:r>
              <a:rPr lang="en-US" altLang="en-US" sz="1100" dirty="0">
                <a:solidFill>
                  <a:srgbClr val="000000"/>
                </a:solidFill>
              </a:rPr>
              <a:t>Although symptoms of AD can develop at any age, it has been estimated that 60% of patients develop symptoms in the first year of life, while 90% develop symptoms before the age of 5.5 years</a:t>
            </a:r>
          </a:p>
          <a:p>
            <a:pPr>
              <a:buClr>
                <a:srgbClr val="000000"/>
              </a:buClr>
            </a:pPr>
            <a:r>
              <a:rPr lang="en-US" altLang="en-US" sz="1100" dirty="0">
                <a:solidFill>
                  <a:srgbClr val="000000"/>
                </a:solidFill>
              </a:rPr>
              <a:t>AD is characterized by extremely dry, itchy skin on the insides of the elbows, behind the knees, and on the face, hands, and feet</a:t>
            </a:r>
          </a:p>
          <a:p>
            <a:pPr>
              <a:buClr>
                <a:srgbClr val="000000"/>
              </a:buClr>
            </a:pPr>
            <a:r>
              <a:rPr lang="en-US" altLang="en-US" sz="1100" dirty="0">
                <a:solidFill>
                  <a:srgbClr val="000000"/>
                </a:solidFill>
              </a:rPr>
              <a:t>In response to the intense itching, patients may scratch or rub the affected area, which leads to further irritation and inflammation</a:t>
            </a:r>
          </a:p>
          <a:p>
            <a:pPr lvl="1">
              <a:lnSpc>
                <a:spcPct val="100000"/>
              </a:lnSpc>
              <a:buClr>
                <a:srgbClr val="000000"/>
              </a:buClr>
              <a:buFont typeface="Arial" panose="020B0604020202020204" pitchFamily="34" charset="0"/>
              <a:buChar char="•"/>
            </a:pPr>
            <a:r>
              <a:rPr lang="en-US" altLang="en-US" sz="1100" dirty="0">
                <a:solidFill>
                  <a:srgbClr val="000000"/>
                </a:solidFill>
              </a:rPr>
              <a:t>As the skin loses moisture from the epidermal layer, it becomes increasingly dry and may begin to crack, weep, crust, and scale</a:t>
            </a:r>
          </a:p>
          <a:p>
            <a:pPr lvl="1">
              <a:lnSpc>
                <a:spcPct val="100000"/>
              </a:lnSpc>
              <a:buClr>
                <a:srgbClr val="000000"/>
              </a:buClr>
              <a:buFont typeface="Arial" panose="020B0604020202020204" pitchFamily="34" charset="0"/>
              <a:buChar char="•"/>
            </a:pPr>
            <a:r>
              <a:rPr lang="en-US" altLang="en-US" sz="1100" dirty="0">
                <a:solidFill>
                  <a:srgbClr val="000000"/>
                </a:solidFill>
              </a:rPr>
              <a:t>This damage to the integrity of the skin renders it less protective and more prone to infection</a:t>
            </a:r>
          </a:p>
          <a:p>
            <a:pPr lvl="1">
              <a:lnSpc>
                <a:spcPct val="100000"/>
              </a:lnSpc>
              <a:buClr>
                <a:srgbClr val="000000"/>
              </a:buClr>
              <a:buFont typeface="Arial" panose="020B0604020202020204" pitchFamily="34" charset="0"/>
              <a:buChar char="•"/>
            </a:pPr>
            <a:r>
              <a:rPr lang="en-US" altLang="en-US" sz="1100" dirty="0">
                <a:solidFill>
                  <a:srgbClr val="000000"/>
                </a:solidFill>
              </a:rPr>
              <a:t>Despite the chronic nature of this dermatologic condition, there may be periods of the disease when the skin improves and periods when the skin worsens</a:t>
            </a:r>
          </a:p>
          <a:p>
            <a:pPr lvl="1">
              <a:lnSpc>
                <a:spcPct val="100000"/>
              </a:lnSpc>
              <a:buClr>
                <a:srgbClr val="000000"/>
              </a:buClr>
              <a:buFont typeface="Arial" panose="020B0604020202020204" pitchFamily="34" charset="0"/>
              <a:buChar char="•"/>
            </a:pPr>
            <a:r>
              <a:rPr lang="en-US" altLang="en-US" sz="1100" dirty="0">
                <a:solidFill>
                  <a:srgbClr val="000000"/>
                </a:solidFill>
              </a:rPr>
              <a:t>Irritants, such as detergents, fumes, tobacco smoke, and alcohol-containing skin products, and allergens like dust mites, pollen, and animal dander can exacerbate AD or cause “flare ups”</a:t>
            </a:r>
          </a:p>
          <a:p>
            <a:pPr>
              <a:buClr>
                <a:srgbClr val="000000"/>
              </a:buClr>
            </a:pPr>
            <a:r>
              <a:rPr lang="en-US" altLang="en-US" sz="1100" dirty="0">
                <a:solidFill>
                  <a:srgbClr val="000000"/>
                </a:solidFill>
              </a:rPr>
              <a:t>Evidence suggests that patients with asthma or food allergies have an increased severity of AD</a:t>
            </a:r>
          </a:p>
          <a:p>
            <a:pPr>
              <a:buClr>
                <a:srgbClr val="000000"/>
              </a:buClr>
            </a:pPr>
            <a:r>
              <a:rPr lang="en-US" altLang="en-US" sz="1100" dirty="0">
                <a:solidFill>
                  <a:srgbClr val="000000"/>
                </a:solidFill>
              </a:rPr>
              <a:t>There are also associations between AD and allergic rhinitis, anxiety, depression, heart disease, osteoporosis, and obesity</a:t>
            </a:r>
            <a:endParaRPr lang="en-US" altLang="en-US" sz="1425" dirty="0">
              <a:solidFill>
                <a:srgbClr val="000000"/>
              </a:solidFill>
            </a:endParaRPr>
          </a:p>
        </p:txBody>
      </p:sp>
    </p:spTree>
    <p:extLst>
      <p:ext uri="{BB962C8B-B14F-4D97-AF65-F5344CB8AC3E}">
        <p14:creationId xmlns:p14="http://schemas.microsoft.com/office/powerpoint/2010/main" val="347984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F161-EF85-43B8-801D-4D462BA584D7}"/>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C359198C-5B33-469A-ACF7-C2AF9E529CCD}"/>
              </a:ext>
            </a:extLst>
          </p:cNvPr>
          <p:cNvSpPr>
            <a:spLocks noGrp="1"/>
          </p:cNvSpPr>
          <p:nvPr>
            <p:ph idx="1"/>
          </p:nvPr>
        </p:nvSpPr>
        <p:spPr>
          <a:xfrm>
            <a:off x="457200" y="819150"/>
            <a:ext cx="8229600" cy="3394472"/>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Inhaled antibiotics are used in the treatment of Cystic Fibrosis.</a:t>
            </a:r>
          </a:p>
          <a:p>
            <a:pPr marL="342900" lvl="1" indent="-342900">
              <a:spcBef>
                <a:spcPts val="1000"/>
              </a:spcBef>
              <a:buSzTx/>
              <a:buFont typeface="Arial" panose="020B0604020202020204" pitchFamily="34" charset="0"/>
              <a:buChar char="•"/>
            </a:pPr>
            <a:r>
              <a:rPr lang="en-US" sz="2000" dirty="0">
                <a:solidFill>
                  <a:srgbClr val="000000"/>
                </a:solidFill>
              </a:rPr>
              <a:t>CF is an autosomal recessive disorder caused by mutations of the cystic fibrosis transmembrane conductance regulator (CFTR) gene located on chromosome number 7.</a:t>
            </a:r>
          </a:p>
          <a:p>
            <a:pPr marL="342900" lvl="1" indent="-342900">
              <a:spcBef>
                <a:spcPts val="1000"/>
              </a:spcBef>
              <a:buSzTx/>
              <a:buFont typeface="Arial" panose="020B0604020202020204" pitchFamily="34" charset="0"/>
              <a:buChar char="•"/>
            </a:pPr>
            <a:r>
              <a:rPr lang="en-US" sz="2000" dirty="0">
                <a:solidFill>
                  <a:srgbClr val="000000"/>
                </a:solidFill>
              </a:rPr>
              <a:t>The typical manifestation of CF involves progressive obstructive lung disease that has been associated with impaired mucous clearance, difficulty clearing pathogens, and risk of chronic pulmonary infection and inflammation.</a:t>
            </a:r>
          </a:p>
          <a:p>
            <a:pPr marL="342900" lvl="1" indent="-342900">
              <a:spcBef>
                <a:spcPts val="1000"/>
              </a:spcBef>
              <a:buSzTx/>
              <a:buFont typeface="Arial" panose="020B0604020202020204" pitchFamily="34" charset="0"/>
              <a:buChar char="•"/>
            </a:pPr>
            <a:r>
              <a:rPr lang="en-US" sz="2000" dirty="0">
                <a:solidFill>
                  <a:srgbClr val="000000"/>
                </a:solidFill>
              </a:rPr>
              <a:t>As pulmonary infection is the main source of morbidity and mortality, antibiotics play an important role in CF therapy to control the progression of the disease.</a:t>
            </a:r>
          </a:p>
          <a:p>
            <a:endParaRPr lang="en-US" sz="2000" dirty="0"/>
          </a:p>
        </p:txBody>
      </p:sp>
    </p:spTree>
    <p:extLst>
      <p:ext uri="{BB962C8B-B14F-4D97-AF65-F5344CB8AC3E}">
        <p14:creationId xmlns:p14="http://schemas.microsoft.com/office/powerpoint/2010/main" val="33415110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57250"/>
          </a:xfrm>
        </p:spPr>
        <p:txBody>
          <a:bodyPr/>
          <a:lstStyle/>
          <a:p>
            <a:r>
              <a:rPr lang="en-US" altLang="en-US" sz="2800" dirty="0">
                <a:solidFill>
                  <a:schemeClr val="accent3"/>
                </a:solidFill>
              </a:rPr>
              <a:t>Immunomodulators, Atopic Dermatitis</a:t>
            </a:r>
            <a:endParaRPr lang="en-US" sz="2800" dirty="0"/>
          </a:p>
        </p:txBody>
      </p:sp>
      <p:sp>
        <p:nvSpPr>
          <p:cNvPr id="3" name="Content Placeholder 2">
            <a:extLst>
              <a:ext uri="{FF2B5EF4-FFF2-40B4-BE49-F238E27FC236}">
                <a16:creationId xmlns:a16="http://schemas.microsoft.com/office/drawing/2014/main" id="{F3D6B332-3D1E-CF52-5DDB-8E690E6F5FA5}"/>
              </a:ext>
            </a:extLst>
          </p:cNvPr>
          <p:cNvSpPr txBox="1">
            <a:spLocks/>
          </p:cNvSpPr>
          <p:nvPr/>
        </p:nvSpPr>
        <p:spPr bwMode="auto">
          <a:xfrm>
            <a:off x="201216" y="611982"/>
            <a:ext cx="8604647" cy="40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ts val="900"/>
              </a:spcBef>
              <a:buClr>
                <a:schemeClr val="accent2"/>
              </a:buClr>
              <a:buFont typeface="Arial" panose="020B0604020202020204" pitchFamily="34" charset="0"/>
              <a:buChar char="•"/>
              <a:tabLst>
                <a:tab pos="228600" algn="l"/>
                <a:tab pos="914400" algn="l"/>
                <a:tab pos="1371600" algn="l"/>
                <a:tab pos="1828800" algn="l"/>
                <a:tab pos="2286000" algn="l"/>
              </a:tabLst>
              <a:defRPr sz="17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tabLst>
                <a:tab pos="228600" algn="l"/>
                <a:tab pos="914400" algn="l"/>
                <a:tab pos="1371600" algn="l"/>
                <a:tab pos="1828800" algn="l"/>
                <a:tab pos="2286000" algn="l"/>
              </a:tabLst>
              <a:defRPr sz="1400">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tabLst>
                <a:tab pos="228600" algn="l"/>
                <a:tab pos="914400" algn="l"/>
                <a:tab pos="1371600" algn="l"/>
                <a:tab pos="1828800" algn="l"/>
                <a:tab pos="2286000" algn="l"/>
              </a:tabLst>
              <a:defRPr sz="12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tabLst>
                <a:tab pos="228600" algn="l"/>
                <a:tab pos="914400" algn="l"/>
                <a:tab pos="1371600" algn="l"/>
                <a:tab pos="1828800" algn="l"/>
                <a:tab pos="2286000" algn="l"/>
              </a:tabLst>
              <a:defRPr sz="11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tabLst>
                <a:tab pos="228600" algn="l"/>
                <a:tab pos="914400" algn="l"/>
                <a:tab pos="1371600" algn="l"/>
                <a:tab pos="1828800" algn="l"/>
                <a:tab pos="2286000" algn="l"/>
              </a:tabLst>
              <a:defRPr sz="12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tabLst>
                <a:tab pos="228600" algn="l"/>
                <a:tab pos="914400" algn="l"/>
                <a:tab pos="1371600" algn="l"/>
                <a:tab pos="1828800" algn="l"/>
                <a:tab pos="2286000" algn="l"/>
              </a:tabLst>
              <a:defRPr sz="12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tabLst>
                <a:tab pos="228600" algn="l"/>
                <a:tab pos="914400" algn="l"/>
                <a:tab pos="1371600" algn="l"/>
                <a:tab pos="1828800" algn="l"/>
                <a:tab pos="2286000" algn="l"/>
              </a:tabLst>
              <a:defRPr sz="12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tabLst>
                <a:tab pos="228600" algn="l"/>
                <a:tab pos="914400" algn="l"/>
                <a:tab pos="1371600" algn="l"/>
                <a:tab pos="1828800" algn="l"/>
                <a:tab pos="2286000" algn="l"/>
              </a:tabLst>
              <a:defRPr sz="12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tabLst>
                <a:tab pos="228600" algn="l"/>
                <a:tab pos="914400" algn="l"/>
                <a:tab pos="1371600" algn="l"/>
                <a:tab pos="1828800" algn="l"/>
                <a:tab pos="2286000" algn="l"/>
              </a:tabLst>
              <a:defRPr sz="1200">
                <a:solidFill>
                  <a:schemeClr val="tx1"/>
                </a:solidFill>
                <a:latin typeface="Calibri" panose="020F0502020204030204" pitchFamily="34" charset="0"/>
              </a:defRPr>
            </a:lvl9pPr>
          </a:lstStyle>
          <a:p>
            <a:pPr marL="0" indent="0">
              <a:buClrTx/>
              <a:buNone/>
            </a:pPr>
            <a:r>
              <a:rPr lang="en-US" altLang="en-US" sz="1350" b="1" dirty="0">
                <a:solidFill>
                  <a:srgbClr val="000000"/>
                </a:solidFill>
              </a:rPr>
              <a:t>The American Academy of Dermatology (AAD) Guidelines, 2023</a:t>
            </a:r>
          </a:p>
          <a:p>
            <a:pPr lvl="1"/>
            <a:r>
              <a:rPr lang="en-US" altLang="en-US" sz="1200" dirty="0"/>
              <a:t>For the management of atopic dermatitis in adults with topical therapies, the guidelines strongly recommend moisturizers, topical corticosteroids, topical calcineurin inhibitors, topical phosphodiesterase 4 (PDE-4) inhibitors (e.g., </a:t>
            </a:r>
            <a:r>
              <a:rPr lang="en-US" altLang="en-US" sz="1200" dirty="0" err="1"/>
              <a:t>crisaborole</a:t>
            </a:r>
            <a:r>
              <a:rPr lang="en-US" altLang="en-US" sz="1200" dirty="0"/>
              <a:t> [</a:t>
            </a:r>
            <a:r>
              <a:rPr lang="en-US" altLang="en-US" sz="1200" dirty="0" err="1"/>
              <a:t>Eucrisa</a:t>
            </a:r>
            <a:r>
              <a:rPr lang="en-US" altLang="en-US" sz="1200" dirty="0"/>
              <a:t>]), and topical JAK inhibitors (e.g., </a:t>
            </a:r>
            <a:r>
              <a:rPr lang="en-US" altLang="en-US" sz="1200" dirty="0" err="1"/>
              <a:t>ruxolitinib</a:t>
            </a:r>
            <a:r>
              <a:rPr lang="en-US" altLang="en-US" sz="1200" dirty="0"/>
              <a:t> cream [</a:t>
            </a:r>
            <a:r>
              <a:rPr lang="en-US" altLang="en-US" sz="1200" dirty="0" err="1"/>
              <a:t>Opzelura</a:t>
            </a:r>
            <a:r>
              <a:rPr lang="en-US" altLang="en-US" sz="1200" dirty="0"/>
              <a:t>]) for the treatment of AD</a:t>
            </a:r>
          </a:p>
          <a:p>
            <a:pPr lvl="1"/>
            <a:r>
              <a:rPr lang="en-US" altLang="en-US" sz="1200" dirty="0"/>
              <a:t>Topical corticosteroids are typically used first line for mild to severe dermatitis, and medium potency agents are strongly recommended as twice weekly maintenance therapy</a:t>
            </a:r>
          </a:p>
          <a:p>
            <a:pPr lvl="1"/>
            <a:r>
              <a:rPr lang="en-US" altLang="en-US" sz="1200" dirty="0"/>
              <a:t>Topical calcineurin inhibitors are a safe anti-inflammatory option, especially when corticosteroid avoidance is warranted</a:t>
            </a:r>
          </a:p>
          <a:p>
            <a:pPr lvl="1"/>
            <a:r>
              <a:rPr lang="en-US" altLang="en-US" sz="1200" dirty="0"/>
              <a:t>The guidelines note that tacrolimus might be more clinically effective than pimecrolimus, based on clinical trials; however, it may cause more local irritation and is only formulated as an ointment, which may not be preferable to patients</a:t>
            </a:r>
          </a:p>
          <a:p>
            <a:pPr lvl="1"/>
            <a:r>
              <a:rPr lang="en-US" altLang="en-US" sz="1200" dirty="0"/>
              <a:t>For mild to moderate disease, </a:t>
            </a:r>
            <a:r>
              <a:rPr lang="en-US" altLang="en-US" sz="1200" dirty="0" err="1"/>
              <a:t>crisaborole</a:t>
            </a:r>
            <a:r>
              <a:rPr lang="en-US" altLang="en-US" sz="1200" dirty="0"/>
              <a:t> has a favorable safety profile and may be used as an alternative to topical corticosteroids and calcineurin inhibitors</a:t>
            </a:r>
          </a:p>
          <a:p>
            <a:pPr lvl="1"/>
            <a:r>
              <a:rPr lang="en-US" altLang="en-US" sz="1200" dirty="0"/>
              <a:t>Topical </a:t>
            </a:r>
            <a:r>
              <a:rPr lang="en-US" altLang="en-US" sz="1200" dirty="0" err="1"/>
              <a:t>ruxolitinib</a:t>
            </a:r>
            <a:r>
              <a:rPr lang="en-US" altLang="en-US" sz="1200" dirty="0"/>
              <a:t> cream has demonstrated significant efficacy for short-term, non-continuous treatment of mild to moderate AD, but carries the black box warnings inherent to the JAK inhibitor class</a:t>
            </a:r>
          </a:p>
          <a:p>
            <a:pPr lvl="1"/>
            <a:r>
              <a:rPr lang="en-US" altLang="en-US" sz="1200" dirty="0"/>
              <a:t>The guidelines note that the strong recommendation for JAK inhibitors in AD is based on moderate certainty, short-term efficacy and safety data and may be updated when longer term data are available</a:t>
            </a:r>
          </a:p>
          <a:p>
            <a:pPr lvl="1"/>
            <a:r>
              <a:rPr lang="en-US" altLang="en-US" sz="1200" dirty="0"/>
              <a:t>In the AAD guidelines for use of phototherapy and systemic agents in the treatment of AD, phototherapy is recommended as a treatment option after failure of emollients, topical steroids, and topical calcineurin inhibitors</a:t>
            </a:r>
          </a:p>
          <a:p>
            <a:pPr lvl="1"/>
            <a:r>
              <a:rPr lang="en-US" altLang="en-US" sz="1200" dirty="0"/>
              <a:t>Systemic immunomodulating agents are indicated for patients whose AD is not adequately controlled by topical regimens and/or phototherapy</a:t>
            </a:r>
          </a:p>
          <a:p>
            <a:pPr lvl="1"/>
            <a:r>
              <a:rPr lang="en-US" altLang="en-US" sz="1200" dirty="0"/>
              <a:t>Dupilumab (Dupixent), tralokinumab-</a:t>
            </a:r>
            <a:r>
              <a:rPr lang="en-US" altLang="en-US" sz="1200" dirty="0" err="1"/>
              <a:t>ldrm</a:t>
            </a:r>
            <a:r>
              <a:rPr lang="en-US" altLang="en-US" sz="1200" dirty="0"/>
              <a:t> (</a:t>
            </a:r>
            <a:r>
              <a:rPr lang="en-US" altLang="en-US" sz="1200" dirty="0" err="1"/>
              <a:t>Adbry</a:t>
            </a:r>
            <a:r>
              <a:rPr lang="en-US" altLang="en-US" sz="1200" dirty="0"/>
              <a:t>), </a:t>
            </a:r>
            <a:r>
              <a:rPr lang="en-US" altLang="en-US" sz="1200" dirty="0" err="1"/>
              <a:t>abrocitinib</a:t>
            </a:r>
            <a:r>
              <a:rPr lang="en-US" altLang="en-US" sz="1200" dirty="0"/>
              <a:t> (</a:t>
            </a:r>
            <a:r>
              <a:rPr lang="en-US" altLang="en-US" sz="1200" dirty="0" err="1"/>
              <a:t>Cibinqo</a:t>
            </a:r>
            <a:r>
              <a:rPr lang="en-US" altLang="en-US" sz="1200" dirty="0"/>
              <a:t>), and </a:t>
            </a:r>
            <a:r>
              <a:rPr lang="en-US" altLang="en-US" sz="1200" dirty="0" err="1"/>
              <a:t>upadacitinib</a:t>
            </a:r>
            <a:r>
              <a:rPr lang="en-US" altLang="en-US" sz="1200" dirty="0"/>
              <a:t> (</a:t>
            </a:r>
            <a:r>
              <a:rPr lang="en-US" altLang="en-US" sz="1200" dirty="0" err="1"/>
              <a:t>Rinvoq</a:t>
            </a:r>
            <a:r>
              <a:rPr lang="en-US" altLang="en-US" sz="1200" dirty="0"/>
              <a:t>) were not available at the time of development of these guidelines</a:t>
            </a:r>
            <a:endParaRPr lang="en-US" alt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04822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chemeClr val="accent3"/>
                </a:solidFill>
              </a:rPr>
              <a:t>Immunomodulators, Atopic Dermatitis</a:t>
            </a:r>
            <a:endParaRPr lang="en-US" dirty="0"/>
          </a:p>
        </p:txBody>
      </p:sp>
      <p:sp>
        <p:nvSpPr>
          <p:cNvPr id="3" name="Content Placeholder 2"/>
          <p:cNvSpPr>
            <a:spLocks noGrp="1"/>
          </p:cNvSpPr>
          <p:nvPr>
            <p:ph idx="1"/>
          </p:nvPr>
        </p:nvSpPr>
        <p:spPr>
          <a:xfrm>
            <a:off x="76200" y="895350"/>
            <a:ext cx="8915400" cy="3657600"/>
          </a:xfrm>
        </p:spPr>
        <p:txBody>
          <a:bodyPr/>
          <a:lstStyle/>
          <a:p>
            <a:pPr>
              <a:buNone/>
            </a:pPr>
            <a:r>
              <a:rPr lang="en-US" sz="2000" b="1" i="1" dirty="0">
                <a:latin typeface="Arial" panose="020B0604020202020204" pitchFamily="34" charset="0"/>
              </a:rPr>
              <a:t>Guideline Update:</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MS Mincho" panose="02020609040205080304" pitchFamily="49" charset="-128"/>
                <a:cs typeface="Arial" panose="020B0604020202020204" pitchFamily="34" charset="0"/>
              </a:rPr>
              <a:t>American Academy of Dermatology release updated guidelines of care for the management of atopic dermatitis in adults with phototherapy and systemic therapies; previously release in 2014. </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MS Mincho" panose="02020609040205080304" pitchFamily="49" charset="-128"/>
                <a:cs typeface="Arial" panose="020B0604020202020204" pitchFamily="34" charset="0"/>
              </a:rPr>
              <a:t>They give strong recommendation for monoclonal, antibodies dupilumab and tralokinumab, and JAK inhibitors, </a:t>
            </a:r>
            <a:r>
              <a:rPr lang="en-US" sz="1600" dirty="0" err="1">
                <a:effectLst/>
                <a:latin typeface="Calibri" panose="020F0502020204030204" pitchFamily="34" charset="0"/>
                <a:ea typeface="MS Mincho" panose="02020609040205080304" pitchFamily="49" charset="-128"/>
                <a:cs typeface="Arial" panose="020B0604020202020204" pitchFamily="34" charset="0"/>
              </a:rPr>
              <a:t>upadacitinib</a:t>
            </a:r>
            <a:r>
              <a:rPr lang="en-US" sz="1600" dirty="0">
                <a:effectLst/>
                <a:latin typeface="Calibri" panose="020F0502020204030204" pitchFamily="34" charset="0"/>
                <a:ea typeface="MS Mincho" panose="02020609040205080304" pitchFamily="49" charset="-128"/>
                <a:cs typeface="Arial" panose="020B0604020202020204" pitchFamily="34" charset="0"/>
              </a:rPr>
              <a:t> (after failure of other systemic therapies), </a:t>
            </a:r>
            <a:r>
              <a:rPr lang="en-US" sz="1600" dirty="0" err="1">
                <a:effectLst/>
                <a:latin typeface="Calibri" panose="020F0502020204030204" pitchFamily="34" charset="0"/>
                <a:ea typeface="MS Mincho" panose="02020609040205080304" pitchFamily="49" charset="-128"/>
                <a:cs typeface="Arial" panose="020B0604020202020204" pitchFamily="34" charset="0"/>
              </a:rPr>
              <a:t>abrocitinib</a:t>
            </a:r>
            <a:r>
              <a:rPr lang="en-US" sz="1600" dirty="0">
                <a:effectLst/>
                <a:latin typeface="Calibri" panose="020F0502020204030204" pitchFamily="34" charset="0"/>
                <a:ea typeface="MS Mincho" panose="02020609040205080304" pitchFamily="49" charset="-128"/>
                <a:cs typeface="Arial" panose="020B0604020202020204" pitchFamily="34" charset="0"/>
              </a:rPr>
              <a:t> (after failure of other systemic therapies), and off-label baricitinib; conditional recommendations are provided for systemic corticosteroids, and off-label use of methotrexate, mycophenolate mofetil, azathioprine, and cyclosporine. </a:t>
            </a:r>
            <a:endParaRPr lang="en-US" sz="16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69127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chemeClr val="accent3"/>
                </a:solidFill>
              </a:rPr>
              <a:t>Immunomodulators, Atopic Dermatitis</a:t>
            </a:r>
            <a:endParaRPr lang="en-US" dirty="0"/>
          </a:p>
        </p:txBody>
      </p:sp>
      <p:sp>
        <p:nvSpPr>
          <p:cNvPr id="3" name="Content Placeholder 2"/>
          <p:cNvSpPr>
            <a:spLocks noGrp="1"/>
          </p:cNvSpPr>
          <p:nvPr>
            <p:ph idx="1"/>
          </p:nvPr>
        </p:nvSpPr>
        <p:spPr>
          <a:xfrm>
            <a:off x="0" y="819150"/>
            <a:ext cx="8915400" cy="3657600"/>
          </a:xfrm>
        </p:spPr>
        <p:txBody>
          <a:bodyPr/>
          <a:lstStyle/>
          <a:p>
            <a:pPr>
              <a:buNone/>
            </a:pPr>
            <a:r>
              <a:rPr lang="en-US" sz="2000" b="1" i="1" dirty="0">
                <a:latin typeface="Arial" panose="020B0604020202020204" pitchFamily="34" charset="0"/>
              </a:rPr>
              <a:t>Guideline Update:</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MS Mincho" panose="02020609040205080304" pitchFamily="49" charset="-128"/>
                <a:cs typeface="Arial" panose="020B0604020202020204" pitchFamily="34" charset="0"/>
              </a:rPr>
              <a:t>American Academy of Allergy, Asthma and Immunology/American College of Allergy, Asthma and Immunology Joint Task Force published the 2023 guidelines (prior version 2012) on atopic dermatitis (AD). </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MS Mincho" panose="02020609040205080304" pitchFamily="49" charset="-128"/>
                <a:cs typeface="Arial" panose="020B0604020202020204" pitchFamily="34" charset="0"/>
              </a:rPr>
              <a:t>Highlighted changes include the following recommendations or suggestions: </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(1) Recommendation for use of topical corticosteroids (TCS) or topical calcineurin inhibitors (TCIs) in pts with uncontrolled AD despite moisturizer use</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(2) Suggestion for use of </a:t>
            </a:r>
            <a:r>
              <a:rPr lang="en-US" sz="1400" dirty="0" err="1">
                <a:effectLst/>
                <a:latin typeface="Calibri" panose="020F0502020204030204" pitchFamily="34" charset="0"/>
                <a:ea typeface="MS Mincho" panose="02020609040205080304" pitchFamily="49" charset="-128"/>
                <a:cs typeface="Arial" panose="020B0604020202020204" pitchFamily="34" charset="0"/>
              </a:rPr>
              <a:t>crisaborole</a:t>
            </a:r>
            <a:r>
              <a:rPr lang="en-US" sz="1400" dirty="0">
                <a:effectLst/>
                <a:latin typeface="Calibri" panose="020F0502020204030204" pitchFamily="34" charset="0"/>
                <a:ea typeface="MS Mincho" panose="02020609040205080304" pitchFamily="49" charset="-128"/>
                <a:cs typeface="Arial" panose="020B0604020202020204" pitchFamily="34" charset="0"/>
              </a:rPr>
              <a:t> 2% ointment for mild-to-moderate AD</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(3) Suggestion against adding topical JAK inhibitors (e.g., </a:t>
            </a:r>
            <a:r>
              <a:rPr lang="en-US" sz="1400" dirty="0" err="1">
                <a:effectLst/>
                <a:latin typeface="Calibri" panose="020F0502020204030204" pitchFamily="34" charset="0"/>
                <a:ea typeface="MS Mincho" panose="02020609040205080304" pitchFamily="49" charset="-128"/>
                <a:cs typeface="Arial" panose="020B0604020202020204" pitchFamily="34" charset="0"/>
              </a:rPr>
              <a:t>ruxolitinib</a:t>
            </a:r>
            <a:r>
              <a:rPr lang="en-US" sz="1400" dirty="0">
                <a:effectLst/>
                <a:latin typeface="Calibri" panose="020F0502020204030204" pitchFamily="34" charset="0"/>
                <a:ea typeface="MS Mincho" panose="02020609040205080304" pitchFamily="49" charset="-128"/>
                <a:cs typeface="Arial" panose="020B0604020202020204" pitchFamily="34" charset="0"/>
              </a:rPr>
              <a:t>), for mild-to-moderate AD refractory to moisturizers alone</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(4) Recommendation for proactive therapy with TCS or TCI for pts with a relapsing course</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(5) Suggestion for allergen immunotherapy for moderate-to-severe AD</a:t>
            </a:r>
          </a:p>
        </p:txBody>
      </p:sp>
    </p:spTree>
    <p:extLst>
      <p:ext uri="{BB962C8B-B14F-4D97-AF65-F5344CB8AC3E}">
        <p14:creationId xmlns:p14="http://schemas.microsoft.com/office/powerpoint/2010/main" val="7301111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chemeClr val="accent3"/>
                </a:solidFill>
              </a:rPr>
              <a:t>Immunomodulators, Atopic Dermatitis</a:t>
            </a:r>
            <a:endParaRPr lang="en-US" dirty="0"/>
          </a:p>
        </p:txBody>
      </p:sp>
      <p:sp>
        <p:nvSpPr>
          <p:cNvPr id="3" name="Content Placeholder 2"/>
          <p:cNvSpPr>
            <a:spLocks noGrp="1"/>
          </p:cNvSpPr>
          <p:nvPr>
            <p:ph idx="1"/>
          </p:nvPr>
        </p:nvSpPr>
        <p:spPr>
          <a:xfrm>
            <a:off x="76200" y="895350"/>
            <a:ext cx="8915400" cy="3657600"/>
          </a:xfrm>
        </p:spPr>
        <p:txBody>
          <a:bodyPr/>
          <a:lstStyle/>
          <a:p>
            <a:pPr>
              <a:buNone/>
            </a:pPr>
            <a:r>
              <a:rPr lang="en-US" sz="2000" b="1" i="1" dirty="0">
                <a:latin typeface="Arial" panose="020B0604020202020204" pitchFamily="34" charset="0"/>
              </a:rPr>
              <a:t>Guideline Update: (Cont’d)</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(6) Recommendation for dupilumab for pts ≥ 6 months of age or tralokinumab for pts ≥ 12 years, with moderate-to-severe AD refractory, intolerant, or unable to use </a:t>
            </a:r>
            <a:r>
              <a:rPr lang="en-US" sz="1400" dirty="0" err="1">
                <a:effectLst/>
                <a:latin typeface="Calibri" panose="020F0502020204030204" pitchFamily="34" charset="0"/>
                <a:ea typeface="MS Mincho" panose="02020609040205080304" pitchFamily="49" charset="-128"/>
                <a:cs typeface="Arial" panose="020B0604020202020204" pitchFamily="34" charset="0"/>
              </a:rPr>
              <a:t>midpotency</a:t>
            </a:r>
            <a:r>
              <a:rPr lang="en-US" sz="1400" dirty="0">
                <a:effectLst/>
                <a:latin typeface="Calibri" panose="020F0502020204030204" pitchFamily="34" charset="0"/>
                <a:ea typeface="MS Mincho" panose="02020609040205080304" pitchFamily="49" charset="-128"/>
                <a:cs typeface="Arial" panose="020B0604020202020204" pitchFamily="34" charset="0"/>
              </a:rPr>
              <a:t> topical treatment</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(7) Suggestion for use of oral JAK inhibitors after evaluation of risks/benefits in adults and adolescents with moderate-severe AD refractory, intolerant, or unable to use mid- to high-potency topicals and systemic therapy (including a biologic as recommended previously)</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(8) Recommendation against use of baricitinib 1 mg and suggestion against use of azathioprine, methotrexate, and mycophenolate mofetil</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(9) Suggestion for consideration of cyclosporine in adults and adolescents with moderate-severe AD refractory, intolerant, or unable to use mid- to high-potency topicals and biologics</a:t>
            </a:r>
          </a:p>
          <a:p>
            <a:pPr lvl="1" indent="-342900">
              <a:lnSpc>
                <a:spcPct val="120000"/>
              </a:lnSpc>
              <a:spcBef>
                <a:spcPts val="300"/>
              </a:spcBef>
              <a:spcAft>
                <a:spcPts val="300"/>
              </a:spcAft>
              <a:buFont typeface="Symbol" panose="05050102010706020507" pitchFamily="18" charset="2"/>
              <a:buChar char=""/>
            </a:pPr>
            <a:r>
              <a:rPr lang="en-US" sz="1400" dirty="0">
                <a:effectLst/>
                <a:latin typeface="Calibri" panose="020F0502020204030204" pitchFamily="34" charset="0"/>
                <a:ea typeface="MS Mincho" panose="02020609040205080304" pitchFamily="49" charset="-128"/>
                <a:cs typeface="Arial" panose="020B0604020202020204" pitchFamily="34" charset="0"/>
              </a:rPr>
              <a:t>(10) Suggestion against use of systemic corticosteroids for AD. </a:t>
            </a:r>
            <a:endParaRPr lang="en-US" sz="14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7690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chemeClr val="accent3"/>
                </a:solidFill>
              </a:rPr>
              <a:t>Immunomodulators, Atopic Dermatitis</a:t>
            </a:r>
            <a:endParaRPr lang="en-US" dirty="0"/>
          </a:p>
        </p:txBody>
      </p:sp>
      <p:sp>
        <p:nvSpPr>
          <p:cNvPr id="3" name="Content Placeholder 2"/>
          <p:cNvSpPr>
            <a:spLocks noGrp="1"/>
          </p:cNvSpPr>
          <p:nvPr>
            <p:ph idx="1"/>
          </p:nvPr>
        </p:nvSpPr>
        <p:spPr>
          <a:xfrm>
            <a:off x="76200" y="819150"/>
            <a:ext cx="8915400" cy="3657600"/>
          </a:xfrm>
        </p:spPr>
        <p:txBody>
          <a:bodyPr/>
          <a:lstStyle/>
          <a:p>
            <a:pPr>
              <a:buNone/>
            </a:pPr>
            <a:r>
              <a:rPr lang="en-US" sz="2000" b="1" i="1" dirty="0">
                <a:latin typeface="Arial" panose="020B0604020202020204" pitchFamily="34" charset="0"/>
              </a:rPr>
              <a:t>Product Update:</a:t>
            </a:r>
          </a:p>
          <a:p>
            <a:pPr marL="342900" marR="0" lvl="0" indent="-342900">
              <a:lnSpc>
                <a:spcPct val="120000"/>
              </a:lnSpc>
              <a:spcBef>
                <a:spcPts val="300"/>
              </a:spcBef>
              <a:spcAft>
                <a:spcPts val="300"/>
              </a:spcAft>
              <a:buFont typeface="Symbol" panose="05050102010706020507" pitchFamily="18" charset="2"/>
              <a:buChar char=""/>
            </a:pPr>
            <a:r>
              <a:rPr lang="en-US" sz="1400" dirty="0">
                <a:effectLst/>
                <a:latin typeface="Arial" panose="020B0604020202020204" pitchFamily="34" charset="0"/>
                <a:ea typeface="MS Mincho" panose="02020609040205080304" pitchFamily="49" charset="-128"/>
              </a:rPr>
              <a:t>FDA expanded </a:t>
            </a:r>
            <a:r>
              <a:rPr lang="en-US" sz="1400" dirty="0" err="1">
                <a:effectLst/>
                <a:latin typeface="Arial" panose="020B0604020202020204" pitchFamily="34" charset="0"/>
                <a:ea typeface="MS Mincho" panose="02020609040205080304" pitchFamily="49" charset="-128"/>
              </a:rPr>
              <a:t>Adbry</a:t>
            </a:r>
            <a:r>
              <a:rPr lang="en-US" sz="1400" dirty="0">
                <a:effectLst/>
                <a:latin typeface="Arial" panose="020B0604020202020204" pitchFamily="34" charset="0"/>
                <a:ea typeface="MS Mincho" panose="02020609040205080304" pitchFamily="49" charset="-128"/>
              </a:rPr>
              <a:t> (tralokinumab-</a:t>
            </a:r>
            <a:r>
              <a:rPr lang="en-US" sz="1400" dirty="0" err="1">
                <a:effectLst/>
                <a:latin typeface="Arial" panose="020B0604020202020204" pitchFamily="34" charset="0"/>
                <a:ea typeface="MS Mincho" panose="02020609040205080304" pitchFamily="49" charset="-128"/>
              </a:rPr>
              <a:t>ldrm</a:t>
            </a:r>
            <a:r>
              <a:rPr lang="en-US" sz="1400" dirty="0">
                <a:effectLst/>
                <a:latin typeface="Arial" panose="020B0604020202020204" pitchFamily="34" charset="0"/>
                <a:ea typeface="MS Mincho" panose="02020609040205080304" pitchFamily="49" charset="-128"/>
              </a:rPr>
              <a:t>) indication of moderate to severe atopic dermatitis to include patients ≥ 12 years of age whose disease is not adequately controlled with topical Rx therapies or when those therapies are not advisable. </a:t>
            </a:r>
          </a:p>
          <a:p>
            <a:pPr marL="342900" marR="0" lvl="0" indent="-342900">
              <a:lnSpc>
                <a:spcPct val="120000"/>
              </a:lnSpc>
              <a:spcBef>
                <a:spcPts val="300"/>
              </a:spcBef>
              <a:spcAft>
                <a:spcPts val="300"/>
              </a:spcAft>
              <a:buFont typeface="Symbol" panose="05050102010706020507" pitchFamily="18" charset="2"/>
              <a:buChar char=""/>
            </a:pPr>
            <a:r>
              <a:rPr lang="en-US" sz="1400" dirty="0">
                <a:effectLst/>
                <a:latin typeface="Arial" panose="020B0604020202020204" pitchFamily="34" charset="0"/>
                <a:ea typeface="MS Mincho" panose="02020609040205080304" pitchFamily="49" charset="-128"/>
              </a:rPr>
              <a:t>Recommended dosage in pediatric patients is 300 mg (two 150 mg injections) SC loading dose, followed by 150 mg SC every other week. </a:t>
            </a:r>
            <a:endParaRPr lang="en-US" sz="1400"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4934708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chemeClr val="accent3"/>
                </a:solidFill>
              </a:rPr>
              <a:t>Immunomodulators, Atopic Dermatitis</a:t>
            </a:r>
            <a:endParaRPr lang="en-US" dirty="0"/>
          </a:p>
        </p:txBody>
      </p:sp>
      <p:sp>
        <p:nvSpPr>
          <p:cNvPr id="3" name="Content Placeholder 2"/>
          <p:cNvSpPr>
            <a:spLocks noGrp="1"/>
          </p:cNvSpPr>
          <p:nvPr>
            <p:ph idx="1"/>
          </p:nvPr>
        </p:nvSpPr>
        <p:spPr>
          <a:xfrm>
            <a:off x="76200" y="819150"/>
            <a:ext cx="8915400" cy="3657600"/>
          </a:xfrm>
        </p:spPr>
        <p:txBody>
          <a:bodyPr/>
          <a:lstStyle/>
          <a:p>
            <a:pPr>
              <a:buNone/>
            </a:pPr>
            <a:r>
              <a:rPr lang="en-US" sz="2000" b="1" i="1" dirty="0">
                <a:latin typeface="Arial" panose="020B0604020202020204" pitchFamily="34" charset="0"/>
              </a:rPr>
              <a:t>Product Update:</a:t>
            </a:r>
          </a:p>
          <a:p>
            <a:pPr>
              <a:lnSpc>
                <a:spcPct val="120000"/>
              </a:lnSpc>
              <a:spcBef>
                <a:spcPts val="300"/>
              </a:spcBef>
              <a:spcAft>
                <a:spcPts val="300"/>
              </a:spcAft>
              <a:buFont typeface="Symbol" panose="05050102010706020507" pitchFamily="18" charset="2"/>
              <a:buChar char=""/>
            </a:pPr>
            <a:r>
              <a:rPr lang="en-US" sz="1400" dirty="0">
                <a:latin typeface="Arial" panose="020B0604020202020204" pitchFamily="34" charset="0"/>
                <a:ea typeface="MS Mincho" panose="02020609040205080304" pitchFamily="49" charset="-128"/>
              </a:rPr>
              <a:t>FDA approved expanded indication for Dupixent (dupilumab) treatment of eosinophilic esophagitis (</a:t>
            </a:r>
            <a:r>
              <a:rPr lang="en-US" sz="1400" dirty="0" err="1">
                <a:latin typeface="Arial" panose="020B0604020202020204" pitchFamily="34" charset="0"/>
                <a:ea typeface="MS Mincho" panose="02020609040205080304" pitchFamily="49" charset="-128"/>
              </a:rPr>
              <a:t>EoE</a:t>
            </a:r>
            <a:r>
              <a:rPr lang="en-US" sz="1400" dirty="0">
                <a:latin typeface="Arial" panose="020B0604020202020204" pitchFamily="34" charset="0"/>
                <a:ea typeface="MS Mincho" panose="02020609040205080304" pitchFamily="49" charset="-128"/>
              </a:rPr>
              <a:t>) to include pediatric patients ≥ 1 year of age, weighing ≥ 15 kg. </a:t>
            </a:r>
          </a:p>
          <a:p>
            <a:pPr>
              <a:lnSpc>
                <a:spcPct val="120000"/>
              </a:lnSpc>
              <a:spcBef>
                <a:spcPts val="300"/>
              </a:spcBef>
              <a:spcAft>
                <a:spcPts val="300"/>
              </a:spcAft>
              <a:buFont typeface="Symbol" panose="05050102010706020507" pitchFamily="18" charset="2"/>
              <a:buChar char=""/>
            </a:pPr>
            <a:r>
              <a:rPr lang="en-US" sz="1400" dirty="0">
                <a:latin typeface="Arial" panose="020B0604020202020204" pitchFamily="34" charset="0"/>
                <a:ea typeface="MS Mincho" panose="02020609040205080304" pitchFamily="49" charset="-128"/>
              </a:rPr>
              <a:t>Previously, approved for  treatment </a:t>
            </a:r>
            <a:r>
              <a:rPr lang="en-US" sz="1400" dirty="0" err="1">
                <a:latin typeface="Arial" panose="020B0604020202020204" pitchFamily="34" charset="0"/>
                <a:ea typeface="MS Mincho" panose="02020609040205080304" pitchFamily="49" charset="-128"/>
              </a:rPr>
              <a:t>EoE</a:t>
            </a:r>
            <a:r>
              <a:rPr lang="en-US" sz="1400" dirty="0">
                <a:latin typeface="Arial" panose="020B0604020202020204" pitchFamily="34" charset="0"/>
                <a:ea typeface="MS Mincho" panose="02020609040205080304" pitchFamily="49" charset="-128"/>
              </a:rPr>
              <a:t> in adult and pediatric patients ≥ 12 years of age, weighing ≥ 40 kg. </a:t>
            </a:r>
          </a:p>
          <a:p>
            <a:pPr>
              <a:lnSpc>
                <a:spcPct val="120000"/>
              </a:lnSpc>
              <a:spcBef>
                <a:spcPts val="300"/>
              </a:spcBef>
              <a:spcAft>
                <a:spcPts val="300"/>
              </a:spcAft>
              <a:buFont typeface="Symbol" panose="05050102010706020507" pitchFamily="18" charset="2"/>
              <a:buChar char=""/>
            </a:pPr>
            <a:r>
              <a:rPr lang="en-US" sz="1400" dirty="0">
                <a:latin typeface="Arial" panose="020B0604020202020204" pitchFamily="34" charset="0"/>
                <a:ea typeface="MS Mincho" panose="02020609040205080304" pitchFamily="49" charset="-128"/>
              </a:rPr>
              <a:t>Other indications include select patients with atopic dermatitis, asthma, chronic rhinosinusitis with nasal polyposis, and prurigo nodularis. </a:t>
            </a:r>
          </a:p>
          <a:p>
            <a:pPr>
              <a:lnSpc>
                <a:spcPct val="120000"/>
              </a:lnSpc>
              <a:spcBef>
                <a:spcPts val="300"/>
              </a:spcBef>
              <a:spcAft>
                <a:spcPts val="300"/>
              </a:spcAft>
              <a:buFont typeface="Symbol" panose="05050102010706020507" pitchFamily="18" charset="2"/>
              <a:buChar char=""/>
            </a:pPr>
            <a:r>
              <a:rPr lang="en-US" sz="1400" dirty="0">
                <a:latin typeface="Arial" panose="020B0604020202020204" pitchFamily="34" charset="0"/>
                <a:ea typeface="MS Mincho" panose="02020609040205080304" pitchFamily="49" charset="-128"/>
              </a:rPr>
              <a:t>Recommended dosage for </a:t>
            </a:r>
            <a:r>
              <a:rPr lang="en-US" sz="1400" dirty="0" err="1">
                <a:latin typeface="Arial" panose="020B0604020202020204" pitchFamily="34" charset="0"/>
                <a:ea typeface="MS Mincho" panose="02020609040205080304" pitchFamily="49" charset="-128"/>
              </a:rPr>
              <a:t>EoE</a:t>
            </a:r>
            <a:r>
              <a:rPr lang="en-US" sz="1400" dirty="0">
                <a:latin typeface="Arial" panose="020B0604020202020204" pitchFamily="34" charset="0"/>
                <a:ea typeface="MS Mincho" panose="02020609040205080304" pitchFamily="49" charset="-128"/>
              </a:rPr>
              <a:t> in adult and pediatric patients ≥ 1 years of age weighing ≥ 15 kg is based on body weight:</a:t>
            </a:r>
          </a:p>
          <a:p>
            <a:pPr lvl="1">
              <a:lnSpc>
                <a:spcPct val="120000"/>
              </a:lnSpc>
              <a:spcBef>
                <a:spcPts val="300"/>
              </a:spcBef>
              <a:spcAft>
                <a:spcPts val="300"/>
              </a:spcAft>
              <a:buFont typeface="Symbol" panose="05050102010706020507" pitchFamily="18" charset="2"/>
              <a:buChar char=""/>
            </a:pPr>
            <a:r>
              <a:rPr lang="en-US" sz="1400" dirty="0">
                <a:latin typeface="Arial" panose="020B0604020202020204" pitchFamily="34" charset="0"/>
                <a:ea typeface="MS Mincho" panose="02020609040205080304" pitchFamily="49" charset="-128"/>
              </a:rPr>
              <a:t>15 kg &lt; 30 kg: 200 mg every other week</a:t>
            </a:r>
          </a:p>
          <a:p>
            <a:pPr lvl="1">
              <a:lnSpc>
                <a:spcPct val="120000"/>
              </a:lnSpc>
              <a:spcBef>
                <a:spcPts val="300"/>
              </a:spcBef>
              <a:spcAft>
                <a:spcPts val="300"/>
              </a:spcAft>
              <a:buFont typeface="Symbol" panose="05050102010706020507" pitchFamily="18" charset="2"/>
              <a:buChar char=""/>
            </a:pPr>
            <a:r>
              <a:rPr lang="en-US" sz="1400" dirty="0">
                <a:latin typeface="Arial" panose="020B0604020202020204" pitchFamily="34" charset="0"/>
                <a:ea typeface="MS Mincho" panose="02020609040205080304" pitchFamily="49" charset="-128"/>
              </a:rPr>
              <a:t>30 kg &lt; 40 kg: 300 mg every other week</a:t>
            </a:r>
          </a:p>
          <a:p>
            <a:pPr lvl="1">
              <a:lnSpc>
                <a:spcPct val="120000"/>
              </a:lnSpc>
              <a:spcBef>
                <a:spcPts val="300"/>
              </a:spcBef>
              <a:spcAft>
                <a:spcPts val="300"/>
              </a:spcAft>
              <a:buFont typeface="Symbol" panose="05050102010706020507" pitchFamily="18" charset="2"/>
              <a:buChar char=""/>
            </a:pPr>
            <a:r>
              <a:rPr lang="en-US" sz="1400" dirty="0">
                <a:latin typeface="Arial" panose="020B0604020202020204" pitchFamily="34" charset="0"/>
                <a:ea typeface="MS Mincho" panose="02020609040205080304" pitchFamily="49" charset="-128"/>
              </a:rPr>
              <a:t>≥ 40 kg: 300 mg every week</a:t>
            </a:r>
          </a:p>
        </p:txBody>
      </p:sp>
    </p:spTree>
    <p:extLst>
      <p:ext uri="{BB962C8B-B14F-4D97-AF65-F5344CB8AC3E}">
        <p14:creationId xmlns:p14="http://schemas.microsoft.com/office/powerpoint/2010/main" val="333629202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0A1-85C4-4BB4-9DF7-5B4E7F1F7310}"/>
              </a:ext>
            </a:extLst>
          </p:cNvPr>
          <p:cNvSpPr>
            <a:spLocks noGrp="1"/>
          </p:cNvSpPr>
          <p:nvPr>
            <p:ph type="title"/>
          </p:nvPr>
        </p:nvSpPr>
        <p:spPr>
          <a:xfrm>
            <a:off x="419100" y="76768"/>
            <a:ext cx="8305800" cy="845344"/>
          </a:xfrm>
        </p:spPr>
        <p:txBody>
          <a:bodyPr/>
          <a:lstStyle/>
          <a:p>
            <a:r>
              <a:rPr lang="en-US" altLang="en-US" sz="3200" dirty="0">
                <a:solidFill>
                  <a:schemeClr val="accent3"/>
                </a:solidFill>
              </a:rPr>
              <a:t>Immunomodulators, Asthma</a:t>
            </a:r>
            <a:endParaRPr lang="en-US" dirty="0"/>
          </a:p>
        </p:txBody>
      </p:sp>
      <p:graphicFrame>
        <p:nvGraphicFramePr>
          <p:cNvPr id="10" name="Content Placeholder 9">
            <a:extLst>
              <a:ext uri="{FF2B5EF4-FFF2-40B4-BE49-F238E27FC236}">
                <a16:creationId xmlns:a16="http://schemas.microsoft.com/office/drawing/2014/main" id="{F26840AA-F2CC-499C-B392-E6E1C4459AA4}"/>
              </a:ext>
            </a:extLst>
          </p:cNvPr>
          <p:cNvGraphicFramePr>
            <a:graphicFrameLocks noGrp="1"/>
          </p:cNvGraphicFramePr>
          <p:nvPr>
            <p:ph idx="1"/>
            <p:extLst>
              <p:ext uri="{D42A27DB-BD31-4B8C-83A1-F6EECF244321}">
                <p14:modId xmlns:p14="http://schemas.microsoft.com/office/powerpoint/2010/main" val="962098695"/>
              </p:ext>
            </p:extLst>
          </p:nvPr>
        </p:nvGraphicFramePr>
        <p:xfrm>
          <a:off x="150416" y="742950"/>
          <a:ext cx="8961834" cy="2680208"/>
        </p:xfrm>
        <a:graphic>
          <a:graphicData uri="http://schemas.openxmlformats.org/drawingml/2006/table">
            <a:tbl>
              <a:tblPr firstRow="1" bandRow="1" bandCol="1">
                <a:tableStyleId>{5C22544A-7EE6-4342-B048-85BDC9FD1C3A}</a:tableStyleId>
              </a:tblPr>
              <a:tblGrid>
                <a:gridCol w="1676400">
                  <a:extLst>
                    <a:ext uri="{9D8B030D-6E8A-4147-A177-3AD203B41FA5}">
                      <a16:colId xmlns:a16="http://schemas.microsoft.com/office/drawing/2014/main" val="9084184"/>
                    </a:ext>
                  </a:extLst>
                </a:gridCol>
                <a:gridCol w="1295400">
                  <a:extLst>
                    <a:ext uri="{9D8B030D-6E8A-4147-A177-3AD203B41FA5}">
                      <a16:colId xmlns:a16="http://schemas.microsoft.com/office/drawing/2014/main" val="3909656966"/>
                    </a:ext>
                  </a:extLst>
                </a:gridCol>
                <a:gridCol w="5990034">
                  <a:extLst>
                    <a:ext uri="{9D8B030D-6E8A-4147-A177-3AD203B41FA5}">
                      <a16:colId xmlns:a16="http://schemas.microsoft.com/office/drawing/2014/main" val="2128040475"/>
                    </a:ext>
                  </a:extLst>
                </a:gridCol>
              </a:tblGrid>
              <a:tr h="222695">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extLst>
                  <a:ext uri="{0D108BD9-81ED-4DB2-BD59-A6C34878D82A}">
                    <a16:rowId xmlns:a16="http://schemas.microsoft.com/office/drawing/2014/main" val="2949978744"/>
                  </a:ext>
                </a:extLst>
              </a:tr>
              <a:tr h="226250">
                <a:tc gridSpan="3">
                  <a:txBody>
                    <a:bodyPr/>
                    <a:lstStyle/>
                    <a:p>
                      <a:pPr marL="0" marR="0" algn="ctr">
                        <a:spcBef>
                          <a:spcPts val="200"/>
                        </a:spcBef>
                        <a:spcAft>
                          <a:spcPts val="20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Interleukin-4 (IL-4) Antagonist</a:t>
                      </a:r>
                    </a:p>
                  </a:txBody>
                  <a:tcPr marL="18415" marR="18415" marT="0" marB="0">
                    <a:solidFill>
                      <a:schemeClr val="accent1">
                        <a:lumMod val="20000"/>
                        <a:lumOff val="80000"/>
                      </a:schemeClr>
                    </a:solidFill>
                  </a:tcPr>
                </a:tc>
                <a:tc hMerge="1">
                  <a:txBody>
                    <a:bodyPr/>
                    <a:lstStyle/>
                    <a:p>
                      <a:endParaRPr lang="en-US"/>
                    </a:p>
                  </a:txBody>
                  <a:tcPr>
                    <a:solidFill>
                      <a:schemeClr val="accent1">
                        <a:lumMod val="20000"/>
                        <a:lumOff val="80000"/>
                      </a:schemeClr>
                    </a:solidFill>
                  </a:tcPr>
                </a:tc>
                <a:tc hMerge="1">
                  <a:txBody>
                    <a:bodyPr/>
                    <a:lstStyle/>
                    <a:p>
                      <a:endParaRPr lang="en-US"/>
                    </a:p>
                  </a:txBody>
                  <a:tcPr>
                    <a:solidFill>
                      <a:schemeClr val="accent1">
                        <a:lumMod val="20000"/>
                        <a:lumOff val="80000"/>
                      </a:schemeClr>
                    </a:solidFill>
                  </a:tcPr>
                </a:tc>
                <a:extLst>
                  <a:ext uri="{0D108BD9-81ED-4DB2-BD59-A6C34878D82A}">
                    <a16:rowId xmlns:a16="http://schemas.microsoft.com/office/drawing/2014/main" val="3643577737"/>
                  </a:ext>
                </a:extLst>
              </a:tr>
              <a:tr h="381000">
                <a:tc>
                  <a:txBody>
                    <a:bodyPr/>
                    <a:lstStyle/>
                    <a:p>
                      <a:pPr marL="0" marR="0">
                        <a:spcBef>
                          <a:spcPts val="200"/>
                        </a:spcBef>
                        <a:spcAft>
                          <a:spcPts val="20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dupilumab</a:t>
                      </a:r>
                      <a:r>
                        <a:rPr lang="en-US" sz="10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(Dupixent®)</a:t>
                      </a: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lgn="l">
                        <a:spcBef>
                          <a:spcPts val="200"/>
                        </a:spcBef>
                        <a:spcAft>
                          <a:spcPts val="200"/>
                        </a:spcAft>
                      </a:pPr>
                      <a:r>
                        <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Regeneron/Sanofi-Aventis</a:t>
                      </a: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342900" marR="0" lvl="0" indent="-342900" algn="l">
                        <a:spcBef>
                          <a:spcPts val="200"/>
                        </a:spcBef>
                        <a:spcAft>
                          <a:spcPts val="200"/>
                        </a:spcAft>
                        <a:buFont typeface="Wingdings" panose="05000000000000000000" pitchFamily="2" charset="2"/>
                        <a:buChar char=""/>
                      </a:pPr>
                      <a:r>
                        <a:rPr lang="en-US"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Add-on maintenance treatment in patients with moderate-to-severe asthma aged ≥ 6 years with an eosinophilic phenotype or with oral corticosteroid-dependent asthma</a:t>
                      </a: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extLst>
                  <a:ext uri="{0D108BD9-81ED-4DB2-BD59-A6C34878D82A}">
                    <a16:rowId xmlns:a16="http://schemas.microsoft.com/office/drawing/2014/main" val="3860128772"/>
                  </a:ext>
                </a:extLst>
              </a:tr>
              <a:tr h="193595">
                <a:tc gridSpan="3">
                  <a:txBody>
                    <a:bodyPr/>
                    <a:lstStyle/>
                    <a:p>
                      <a:pPr marL="0" marR="0" algn="ctr">
                        <a:spcBef>
                          <a:spcPts val="200"/>
                        </a:spcBef>
                        <a:spcAft>
                          <a:spcPts val="20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Interleukin-5 (IL-5) Antagonists</a:t>
                      </a:r>
                    </a:p>
                  </a:txBody>
                  <a:tcPr marL="18415" marR="18415" marT="0" marB="0">
                    <a:solidFill>
                      <a:schemeClr val="accent1">
                        <a:lumMod val="20000"/>
                        <a:lumOff val="80000"/>
                      </a:schemeClr>
                    </a:solidFill>
                  </a:tcPr>
                </a:tc>
                <a:tc hMerge="1">
                  <a:txBody>
                    <a:bodyPr/>
                    <a:lstStyle/>
                    <a:p>
                      <a:endParaRPr lang="en-US"/>
                    </a:p>
                  </a:txBody>
                  <a:tcPr>
                    <a:solidFill>
                      <a:schemeClr val="accent1">
                        <a:lumMod val="20000"/>
                        <a:lumOff val="80000"/>
                      </a:schemeClr>
                    </a:solidFill>
                  </a:tcPr>
                </a:tc>
                <a:tc hMerge="1">
                  <a:txBody>
                    <a:bodyPr/>
                    <a:lstStyle/>
                    <a:p>
                      <a:endParaRPr lang="en-US"/>
                    </a:p>
                  </a:txBody>
                  <a:tcPr>
                    <a:solidFill>
                      <a:schemeClr val="accent1">
                        <a:lumMod val="20000"/>
                        <a:lumOff val="80000"/>
                      </a:schemeClr>
                    </a:solidFill>
                  </a:tcPr>
                </a:tc>
                <a:extLst>
                  <a:ext uri="{0D108BD9-81ED-4DB2-BD59-A6C34878D82A}">
                    <a16:rowId xmlns:a16="http://schemas.microsoft.com/office/drawing/2014/main" val="1602821172"/>
                  </a:ext>
                </a:extLst>
              </a:tr>
              <a:tr h="416005">
                <a:tc>
                  <a:txBody>
                    <a:bodyPr/>
                    <a:lstStyle/>
                    <a:p>
                      <a:pPr marL="0" marR="0">
                        <a:spcBef>
                          <a:spcPts val="200"/>
                        </a:spcBef>
                        <a:spcAft>
                          <a:spcPts val="200"/>
                        </a:spcAft>
                      </a:pPr>
                      <a:r>
                        <a:rPr lang="en-US"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benralizumab</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(Fasenra</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AstraZeneca</a:t>
                      </a:r>
                    </a:p>
                  </a:txBody>
                  <a:tcPr marL="18415" marR="18415" marT="0" marB="0">
                    <a:solidFill>
                      <a:schemeClr val="accent1">
                        <a:lumMod val="20000"/>
                        <a:lumOff val="80000"/>
                      </a:schemeClr>
                    </a:solidFill>
                  </a:tcPr>
                </a:tc>
                <a:tc>
                  <a:txBody>
                    <a:bodyPr/>
                    <a:lstStyle/>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dirty="0">
                          <a:solidFill>
                            <a:srgbClr val="000000"/>
                          </a:solidFill>
                          <a:highlight>
                            <a:srgbClr val="00FFFF"/>
                          </a:highlight>
                        </a:rPr>
                        <a:t>Add-on maintenance treatment of patients aged 6 years and older with severe asthma, and with an eosinophilic phenotype</a:t>
                      </a:r>
                      <a:endParaRPr lang="en-US" sz="10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extLst>
                  <a:ext uri="{0D108BD9-81ED-4DB2-BD59-A6C34878D82A}">
                    <a16:rowId xmlns:a16="http://schemas.microsoft.com/office/drawing/2014/main" val="558757617"/>
                  </a:ext>
                </a:extLst>
              </a:tr>
              <a:tr h="685800">
                <a:tc>
                  <a:txBody>
                    <a:bodyPr/>
                    <a:lstStyle/>
                    <a:p>
                      <a:pPr marL="0" marR="0" algn="just">
                        <a:spcBef>
                          <a:spcPts val="200"/>
                        </a:spcBef>
                        <a:spcAft>
                          <a:spcPts val="20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mepolizumab</a:t>
                      </a:r>
                      <a:r>
                        <a:rPr lang="en-US" sz="10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(Nucala®)</a:t>
                      </a:r>
                    </a:p>
                  </a:txBody>
                  <a:tcPr marL="18415" marR="18415" marT="0" marB="0">
                    <a:solidFill>
                      <a:schemeClr val="accent1">
                        <a:lumMod val="20000"/>
                        <a:lumOff val="80000"/>
                      </a:schemeClr>
                    </a:solidFill>
                  </a:tcPr>
                </a:tc>
                <a:tc>
                  <a:txBody>
                    <a:bodyPr/>
                    <a:lstStyle/>
                    <a:p>
                      <a:pPr marL="0" marR="0">
                        <a:spcBef>
                          <a:spcPts val="200"/>
                        </a:spcBef>
                        <a:spcAft>
                          <a:spcPts val="20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GlaxoSmithKline</a:t>
                      </a:r>
                    </a:p>
                  </a:txBody>
                  <a:tcPr marL="18415" marR="18415" marT="0" marB="0">
                    <a:solidFill>
                      <a:schemeClr val="accent1">
                        <a:lumMod val="20000"/>
                        <a:lumOff val="80000"/>
                      </a:schemeClr>
                    </a:solidFill>
                  </a:tcPr>
                </a:tc>
                <a:tc>
                  <a:txBody>
                    <a:bodyPr/>
                    <a:lstStyle/>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Add-on maintenance treatment of severe asthma in adults and pediatric patients aged ≥ 6 years with an eosinophilic phenotype</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Treatment of adult patients with eosinophilic granulomatosis with polyangiitis (EGPA)</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Treatment of adult and pediatric patients aged ≥ 12 years with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hypereosinophilic</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syndrome (HES) for ≥ 6 months without an identifiable non-hematologic secondary cause</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extLst>
                  <a:ext uri="{0D108BD9-81ED-4DB2-BD59-A6C34878D82A}">
                    <a16:rowId xmlns:a16="http://schemas.microsoft.com/office/drawing/2014/main" val="2169937427"/>
                  </a:ext>
                </a:extLst>
              </a:tr>
              <a:tr h="228600">
                <a:tc>
                  <a:txBody>
                    <a:bodyPr/>
                    <a:lstStyle/>
                    <a:p>
                      <a:pPr marL="0" marR="0">
                        <a:spcBef>
                          <a:spcPts val="200"/>
                        </a:spcBef>
                        <a:spcAft>
                          <a:spcPts val="200"/>
                        </a:spcAft>
                      </a:pPr>
                      <a:r>
                        <a:rPr lang="en-US" sz="1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reslizumab</a:t>
                      </a: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Cinqair</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Teva Specialty</a:t>
                      </a:r>
                      <a:endPar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Add-on maintenance treatment of severe asthma in patients aged ≥ 18 years with an eosinophilic phenotype</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extLst>
                  <a:ext uri="{0D108BD9-81ED-4DB2-BD59-A6C34878D82A}">
                    <a16:rowId xmlns:a16="http://schemas.microsoft.com/office/drawing/2014/main" val="4261695793"/>
                  </a:ext>
                </a:extLst>
              </a:tr>
            </a:tbl>
          </a:graphicData>
        </a:graphic>
      </p:graphicFrame>
      <p:sp>
        <p:nvSpPr>
          <p:cNvPr id="4" name="Slide Number Placeholder 3">
            <a:extLst>
              <a:ext uri="{FF2B5EF4-FFF2-40B4-BE49-F238E27FC236}">
                <a16:creationId xmlns:a16="http://schemas.microsoft.com/office/drawing/2014/main" id="{3510E43B-2E05-420A-8B6E-44ADB197BD35}"/>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176</a:t>
            </a:fld>
            <a:endParaRPr lang="en-US" dirty="0">
              <a:uFillTx/>
            </a:endParaRPr>
          </a:p>
        </p:txBody>
      </p:sp>
      <p:sp>
        <p:nvSpPr>
          <p:cNvPr id="11" name="Rectangle 4">
            <a:extLst>
              <a:ext uri="{FF2B5EF4-FFF2-40B4-BE49-F238E27FC236}">
                <a16:creationId xmlns:a16="http://schemas.microsoft.com/office/drawing/2014/main" id="{25495195-F2FF-46C2-BE17-59DE6839DCF1}"/>
              </a:ext>
            </a:extLst>
          </p:cNvPr>
          <p:cNvSpPr>
            <a:spLocks noChangeArrowheads="1"/>
          </p:cNvSpPr>
          <p:nvPr/>
        </p:nvSpPr>
        <p:spPr bwMode="auto">
          <a:xfrm>
            <a:off x="-7296319" y="32951"/>
            <a:ext cx="2352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25044284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0A1-85C4-4BB4-9DF7-5B4E7F1F7310}"/>
              </a:ext>
            </a:extLst>
          </p:cNvPr>
          <p:cNvSpPr>
            <a:spLocks noGrp="1"/>
          </p:cNvSpPr>
          <p:nvPr>
            <p:ph type="title"/>
          </p:nvPr>
        </p:nvSpPr>
        <p:spPr>
          <a:xfrm>
            <a:off x="419100" y="76768"/>
            <a:ext cx="8305800" cy="845344"/>
          </a:xfrm>
        </p:spPr>
        <p:txBody>
          <a:bodyPr/>
          <a:lstStyle/>
          <a:p>
            <a:r>
              <a:rPr lang="en-US" altLang="en-US" sz="3200" dirty="0">
                <a:solidFill>
                  <a:schemeClr val="accent3"/>
                </a:solidFill>
              </a:rPr>
              <a:t>Immunomodulators, Asthma</a:t>
            </a:r>
            <a:endParaRPr lang="en-US" dirty="0"/>
          </a:p>
        </p:txBody>
      </p:sp>
      <p:graphicFrame>
        <p:nvGraphicFramePr>
          <p:cNvPr id="10" name="Content Placeholder 9">
            <a:extLst>
              <a:ext uri="{FF2B5EF4-FFF2-40B4-BE49-F238E27FC236}">
                <a16:creationId xmlns:a16="http://schemas.microsoft.com/office/drawing/2014/main" id="{F26840AA-F2CC-499C-B392-E6E1C4459AA4}"/>
              </a:ext>
            </a:extLst>
          </p:cNvPr>
          <p:cNvGraphicFramePr>
            <a:graphicFrameLocks noGrp="1"/>
          </p:cNvGraphicFramePr>
          <p:nvPr>
            <p:ph idx="1"/>
            <p:extLst>
              <p:ext uri="{D42A27DB-BD31-4B8C-83A1-F6EECF244321}">
                <p14:modId xmlns:p14="http://schemas.microsoft.com/office/powerpoint/2010/main" val="1269515410"/>
              </p:ext>
            </p:extLst>
          </p:nvPr>
        </p:nvGraphicFramePr>
        <p:xfrm>
          <a:off x="150416" y="742950"/>
          <a:ext cx="8961834" cy="3043253"/>
        </p:xfrm>
        <a:graphic>
          <a:graphicData uri="http://schemas.openxmlformats.org/drawingml/2006/table">
            <a:tbl>
              <a:tblPr firstRow="1" bandRow="1" bandCol="1">
                <a:tableStyleId>{5C22544A-7EE6-4342-B048-85BDC9FD1C3A}</a:tableStyleId>
              </a:tblPr>
              <a:tblGrid>
                <a:gridCol w="1676400">
                  <a:extLst>
                    <a:ext uri="{9D8B030D-6E8A-4147-A177-3AD203B41FA5}">
                      <a16:colId xmlns:a16="http://schemas.microsoft.com/office/drawing/2014/main" val="9084184"/>
                    </a:ext>
                  </a:extLst>
                </a:gridCol>
                <a:gridCol w="1295400">
                  <a:extLst>
                    <a:ext uri="{9D8B030D-6E8A-4147-A177-3AD203B41FA5}">
                      <a16:colId xmlns:a16="http://schemas.microsoft.com/office/drawing/2014/main" val="3909656966"/>
                    </a:ext>
                  </a:extLst>
                </a:gridCol>
                <a:gridCol w="5990034">
                  <a:extLst>
                    <a:ext uri="{9D8B030D-6E8A-4147-A177-3AD203B41FA5}">
                      <a16:colId xmlns:a16="http://schemas.microsoft.com/office/drawing/2014/main" val="2128040475"/>
                    </a:ext>
                  </a:extLst>
                </a:gridCol>
              </a:tblGrid>
              <a:tr h="222695">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extLst>
                  <a:ext uri="{0D108BD9-81ED-4DB2-BD59-A6C34878D82A}">
                    <a16:rowId xmlns:a16="http://schemas.microsoft.com/office/drawing/2014/main" val="2949978744"/>
                  </a:ext>
                </a:extLst>
              </a:tr>
              <a:tr h="196103">
                <a:tc gridSpan="3">
                  <a:txBody>
                    <a:bodyPr/>
                    <a:lstStyle/>
                    <a:p>
                      <a:pPr marL="228600" marR="0" indent="0" algn="ctr">
                        <a:lnSpc>
                          <a:spcPct val="120000"/>
                        </a:lnSpc>
                        <a:spcBef>
                          <a:spcPts val="200"/>
                        </a:spcBef>
                        <a:spcAft>
                          <a:spcPts val="200"/>
                        </a:spcAft>
                        <a:tabLst>
                          <a:tab pos="228600" algn="l"/>
                          <a:tab pos="457200" algn="l"/>
                        </a:tabLs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Anti-Immune Globulin E (</a:t>
                      </a:r>
                      <a:r>
                        <a:rPr lang="en-US" sz="11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IgE</a:t>
                      </a: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Antibody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hMerge="1">
                  <a:txBody>
                    <a:bodyPr/>
                    <a:lstStyle/>
                    <a:p>
                      <a:endParaRPr lang="en-US"/>
                    </a:p>
                  </a:txBody>
                  <a:tcPr>
                    <a:solidFill>
                      <a:schemeClr val="accent1">
                        <a:lumMod val="20000"/>
                        <a:lumOff val="80000"/>
                      </a:schemeClr>
                    </a:solidFill>
                  </a:tcPr>
                </a:tc>
                <a:tc hMerge="1">
                  <a:txBody>
                    <a:bodyPr/>
                    <a:lstStyle/>
                    <a:p>
                      <a:endParaRPr lang="en-US"/>
                    </a:p>
                  </a:txBody>
                  <a:tcPr>
                    <a:solidFill>
                      <a:schemeClr val="accent1">
                        <a:lumMod val="20000"/>
                        <a:lumOff val="80000"/>
                      </a:schemeClr>
                    </a:solidFill>
                  </a:tcPr>
                </a:tc>
                <a:extLst>
                  <a:ext uri="{0D108BD9-81ED-4DB2-BD59-A6C34878D82A}">
                    <a16:rowId xmlns:a16="http://schemas.microsoft.com/office/drawing/2014/main" val="830689096"/>
                  </a:ext>
                </a:extLst>
              </a:tr>
              <a:tr h="457200">
                <a:tc>
                  <a:txBody>
                    <a:bodyPr/>
                    <a:lstStyle/>
                    <a:p>
                      <a:pPr marL="0" marR="0">
                        <a:spcBef>
                          <a:spcPts val="200"/>
                        </a:spcBef>
                        <a:spcAft>
                          <a:spcPts val="20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omalizumab (Xolair®)</a:t>
                      </a:r>
                    </a:p>
                  </a:txBody>
                  <a:tcPr marL="18415" marR="1841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Genentech</a:t>
                      </a:r>
                    </a:p>
                  </a:txBody>
                  <a:tcPr marL="18415" marR="18415" marT="0" marB="0">
                    <a:solidFill>
                      <a:schemeClr val="accent1">
                        <a:lumMod val="20000"/>
                        <a:lumOff val="80000"/>
                      </a:schemeClr>
                    </a:solidFill>
                  </a:tcPr>
                </a:tc>
                <a:tc>
                  <a:txBody>
                    <a:bodyPr/>
                    <a:lstStyle/>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Moderate to severe persistent asthma in patients ≥ 6 years of age with a positive skin test or </a:t>
                      </a:r>
                      <a:r>
                        <a:rPr lang="en-US" sz="1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vitro</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reactivity to a perennial aeroallergen and symptoms that are inadequately controlled with inhaled corticosteroids</a:t>
                      </a:r>
                    </a:p>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kern="1200" dirty="0">
                          <a:solidFill>
                            <a:srgbClr val="000000"/>
                          </a:solidFill>
                          <a:effectLst/>
                          <a:latin typeface="Calibri" panose="020F0502020204030204" pitchFamily="34" charset="0"/>
                          <a:cs typeface="Calibri" panose="020F0502020204030204" pitchFamily="34" charset="0"/>
                        </a:rPr>
                        <a:t>Chronic rhinosinusitis with nasal polyps (</a:t>
                      </a:r>
                      <a:r>
                        <a:rPr lang="en-US" sz="1000" kern="1200" dirty="0" err="1">
                          <a:solidFill>
                            <a:srgbClr val="000000"/>
                          </a:solidFill>
                          <a:effectLst/>
                          <a:latin typeface="Calibri" panose="020F0502020204030204" pitchFamily="34" charset="0"/>
                          <a:cs typeface="Calibri" panose="020F0502020204030204" pitchFamily="34" charset="0"/>
                        </a:rPr>
                        <a:t>CRSwNP</a:t>
                      </a:r>
                      <a:r>
                        <a:rPr lang="en-US" sz="1000" kern="1200" dirty="0">
                          <a:solidFill>
                            <a:srgbClr val="000000"/>
                          </a:solidFill>
                          <a:effectLst/>
                          <a:latin typeface="Calibri" panose="020F0502020204030204" pitchFamily="34" charset="0"/>
                          <a:cs typeface="Calibri" panose="020F0502020204030204" pitchFamily="34" charset="0"/>
                        </a:rPr>
                        <a:t>) in adult patients 18 years of age and older with inadequate response to nasal corticosteroids, as add-on maintenance treatment</a:t>
                      </a:r>
                    </a:p>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kern="1200" dirty="0" err="1">
                          <a:solidFill>
                            <a:srgbClr val="000000"/>
                          </a:solidFill>
                          <a:effectLst/>
                          <a:highlight>
                            <a:srgbClr val="00FFFF"/>
                          </a:highlight>
                          <a:latin typeface="Calibri" panose="020F0502020204030204" pitchFamily="34" charset="0"/>
                          <a:cs typeface="Calibri" panose="020F0502020204030204" pitchFamily="34" charset="0"/>
                        </a:rPr>
                        <a:t>IgE</a:t>
                      </a:r>
                      <a:r>
                        <a:rPr lang="en-US" sz="1000" kern="1200" dirty="0">
                          <a:solidFill>
                            <a:srgbClr val="000000"/>
                          </a:solidFill>
                          <a:effectLst/>
                          <a:highlight>
                            <a:srgbClr val="00FFFF"/>
                          </a:highlight>
                          <a:latin typeface="Calibri" panose="020F0502020204030204" pitchFamily="34" charset="0"/>
                          <a:cs typeface="Calibri" panose="020F0502020204030204" pitchFamily="34" charset="0"/>
                        </a:rPr>
                        <a:t>-mediated food allergy in adult and pediatric patients aged 1 year and older for the reduction of allergic reactions (Type I), including anaphylaxis, that may occur with accidental exposure to one or more foods. To be used in conjunction with food allergen avoidance</a:t>
                      </a:r>
                      <a:endParaRPr lang="en-US" sz="1000" kern="1200" dirty="0">
                        <a:solidFill>
                          <a:srgbClr val="000000"/>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Chronic spontaneous urticaria (CSU) in adults and adolescents ≥ 12 years of age who remain symptomatic despite H1 antihistamine treatment</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extLst>
                  <a:ext uri="{0D108BD9-81ED-4DB2-BD59-A6C34878D82A}">
                    <a16:rowId xmlns:a16="http://schemas.microsoft.com/office/drawing/2014/main" val="1242693337"/>
                  </a:ext>
                </a:extLst>
              </a:tr>
              <a:tr h="189992">
                <a:tc gridSpan="3">
                  <a:txBody>
                    <a:bodyPr/>
                    <a:lstStyle/>
                    <a:p>
                      <a:pPr marL="228600" marR="0" indent="0" algn="ctr">
                        <a:lnSpc>
                          <a:spcPct val="120000"/>
                        </a:lnSpc>
                        <a:spcBef>
                          <a:spcPts val="200"/>
                        </a:spcBef>
                        <a:spcAft>
                          <a:spcPts val="200"/>
                        </a:spcAft>
                        <a:tabLst>
                          <a:tab pos="228600" algn="l"/>
                          <a:tab pos="457200" algn="l"/>
                        </a:tabLs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Thymic Stromal Lymphopoietin (TSLP) Blocker</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hMerge="1">
                  <a:txBody>
                    <a:bodyPr/>
                    <a:lstStyle/>
                    <a:p>
                      <a:endParaRPr lang="en-US"/>
                    </a:p>
                  </a:txBody>
                  <a:tcPr>
                    <a:solidFill>
                      <a:schemeClr val="accent1">
                        <a:lumMod val="20000"/>
                        <a:lumOff val="80000"/>
                      </a:schemeClr>
                    </a:solidFill>
                  </a:tcPr>
                </a:tc>
                <a:tc hMerge="1">
                  <a:txBody>
                    <a:bodyPr/>
                    <a:lstStyle/>
                    <a:p>
                      <a:endParaRPr lang="en-US"/>
                    </a:p>
                  </a:txBody>
                  <a:tcPr>
                    <a:solidFill>
                      <a:schemeClr val="accent1">
                        <a:lumMod val="20000"/>
                        <a:lumOff val="80000"/>
                      </a:schemeClr>
                    </a:solidFill>
                  </a:tcPr>
                </a:tc>
                <a:extLst>
                  <a:ext uri="{0D108BD9-81ED-4DB2-BD59-A6C34878D82A}">
                    <a16:rowId xmlns:a16="http://schemas.microsoft.com/office/drawing/2014/main" val="3152077775"/>
                  </a:ext>
                </a:extLst>
              </a:tr>
              <a:tr h="457200">
                <a:tc>
                  <a:txBody>
                    <a:bodyPr/>
                    <a:lstStyle/>
                    <a:p>
                      <a:pPr marL="0" marR="0">
                        <a:spcBef>
                          <a:spcPts val="200"/>
                        </a:spcBef>
                        <a:spcAft>
                          <a:spcPts val="200"/>
                        </a:spcAft>
                      </a:pPr>
                      <a:r>
                        <a:rPr lang="en-US"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tezepelumab-ekko</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Tezspire</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18415" marR="18415" marT="0" marB="0">
                    <a:solidFill>
                      <a:schemeClr val="accent1">
                        <a:lumMod val="20000"/>
                        <a:lumOff val="80000"/>
                      </a:schemeClr>
                    </a:solidFill>
                  </a:tcPr>
                </a:tc>
                <a:tc>
                  <a:txBody>
                    <a:bodyPr/>
                    <a:lstStyle/>
                    <a:p>
                      <a:pPr marL="0" marR="0">
                        <a:spcBef>
                          <a:spcPts val="200"/>
                        </a:spcBef>
                        <a:spcAft>
                          <a:spcPts val="20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Amgen</a:t>
                      </a:r>
                    </a:p>
                  </a:txBody>
                  <a:tcPr marL="18415" marR="18415" marT="0" marB="0">
                    <a:solidFill>
                      <a:schemeClr val="accent1">
                        <a:lumMod val="20000"/>
                        <a:lumOff val="80000"/>
                      </a:schemeClr>
                    </a:solidFill>
                  </a:tcPr>
                </a:tc>
                <a:tc>
                  <a:txBody>
                    <a:bodyPr/>
                    <a:lstStyle/>
                    <a:p>
                      <a:pPr marL="342900" marR="0" lvl="0" indent="-342900">
                        <a:lnSpc>
                          <a:spcPct val="120000"/>
                        </a:lnSpc>
                        <a:spcBef>
                          <a:spcPts val="200"/>
                        </a:spcBef>
                        <a:spcAft>
                          <a:spcPts val="200"/>
                        </a:spcAft>
                        <a:buFont typeface="Wingdings" panose="05000000000000000000" pitchFamily="2" charset="2"/>
                        <a:buChar char=""/>
                        <a:tabLst>
                          <a:tab pos="228600" algn="l"/>
                        </a:tabLs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Add-on maintenance treatment of severe asthma in adults and pediatric patients ≥ 12 years of age </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extLst>
                  <a:ext uri="{0D108BD9-81ED-4DB2-BD59-A6C34878D82A}">
                    <a16:rowId xmlns:a16="http://schemas.microsoft.com/office/drawing/2014/main" val="2623618925"/>
                  </a:ext>
                </a:extLst>
              </a:tr>
            </a:tbl>
          </a:graphicData>
        </a:graphic>
      </p:graphicFrame>
      <p:sp>
        <p:nvSpPr>
          <p:cNvPr id="4" name="Slide Number Placeholder 3">
            <a:extLst>
              <a:ext uri="{FF2B5EF4-FFF2-40B4-BE49-F238E27FC236}">
                <a16:creationId xmlns:a16="http://schemas.microsoft.com/office/drawing/2014/main" id="{3510E43B-2E05-420A-8B6E-44ADB197BD35}"/>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177</a:t>
            </a:fld>
            <a:endParaRPr lang="en-US" dirty="0">
              <a:uFillTx/>
            </a:endParaRPr>
          </a:p>
        </p:txBody>
      </p:sp>
      <p:sp>
        <p:nvSpPr>
          <p:cNvPr id="11" name="Rectangle 4">
            <a:extLst>
              <a:ext uri="{FF2B5EF4-FFF2-40B4-BE49-F238E27FC236}">
                <a16:creationId xmlns:a16="http://schemas.microsoft.com/office/drawing/2014/main" id="{25495195-F2FF-46C2-BE17-59DE6839DCF1}"/>
              </a:ext>
            </a:extLst>
          </p:cNvPr>
          <p:cNvSpPr>
            <a:spLocks noChangeArrowheads="1"/>
          </p:cNvSpPr>
          <p:nvPr/>
        </p:nvSpPr>
        <p:spPr bwMode="auto">
          <a:xfrm>
            <a:off x="-7296319" y="32951"/>
            <a:ext cx="2352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416782530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57250"/>
          </a:xfrm>
        </p:spPr>
        <p:txBody>
          <a:bodyPr/>
          <a:lstStyle/>
          <a:p>
            <a:r>
              <a:rPr lang="en-US" altLang="en-US" sz="2800" dirty="0">
                <a:solidFill>
                  <a:schemeClr val="accent3"/>
                </a:solidFill>
              </a:rPr>
              <a:t>Immunomodulators, Asthma</a:t>
            </a:r>
            <a:endParaRPr lang="en-US" sz="2800" dirty="0"/>
          </a:p>
        </p:txBody>
      </p:sp>
      <p:sp>
        <p:nvSpPr>
          <p:cNvPr id="6" name="Content Placeholder 2">
            <a:extLst>
              <a:ext uri="{FF2B5EF4-FFF2-40B4-BE49-F238E27FC236}">
                <a16:creationId xmlns:a16="http://schemas.microsoft.com/office/drawing/2014/main" id="{244CB826-4EF9-4566-AF8D-CD4FD0BFC150}"/>
              </a:ext>
            </a:extLst>
          </p:cNvPr>
          <p:cNvSpPr txBox="1">
            <a:spLocks/>
          </p:cNvSpPr>
          <p:nvPr/>
        </p:nvSpPr>
        <p:spPr bwMode="auto">
          <a:xfrm>
            <a:off x="201216" y="611982"/>
            <a:ext cx="8714184" cy="432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ts val="900"/>
              </a:spcBef>
              <a:buClr>
                <a:schemeClr val="accent2"/>
              </a:buClr>
              <a:buFont typeface="Arial" panose="020B0604020202020204" pitchFamily="34" charset="0"/>
              <a:buChar char="•"/>
              <a:defRPr sz="17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2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1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2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spcAft>
                <a:spcPts val="600"/>
              </a:spcAft>
              <a:buClr>
                <a:srgbClr val="000000"/>
              </a:buClr>
              <a:tabLst>
                <a:tab pos="228600" algn="l"/>
                <a:tab pos="914400" algn="l"/>
                <a:tab pos="1371600" algn="l"/>
                <a:tab pos="1828800" algn="l"/>
                <a:tab pos="2286000" algn="l"/>
              </a:tabLst>
            </a:pPr>
            <a:r>
              <a:rPr lang="en-US" sz="1400" dirty="0">
                <a:solidFill>
                  <a:srgbClr val="000000"/>
                </a:solidFill>
                <a:latin typeface="Arial" panose="020B0604020202020204" pitchFamily="34" charset="0"/>
                <a:cs typeface="Arial" panose="020B0604020202020204" pitchFamily="34" charset="0"/>
              </a:rPr>
              <a:t>Annually, there are &gt; 1 million emergency department visits in the United States (US) attributable to asthma. </a:t>
            </a:r>
          </a:p>
          <a:p>
            <a:pPr>
              <a:spcAft>
                <a:spcPts val="600"/>
              </a:spcAft>
              <a:buClr>
                <a:srgbClr val="000000"/>
              </a:buClr>
              <a:tabLst>
                <a:tab pos="228600" algn="l"/>
                <a:tab pos="914400" algn="l"/>
                <a:tab pos="1371600" algn="l"/>
                <a:tab pos="1828800" algn="l"/>
                <a:tab pos="2286000" algn="l"/>
              </a:tabLst>
            </a:pPr>
            <a:r>
              <a:rPr lang="en-US" sz="1400" dirty="0">
                <a:solidFill>
                  <a:srgbClr val="000000"/>
                </a:solidFill>
                <a:latin typeface="Arial" panose="020B0604020202020204" pitchFamily="34" charset="0"/>
                <a:cs typeface="Arial" panose="020B0604020202020204" pitchFamily="34" charset="0"/>
              </a:rPr>
              <a:t>An estimated 8.7% of adults and 6.2% of children (over 24.9 million Americans total) have asthma with &gt; 39% reporting at least 1 asthma attack in the last year.</a:t>
            </a:r>
          </a:p>
          <a:p>
            <a:pPr>
              <a:spcAft>
                <a:spcPts val="600"/>
              </a:spcAft>
              <a:buClr>
                <a:srgbClr val="000000"/>
              </a:buClr>
              <a:tabLst>
                <a:tab pos="228600" algn="l"/>
                <a:tab pos="914400" algn="l"/>
                <a:tab pos="1371600" algn="l"/>
                <a:tab pos="1828800" algn="l"/>
                <a:tab pos="2286000" algn="l"/>
              </a:tabLst>
            </a:pPr>
            <a:r>
              <a:rPr lang="en-US" sz="1400" dirty="0">
                <a:solidFill>
                  <a:srgbClr val="000000"/>
                </a:solidFill>
                <a:latin typeface="Arial" panose="020B0604020202020204" pitchFamily="34" charset="0"/>
                <a:cs typeface="Arial" panose="020B0604020202020204" pitchFamily="34" charset="0"/>
              </a:rPr>
              <a:t>Asthma is typically characterized by chronic airway inflammation and hyperresponsiveness and is diagnosed based on history of respiratory symptoms (e.g., wheeze, shortness of breath, cough) and evidence of variable expiratory airflow limitation. </a:t>
            </a:r>
          </a:p>
          <a:p>
            <a:pPr>
              <a:spcAft>
                <a:spcPts val="600"/>
              </a:spcAft>
              <a:buClr>
                <a:srgbClr val="000000"/>
              </a:buClr>
              <a:tabLst>
                <a:tab pos="228600" algn="l"/>
                <a:tab pos="914400" algn="l"/>
                <a:tab pos="1371600" algn="l"/>
                <a:tab pos="1828800" algn="l"/>
                <a:tab pos="2286000" algn="l"/>
              </a:tabLst>
            </a:pPr>
            <a:r>
              <a:rPr lang="en-US" sz="1400" dirty="0">
                <a:solidFill>
                  <a:srgbClr val="000000"/>
                </a:solidFill>
                <a:latin typeface="Arial" panose="020B0604020202020204" pitchFamily="34" charset="0"/>
                <a:cs typeface="Arial" panose="020B0604020202020204" pitchFamily="34" charset="0"/>
              </a:rPr>
              <a:t>The National Asthma Education and Prevention Program (NAEPP) recognizes that asthma is not one disease but a syndrome comprised of multiple phenotypes. </a:t>
            </a:r>
          </a:p>
          <a:p>
            <a:pPr>
              <a:spcAft>
                <a:spcPts val="600"/>
              </a:spcAft>
              <a:buClr>
                <a:srgbClr val="000000"/>
              </a:buClr>
              <a:tabLst>
                <a:tab pos="228600" algn="l"/>
                <a:tab pos="914400" algn="l"/>
                <a:tab pos="1371600" algn="l"/>
                <a:tab pos="1828800" algn="l"/>
                <a:tab pos="2286000" algn="l"/>
              </a:tabLst>
            </a:pPr>
            <a:r>
              <a:rPr lang="en-US" sz="1400" dirty="0">
                <a:solidFill>
                  <a:srgbClr val="000000"/>
                </a:solidFill>
                <a:latin typeface="Arial" panose="020B0604020202020204" pitchFamily="34" charset="0"/>
                <a:cs typeface="Arial" panose="020B0604020202020204" pitchFamily="34" charset="0"/>
              </a:rPr>
              <a:t>Asthma phenotypes have been identified by clinical and/or pathophysiological characteristics. </a:t>
            </a:r>
          </a:p>
          <a:p>
            <a:pPr lvl="1">
              <a:spcAft>
                <a:spcPts val="600"/>
              </a:spcAft>
              <a:buClr>
                <a:srgbClr val="000000"/>
              </a:buClr>
              <a:tabLst>
                <a:tab pos="228600" algn="l"/>
                <a:tab pos="914400" algn="l"/>
                <a:tab pos="1371600" algn="l"/>
                <a:tab pos="1828800" algn="l"/>
                <a:tab pos="2286000" algn="l"/>
              </a:tabLst>
            </a:pPr>
            <a:r>
              <a:rPr lang="en-US" sz="1200" dirty="0">
                <a:solidFill>
                  <a:srgbClr val="000000"/>
                </a:solidFill>
                <a:latin typeface="Arial" panose="020B0604020202020204" pitchFamily="34" charset="0"/>
                <a:cs typeface="Arial" panose="020B0604020202020204" pitchFamily="34" charset="0"/>
              </a:rPr>
              <a:t>Type 2 inflammation is present in most individuals with severe asthma. </a:t>
            </a:r>
          </a:p>
          <a:p>
            <a:pPr lvl="1">
              <a:spcAft>
                <a:spcPts val="600"/>
              </a:spcAft>
              <a:buClr>
                <a:srgbClr val="000000"/>
              </a:buClr>
              <a:tabLst>
                <a:tab pos="228600" algn="l"/>
                <a:tab pos="914400" algn="l"/>
                <a:tab pos="1371600" algn="l"/>
                <a:tab pos="1828800" algn="l"/>
                <a:tab pos="2286000" algn="l"/>
              </a:tabLst>
            </a:pPr>
            <a:r>
              <a:rPr lang="en-US" sz="1200" dirty="0">
                <a:solidFill>
                  <a:srgbClr val="000000"/>
                </a:solidFill>
                <a:latin typeface="Arial" panose="020B0604020202020204" pitchFamily="34" charset="0"/>
                <a:cs typeface="Arial" panose="020B0604020202020204" pitchFamily="34" charset="0"/>
              </a:rPr>
              <a:t>It is characterized by the presence of cytokines (e.g., interleukin [IL]-4, IL-5, IL-13) and elevation of eosinophils or fractional concentration of exhaled nitric oxide (</a:t>
            </a:r>
            <a:r>
              <a:rPr lang="en-US" sz="1200" dirty="0" err="1">
                <a:solidFill>
                  <a:srgbClr val="000000"/>
                </a:solidFill>
                <a:latin typeface="Arial" panose="020B0604020202020204" pitchFamily="34" charset="0"/>
                <a:cs typeface="Arial" panose="020B0604020202020204" pitchFamily="34" charset="0"/>
              </a:rPr>
              <a:t>FeNO</a:t>
            </a:r>
            <a:r>
              <a:rPr lang="en-US" sz="1200" dirty="0">
                <a:solidFill>
                  <a:srgbClr val="000000"/>
                </a:solidFill>
                <a:latin typeface="Arial" panose="020B0604020202020204" pitchFamily="34" charset="0"/>
                <a:cs typeface="Arial" panose="020B0604020202020204" pitchFamily="34" charset="0"/>
              </a:rPr>
              <a:t>). Generally, patients with eosinophilic asthma have severe disease with high eosinophil levels in the blood and sputum despite treatment with a glucocorticoid. Persistent levels of eosinophils in sputum may also be an indicator of disease severity. </a:t>
            </a:r>
          </a:p>
        </p:txBody>
      </p:sp>
    </p:spTree>
    <p:extLst>
      <p:ext uri="{BB962C8B-B14F-4D97-AF65-F5344CB8AC3E}">
        <p14:creationId xmlns:p14="http://schemas.microsoft.com/office/powerpoint/2010/main" val="268042620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0A1-85C4-4BB4-9DF7-5B4E7F1F7310}"/>
              </a:ext>
            </a:extLst>
          </p:cNvPr>
          <p:cNvSpPr>
            <a:spLocks noGrp="1"/>
          </p:cNvSpPr>
          <p:nvPr>
            <p:ph type="title"/>
          </p:nvPr>
        </p:nvSpPr>
        <p:spPr>
          <a:xfrm>
            <a:off x="419100" y="76768"/>
            <a:ext cx="8305800" cy="845344"/>
          </a:xfrm>
        </p:spPr>
        <p:txBody>
          <a:bodyPr/>
          <a:lstStyle/>
          <a:p>
            <a:r>
              <a:rPr lang="en-US" altLang="en-US" sz="3200" dirty="0">
                <a:solidFill>
                  <a:schemeClr val="accent3"/>
                </a:solidFill>
              </a:rPr>
              <a:t>Immunomodulators, Asthma</a:t>
            </a:r>
            <a:endParaRPr lang="en-US" dirty="0"/>
          </a:p>
        </p:txBody>
      </p:sp>
      <p:graphicFrame>
        <p:nvGraphicFramePr>
          <p:cNvPr id="10" name="Content Placeholder 9">
            <a:extLst>
              <a:ext uri="{FF2B5EF4-FFF2-40B4-BE49-F238E27FC236}">
                <a16:creationId xmlns:a16="http://schemas.microsoft.com/office/drawing/2014/main" id="{F26840AA-F2CC-499C-B392-E6E1C4459AA4}"/>
              </a:ext>
            </a:extLst>
          </p:cNvPr>
          <p:cNvGraphicFramePr>
            <a:graphicFrameLocks noGrp="1"/>
          </p:cNvGraphicFramePr>
          <p:nvPr>
            <p:ph idx="1"/>
            <p:extLst>
              <p:ext uri="{D42A27DB-BD31-4B8C-83A1-F6EECF244321}">
                <p14:modId xmlns:p14="http://schemas.microsoft.com/office/powerpoint/2010/main" val="2922503883"/>
              </p:ext>
            </p:extLst>
          </p:nvPr>
        </p:nvGraphicFramePr>
        <p:xfrm>
          <a:off x="150416" y="742950"/>
          <a:ext cx="8961833" cy="4107736"/>
        </p:xfrm>
        <a:graphic>
          <a:graphicData uri="http://schemas.openxmlformats.org/drawingml/2006/table">
            <a:tbl>
              <a:tblPr firstRow="1" bandRow="1" bandCol="1">
                <a:tableStyleId>{5C22544A-7EE6-4342-B048-85BDC9FD1C3A}</a:tableStyleId>
              </a:tblPr>
              <a:tblGrid>
                <a:gridCol w="459184">
                  <a:extLst>
                    <a:ext uri="{9D8B030D-6E8A-4147-A177-3AD203B41FA5}">
                      <a16:colId xmlns:a16="http://schemas.microsoft.com/office/drawing/2014/main" val="9084184"/>
                    </a:ext>
                  </a:extLst>
                </a:gridCol>
                <a:gridCol w="2819400">
                  <a:extLst>
                    <a:ext uri="{9D8B030D-6E8A-4147-A177-3AD203B41FA5}">
                      <a16:colId xmlns:a16="http://schemas.microsoft.com/office/drawing/2014/main" val="3710916512"/>
                    </a:ext>
                  </a:extLst>
                </a:gridCol>
                <a:gridCol w="2209800">
                  <a:extLst>
                    <a:ext uri="{9D8B030D-6E8A-4147-A177-3AD203B41FA5}">
                      <a16:colId xmlns:a16="http://schemas.microsoft.com/office/drawing/2014/main" val="150493431"/>
                    </a:ext>
                  </a:extLst>
                </a:gridCol>
                <a:gridCol w="3473449">
                  <a:extLst>
                    <a:ext uri="{9D8B030D-6E8A-4147-A177-3AD203B41FA5}">
                      <a16:colId xmlns:a16="http://schemas.microsoft.com/office/drawing/2014/main" val="4190962629"/>
                    </a:ext>
                  </a:extLst>
                </a:gridCol>
              </a:tblGrid>
              <a:tr h="222695">
                <a:tc>
                  <a:txBody>
                    <a:bodyPr/>
                    <a:lstStyle/>
                    <a:p>
                      <a:pPr marL="0" marR="0" algn="l">
                        <a:spcBef>
                          <a:spcPts val="200"/>
                        </a:spcBef>
                        <a:spcAft>
                          <a:spcPts val="2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Step</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spcBef>
                          <a:spcPts val="200"/>
                        </a:spcBef>
                        <a:spcAft>
                          <a:spcPts val="2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1</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spcBef>
                          <a:spcPts val="200"/>
                        </a:spcBef>
                        <a:spcAft>
                          <a:spcPts val="2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2</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spcBef>
                          <a:spcPts val="200"/>
                        </a:spcBef>
                        <a:spcAft>
                          <a:spcPts val="2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Other Controller Options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49978744"/>
                  </a:ext>
                </a:extLst>
              </a:tr>
              <a:tr h="158305">
                <a:tc gridSpan="4">
                  <a:txBody>
                    <a:bodyPr/>
                    <a:lstStyle/>
                    <a:p>
                      <a:pPr marL="0" marR="0" algn="ctr">
                        <a:spcBef>
                          <a:spcPts val="200"/>
                        </a:spcBef>
                        <a:spcAft>
                          <a:spcPts val="2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Reliever</a:t>
                      </a:r>
                    </a:p>
                  </a:txBody>
                  <a:tcPr marL="68580" marR="68580" marT="0" marB="0">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0" marR="0" algn="ctr">
                        <a:spcBef>
                          <a:spcPts val="200"/>
                        </a:spcBef>
                        <a:spcAft>
                          <a:spcPts val="200"/>
                        </a:spcAft>
                      </a:pPr>
                      <a:endPar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30689096"/>
                  </a:ext>
                </a:extLst>
              </a:tr>
              <a:tr h="190802">
                <a:tc>
                  <a:txBody>
                    <a:bodyPr/>
                    <a:lstStyle/>
                    <a:p>
                      <a:pPr marL="0" marR="0" algn="l">
                        <a:spcBef>
                          <a:spcPts val="20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 5</a:t>
                      </a:r>
                    </a:p>
                  </a:txBody>
                  <a:tcPr marL="68580" marR="68580" marT="0" marB="0">
                    <a:solidFill>
                      <a:schemeClr val="accent1">
                        <a:lumMod val="20000"/>
                        <a:lumOff val="80000"/>
                      </a:schemeClr>
                    </a:solidFill>
                  </a:tcPr>
                </a:tc>
                <a:tc>
                  <a:txBody>
                    <a:bodyPr/>
                    <a:lstStyle/>
                    <a:p>
                      <a:pPr marL="171450" marR="0" indent="-171450" algn="l">
                        <a:lnSpc>
                          <a:spcPct val="100000"/>
                        </a:lnSpc>
                        <a:spcBef>
                          <a:spcPts val="200"/>
                        </a:spcBef>
                        <a:spcAft>
                          <a:spcPts val="0"/>
                        </a:spcAft>
                        <a:buFont typeface="Arial" panose="020B0604020202020204" pitchFamily="34" charset="0"/>
                        <a:buChar char="•"/>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As-needed low dose ICS-formoterol</a:t>
                      </a:r>
                      <a:r>
                        <a:rPr lang="en-US" sz="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50"/>
                        </a:spcBef>
                        <a:spcAft>
                          <a:spcPts val="50"/>
                        </a:spcAft>
                        <a:buFont typeface="Arial" panose="020B0604020202020204" pitchFamily="34" charset="0"/>
                        <a:buChar char="•"/>
                        <a:tabLst>
                          <a:tab pos="228600" algn="l"/>
                          <a:tab pos="16256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As-needed SABA or ICS-SABA</a:t>
                      </a:r>
                    </a:p>
                  </a:txBody>
                  <a:tcPr marL="68580" marR="68580" marT="0" marB="0">
                    <a:solidFill>
                      <a:schemeClr val="accent1">
                        <a:lumMod val="20000"/>
                        <a:lumOff val="80000"/>
                      </a:schemeClr>
                    </a:solidFill>
                  </a:tcPr>
                </a:tc>
                <a:tc>
                  <a:txBody>
                    <a:bodyPr/>
                    <a:lstStyle/>
                    <a:p>
                      <a:pPr marL="0" marR="0" algn="l">
                        <a:lnSpc>
                          <a:spcPct val="100000"/>
                        </a:lnSpc>
                        <a:spcBef>
                          <a:spcPts val="20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accent1">
                        <a:lumMod val="20000"/>
                        <a:lumOff val="80000"/>
                      </a:schemeClr>
                    </a:solidFill>
                  </a:tcPr>
                </a:tc>
                <a:extLst>
                  <a:ext uri="{0D108BD9-81ED-4DB2-BD59-A6C34878D82A}">
                    <a16:rowId xmlns:a16="http://schemas.microsoft.com/office/drawing/2014/main" val="1242693337"/>
                  </a:ext>
                </a:extLst>
              </a:tr>
              <a:tr h="189992">
                <a:tc gridSpan="4">
                  <a:txBody>
                    <a:bodyPr/>
                    <a:lstStyle/>
                    <a:p>
                      <a:pPr marL="0" marR="0" algn="ctr">
                        <a:lnSpc>
                          <a:spcPct val="100000"/>
                        </a:lnSpc>
                        <a:spcBef>
                          <a:spcPts val="200"/>
                        </a:spcBef>
                        <a:spcAft>
                          <a:spcPts val="200"/>
                        </a:spcAft>
                      </a:pPr>
                      <a:r>
                        <a:rPr lang="en-U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Controller</a:t>
                      </a: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0" marR="0" algn="ctr">
                        <a:spcBef>
                          <a:spcPts val="200"/>
                        </a:spcBef>
                        <a:spcAft>
                          <a:spcPts val="200"/>
                        </a:spcAft>
                      </a:pP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52077775"/>
                  </a:ext>
                </a:extLst>
              </a:tr>
              <a:tr h="265938">
                <a:tc>
                  <a:txBody>
                    <a:bodyPr/>
                    <a:lstStyle/>
                    <a:p>
                      <a:pPr marL="0" marR="0" algn="l">
                        <a:spcBef>
                          <a:spcPts val="20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solidFill>
                      <a:schemeClr val="accent1">
                        <a:lumMod val="20000"/>
                        <a:lumOff val="80000"/>
                      </a:schemeClr>
                    </a:solidFill>
                  </a:tcPr>
                </a:tc>
                <a:tc>
                  <a:txBody>
                    <a:bodyPr/>
                    <a:lstStyle/>
                    <a:p>
                      <a:pPr marL="171450" marR="0" indent="-171450" algn="l" defTabSz="914400" rtl="0" eaLnBrk="1" latinLnBrk="0" hangingPunct="1">
                        <a:lnSpc>
                          <a:spcPct val="100000"/>
                        </a:lnSpc>
                        <a:spcBef>
                          <a:spcPts val="200"/>
                        </a:spcBef>
                        <a:spcAft>
                          <a:spcPts val="200"/>
                        </a:spcAft>
                        <a:buFont typeface="Arial" panose="020B0604020202020204" pitchFamily="34" charset="0"/>
                        <a:buChar char="•"/>
                      </a:pPr>
                      <a:r>
                        <a:rPr lang="en-US" sz="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As-needed low dose ICS-formoterol</a:t>
                      </a:r>
                      <a:endParaRPr lang="en-US"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Low dose ICS whenever SABA is taken</a:t>
                      </a:r>
                    </a:p>
                  </a:txBody>
                  <a:tcPr marL="68580" marR="68580" marT="0" marB="0">
                    <a:solidFill>
                      <a:schemeClr val="accent1">
                        <a:lumMod val="20000"/>
                        <a:lumOff val="80000"/>
                      </a:schemeClr>
                    </a:solidFill>
                  </a:tcPr>
                </a:tc>
                <a:tc>
                  <a:txBody>
                    <a:bodyPr/>
                    <a:lstStyle/>
                    <a:p>
                      <a:pPr marL="171450" marR="0" indent="-171450" algn="l">
                        <a:lnSpc>
                          <a:spcPct val="100000"/>
                        </a:lnSpc>
                        <a:spcBef>
                          <a:spcPts val="200"/>
                        </a:spcBef>
                        <a:spcAft>
                          <a:spcPts val="200"/>
                        </a:spcAft>
                        <a:buFont typeface="Arial" panose="020B0604020202020204" pitchFamily="34" charset="0"/>
                        <a:buChar char="•"/>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23618925"/>
                  </a:ext>
                </a:extLst>
              </a:tr>
              <a:tr h="457200">
                <a:tc>
                  <a:txBody>
                    <a:bodyPr/>
                    <a:lstStyle/>
                    <a:p>
                      <a:pPr marL="0" marR="0" algn="l">
                        <a:spcBef>
                          <a:spcPts val="2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As-needed low dose ICS-formoterol</a:t>
                      </a: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800">
                          <a:solidFill>
                            <a:srgbClr val="000000"/>
                          </a:solidFill>
                          <a:effectLst/>
                          <a:latin typeface="Arial" panose="020B0604020202020204" pitchFamily="34" charset="0"/>
                          <a:ea typeface="Calibri" panose="020F0502020204030204" pitchFamily="34" charset="0"/>
                          <a:cs typeface="Arial" panose="020B0604020202020204" pitchFamily="34" charset="0"/>
                        </a:rPr>
                        <a:t>Low dose maintenance ICS</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800">
                          <a:solidFill>
                            <a:srgbClr val="000000"/>
                          </a:solidFill>
                          <a:effectLst/>
                          <a:latin typeface="Arial" panose="020B0604020202020204" pitchFamily="34" charset="0"/>
                          <a:ea typeface="Calibri" panose="020F0502020204030204" pitchFamily="34" charset="0"/>
                          <a:cs typeface="Arial" panose="020B0604020202020204" pitchFamily="34" charset="0"/>
                        </a:rPr>
                        <a:t>Low dose ICS whenever SABA is taken</a:t>
                      </a:r>
                    </a:p>
                    <a:p>
                      <a:pPr marL="342900" marR="0" lvl="0" indent="-342900" algn="l">
                        <a:lnSpc>
                          <a:spcPct val="100000"/>
                        </a:lnSpc>
                        <a:spcBef>
                          <a:spcPts val="200"/>
                        </a:spcBef>
                        <a:spcAft>
                          <a:spcPts val="200"/>
                        </a:spcAft>
                        <a:buFont typeface="Arial" panose="020B0604020202020204" pitchFamily="34" charset="0"/>
                        <a:buChar char="•"/>
                      </a:pPr>
                      <a:r>
                        <a:rPr lang="en-US" sz="800">
                          <a:solidFill>
                            <a:srgbClr val="000000"/>
                          </a:solidFill>
                          <a:effectLst/>
                          <a:latin typeface="Arial" panose="020B0604020202020204" pitchFamily="34" charset="0"/>
                          <a:ea typeface="Calibri" panose="020F0502020204030204" pitchFamily="34" charset="0"/>
                          <a:cs typeface="Arial" panose="020B0604020202020204" pitchFamily="34" charset="0"/>
                        </a:rPr>
                        <a:t>Daily LTRA</a:t>
                      </a:r>
                    </a:p>
                    <a:p>
                      <a:pPr marL="342900" marR="0" lvl="0" indent="-342900" algn="l">
                        <a:lnSpc>
                          <a:spcPct val="100000"/>
                        </a:lnSpc>
                        <a:spcBef>
                          <a:spcPts val="200"/>
                        </a:spcBef>
                        <a:spcAft>
                          <a:spcPts val="200"/>
                        </a:spcAft>
                        <a:buFont typeface="Arial" panose="020B0604020202020204" pitchFamily="34" charset="0"/>
                        <a:buChar char="•"/>
                      </a:pPr>
                      <a:r>
                        <a:rPr lang="en-US" sz="800">
                          <a:solidFill>
                            <a:srgbClr val="000000"/>
                          </a:solidFill>
                          <a:effectLst/>
                          <a:latin typeface="Arial" panose="020B0604020202020204" pitchFamily="34" charset="0"/>
                          <a:ea typeface="Calibri" panose="020F0502020204030204" pitchFamily="34" charset="0"/>
                          <a:cs typeface="Arial" panose="020B0604020202020204" pitchFamily="34" charset="0"/>
                        </a:rPr>
                        <a:t>Add HDM SLIT</a:t>
                      </a:r>
                    </a:p>
                  </a:txBody>
                  <a:tcPr marL="68580" marR="68580" marT="0" marB="0">
                    <a:solidFill>
                      <a:schemeClr val="accent1">
                        <a:lumMod val="20000"/>
                        <a:lumOff val="80000"/>
                      </a:schemeClr>
                    </a:solidFill>
                  </a:tcPr>
                </a:tc>
                <a:extLst>
                  <a:ext uri="{0D108BD9-81ED-4DB2-BD59-A6C34878D82A}">
                    <a16:rowId xmlns:a16="http://schemas.microsoft.com/office/drawing/2014/main" val="2516616786"/>
                  </a:ext>
                </a:extLst>
              </a:tr>
              <a:tr h="326644">
                <a:tc>
                  <a:txBody>
                    <a:bodyPr/>
                    <a:lstStyle/>
                    <a:p>
                      <a:pPr marL="0" marR="0" algn="l">
                        <a:spcBef>
                          <a:spcPts val="2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solidFill>
                      <a:schemeClr val="accent1">
                        <a:lumMod val="20000"/>
                        <a:lumOff val="80000"/>
                      </a:schemeClr>
                    </a:solidFill>
                  </a:tcPr>
                </a:tc>
                <a:tc>
                  <a:txBody>
                    <a:bodyPr/>
                    <a:lstStyle/>
                    <a:p>
                      <a:pPr marL="171450" marR="0" indent="-171450" algn="l">
                        <a:lnSpc>
                          <a:spcPct val="100000"/>
                        </a:lnSpc>
                        <a:spcBef>
                          <a:spcPts val="200"/>
                        </a:spcBef>
                        <a:spcAft>
                          <a:spcPts val="0"/>
                        </a:spcAft>
                        <a:buFont typeface="Arial" panose="020B0604020202020204" pitchFamily="34" charset="0"/>
                        <a:buChar char="•"/>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Low dose maintenance ICS-formoterol</a:t>
                      </a: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800">
                          <a:solidFill>
                            <a:srgbClr val="000000"/>
                          </a:solidFill>
                          <a:effectLst/>
                          <a:latin typeface="Arial" panose="020B0604020202020204" pitchFamily="34" charset="0"/>
                          <a:ea typeface="Calibri" panose="020F0502020204030204" pitchFamily="34" charset="0"/>
                          <a:cs typeface="Arial" panose="020B0604020202020204" pitchFamily="34" charset="0"/>
                        </a:rPr>
                        <a:t>Low dose maintenance ICS-LABA</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800">
                          <a:solidFill>
                            <a:srgbClr val="000000"/>
                          </a:solidFill>
                          <a:effectLst/>
                          <a:latin typeface="Arial" panose="020B0604020202020204" pitchFamily="34" charset="0"/>
                          <a:ea typeface="Calibri" panose="020F0502020204030204" pitchFamily="34" charset="0"/>
                          <a:cs typeface="Arial" panose="020B0604020202020204" pitchFamily="34" charset="0"/>
                        </a:rPr>
                        <a:t>Medium dose ICS</a:t>
                      </a:r>
                    </a:p>
                    <a:p>
                      <a:pPr marL="342900" marR="0" lvl="0" indent="-342900" algn="l">
                        <a:lnSpc>
                          <a:spcPct val="100000"/>
                        </a:lnSpc>
                        <a:spcBef>
                          <a:spcPts val="200"/>
                        </a:spcBef>
                        <a:spcAft>
                          <a:spcPts val="200"/>
                        </a:spcAft>
                        <a:buFont typeface="Arial" panose="020B0604020202020204" pitchFamily="34" charset="0"/>
                        <a:buChar char="•"/>
                      </a:pPr>
                      <a:r>
                        <a:rPr lang="en-US" sz="800">
                          <a:solidFill>
                            <a:srgbClr val="000000"/>
                          </a:solidFill>
                          <a:effectLst/>
                          <a:latin typeface="Arial" panose="020B0604020202020204" pitchFamily="34" charset="0"/>
                          <a:ea typeface="Calibri" panose="020F0502020204030204" pitchFamily="34" charset="0"/>
                          <a:cs typeface="Arial" panose="020B0604020202020204" pitchFamily="34" charset="0"/>
                        </a:rPr>
                        <a:t>Add LTRA or HDM SLIT</a:t>
                      </a:r>
                    </a:p>
                  </a:txBody>
                  <a:tcPr marL="68580" marR="68580" marT="0" marB="0">
                    <a:solidFill>
                      <a:schemeClr val="accent1">
                        <a:lumMod val="20000"/>
                        <a:lumOff val="80000"/>
                      </a:schemeClr>
                    </a:solidFill>
                  </a:tcPr>
                </a:tc>
                <a:extLst>
                  <a:ext uri="{0D108BD9-81ED-4DB2-BD59-A6C34878D82A}">
                    <a16:rowId xmlns:a16="http://schemas.microsoft.com/office/drawing/2014/main" val="1654849235"/>
                  </a:ext>
                </a:extLst>
              </a:tr>
              <a:tr h="304800">
                <a:tc>
                  <a:txBody>
                    <a:bodyPr/>
                    <a:lstStyle/>
                    <a:p>
                      <a:pPr marL="0" marR="0" algn="l">
                        <a:spcBef>
                          <a:spcPts val="200"/>
                        </a:spcBef>
                        <a:spcAft>
                          <a:spcPts val="0"/>
                        </a:spcAft>
                      </a:pP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Medium dose maintenance ICS-formoterol</a:t>
                      </a:r>
                    </a:p>
                    <a:p>
                      <a:pPr marL="0" marR="0" indent="0" algn="l">
                        <a:lnSpc>
                          <a:spcPct val="100000"/>
                        </a:lnSpc>
                        <a:spcBef>
                          <a:spcPts val="200"/>
                        </a:spcBef>
                        <a:spcAft>
                          <a:spcPts val="200"/>
                        </a:spcAft>
                        <a:buFont typeface="Arial" panose="020B0604020202020204" pitchFamily="34" charset="0"/>
                        <a:buNone/>
                      </a:pPr>
                      <a:endPar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800">
                          <a:solidFill>
                            <a:srgbClr val="000000"/>
                          </a:solidFill>
                          <a:effectLst/>
                          <a:latin typeface="Arial" panose="020B0604020202020204" pitchFamily="34" charset="0"/>
                          <a:ea typeface="Calibri" panose="020F0502020204030204" pitchFamily="34" charset="0"/>
                          <a:cs typeface="Arial" panose="020B0604020202020204" pitchFamily="34" charset="0"/>
                        </a:rPr>
                        <a:t>Medium/high dose maintenance ICS-LABA</a:t>
                      </a: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Add LAMA or LTRA or HDM SLIT</a:t>
                      </a:r>
                    </a:p>
                    <a:p>
                      <a:pPr marL="342900" marR="0" lvl="0" indent="-342900" algn="l">
                        <a:lnSpc>
                          <a:spcPct val="100000"/>
                        </a:lnSpc>
                        <a:spcBef>
                          <a:spcPts val="200"/>
                        </a:spcBef>
                        <a:spcAft>
                          <a:spcPts val="200"/>
                        </a:spcAft>
                        <a:buFont typeface="Arial" panose="020B0604020202020204" pitchFamily="34" charset="0"/>
                        <a:buChar char="•"/>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 dose ICS</a:t>
                      </a:r>
                    </a:p>
                  </a:txBody>
                  <a:tcPr marL="68580" marR="68580" marT="0" marB="0">
                    <a:solidFill>
                      <a:schemeClr val="accent1">
                        <a:lumMod val="20000"/>
                        <a:lumOff val="80000"/>
                      </a:schemeClr>
                    </a:solidFill>
                  </a:tcPr>
                </a:tc>
                <a:extLst>
                  <a:ext uri="{0D108BD9-81ED-4DB2-BD59-A6C34878D82A}">
                    <a16:rowId xmlns:a16="http://schemas.microsoft.com/office/drawing/2014/main" val="1536282494"/>
                  </a:ext>
                </a:extLst>
              </a:tr>
              <a:tr h="457200">
                <a:tc>
                  <a:txBody>
                    <a:bodyPr/>
                    <a:lstStyle/>
                    <a:p>
                      <a:pPr marL="0" marR="0" algn="l">
                        <a:spcBef>
                          <a:spcPts val="20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Add LAMA</a:t>
                      </a:r>
                    </a:p>
                    <a:p>
                      <a:pPr marL="342900" marR="0" lvl="0" indent="-342900" algn="l">
                        <a:lnSpc>
                          <a:spcPct val="100000"/>
                        </a:lnSpc>
                        <a:spcBef>
                          <a:spcPts val="200"/>
                        </a:spcBef>
                        <a:spcAft>
                          <a:spcPts val="200"/>
                        </a:spcAft>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 for phenotypic assessment</a:t>
                      </a:r>
                    </a:p>
                    <a:p>
                      <a:pPr marL="342900" marR="0" lvl="0" indent="-342900" algn="l">
                        <a:lnSpc>
                          <a:spcPct val="100000"/>
                        </a:lnSpc>
                        <a:spcBef>
                          <a:spcPts val="200"/>
                        </a:spcBef>
                        <a:spcAft>
                          <a:spcPts val="200"/>
                        </a:spcAft>
                        <a:buFont typeface="Arial" panose="020B0604020202020204" pitchFamily="34" charset="0"/>
                        <a:buChar char="•"/>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 high dose ICS-formoterol ± anti-</a:t>
                      </a:r>
                      <a:r>
                        <a:rPr lang="en-US" sz="1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IgE</a:t>
                      </a: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(omalizumab), anti-IL5/5R (</a:t>
                      </a:r>
                      <a:r>
                        <a:rPr lang="en-US" sz="1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benralizumab</a:t>
                      </a: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mepolizumab, </a:t>
                      </a:r>
                      <a:r>
                        <a:rPr lang="en-US" sz="1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reslizumab</a:t>
                      </a: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anti-IL4R (dupilumab), anti-TSLP (</a:t>
                      </a:r>
                      <a:r>
                        <a:rPr lang="en-US" sz="1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tezepelumab</a:t>
                      </a: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l">
                        <a:lnSpc>
                          <a:spcPct val="100000"/>
                        </a:lnSpc>
                        <a:spcBef>
                          <a:spcPts val="200"/>
                        </a:spcBef>
                        <a:spcAft>
                          <a:spcPts val="200"/>
                        </a:spcAft>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 treatment guided by sputum eosinophil count</a:t>
                      </a:r>
                      <a:endPar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Add LAMA </a:t>
                      </a:r>
                    </a:p>
                    <a:p>
                      <a:pPr marL="342900" marR="0" lvl="0" indent="-342900" algn="l">
                        <a:lnSpc>
                          <a:spcPct val="100000"/>
                        </a:lnSpc>
                        <a:spcBef>
                          <a:spcPts val="200"/>
                        </a:spcBef>
                        <a:spcAft>
                          <a:spcPts val="200"/>
                        </a:spcAft>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 for phenotypic assessment </a:t>
                      </a:r>
                    </a:p>
                    <a:p>
                      <a:pPr marL="342900" marR="0" lvl="0" indent="-342900" algn="l">
                        <a:lnSpc>
                          <a:spcPct val="100000"/>
                        </a:lnSpc>
                        <a:spcBef>
                          <a:spcPts val="200"/>
                        </a:spcBef>
                        <a:spcAft>
                          <a:spcPts val="200"/>
                        </a:spcAft>
                        <a:buFont typeface="Arial" panose="020B0604020202020204" pitchFamily="34" charset="0"/>
                        <a:buChar char="•"/>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 high dose ICS-LABA ± anti-</a:t>
                      </a:r>
                      <a:r>
                        <a:rPr lang="en-US" sz="1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IgE</a:t>
                      </a: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(omalizumab), anti-IL5/5R (</a:t>
                      </a:r>
                      <a:r>
                        <a:rPr lang="en-US" sz="1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benralizumab</a:t>
                      </a: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mepolizumab, </a:t>
                      </a:r>
                      <a:r>
                        <a:rPr lang="en-US" sz="1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reslizumab</a:t>
                      </a: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anti-IL4R (dupilumab), anti-TSLP (</a:t>
                      </a:r>
                      <a:r>
                        <a:rPr lang="en-US" sz="1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tezepelumab</a:t>
                      </a: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l">
                        <a:lnSpc>
                          <a:spcPct val="100000"/>
                        </a:lnSpc>
                        <a:spcBef>
                          <a:spcPts val="200"/>
                        </a:spcBef>
                        <a:spcAft>
                          <a:spcPts val="200"/>
                        </a:spcAft>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 treatment guided by sputum eosinophil count</a:t>
                      </a:r>
                    </a:p>
                  </a:txBody>
                  <a:tcPr marL="68580" marR="68580" marT="0" marB="0">
                    <a:solidFill>
                      <a:schemeClr val="accent1">
                        <a:lumMod val="20000"/>
                        <a:lumOff val="80000"/>
                      </a:schemeClr>
                    </a:solidFill>
                  </a:tcPr>
                </a:tc>
                <a:tc>
                  <a:txBody>
                    <a:bodyPr/>
                    <a:lstStyle/>
                    <a:p>
                      <a:pPr marL="342900" marR="0" lvl="0" indent="-342900" algn="l">
                        <a:lnSpc>
                          <a:spcPct val="100000"/>
                        </a:lnSpc>
                        <a:spcBef>
                          <a:spcPts val="200"/>
                        </a:spcBef>
                        <a:spcAft>
                          <a:spcPts val="200"/>
                        </a:spcAft>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Add azithromycin (adults) or LTRA</a:t>
                      </a:r>
                    </a:p>
                    <a:p>
                      <a:pPr marL="342900" marR="0" lvl="0" indent="-342900" algn="l">
                        <a:lnSpc>
                          <a:spcPct val="100000"/>
                        </a:lnSpc>
                        <a:spcBef>
                          <a:spcPts val="200"/>
                        </a:spcBef>
                        <a:spcAft>
                          <a:spcPts val="200"/>
                        </a:spcAft>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Add low dose OCS (consider adverse effects)</a:t>
                      </a:r>
                    </a:p>
                  </a:txBody>
                  <a:tcPr marL="68580" marR="68580" marT="0" marB="0">
                    <a:solidFill>
                      <a:schemeClr val="accent1">
                        <a:lumMod val="20000"/>
                        <a:lumOff val="80000"/>
                      </a:schemeClr>
                    </a:solidFill>
                  </a:tcPr>
                </a:tc>
                <a:extLst>
                  <a:ext uri="{0D108BD9-81ED-4DB2-BD59-A6C34878D82A}">
                    <a16:rowId xmlns:a16="http://schemas.microsoft.com/office/drawing/2014/main" val="177287876"/>
                  </a:ext>
                </a:extLst>
              </a:tr>
            </a:tbl>
          </a:graphicData>
        </a:graphic>
      </p:graphicFrame>
      <p:sp>
        <p:nvSpPr>
          <p:cNvPr id="4" name="Slide Number Placeholder 3">
            <a:extLst>
              <a:ext uri="{FF2B5EF4-FFF2-40B4-BE49-F238E27FC236}">
                <a16:creationId xmlns:a16="http://schemas.microsoft.com/office/drawing/2014/main" id="{3510E43B-2E05-420A-8B6E-44ADB197BD35}"/>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179</a:t>
            </a:fld>
            <a:endParaRPr lang="en-US" dirty="0">
              <a:uFillTx/>
            </a:endParaRPr>
          </a:p>
        </p:txBody>
      </p:sp>
      <p:sp>
        <p:nvSpPr>
          <p:cNvPr id="11" name="Rectangle 4">
            <a:extLst>
              <a:ext uri="{FF2B5EF4-FFF2-40B4-BE49-F238E27FC236}">
                <a16:creationId xmlns:a16="http://schemas.microsoft.com/office/drawing/2014/main" id="{25495195-F2FF-46C2-BE17-59DE6839DCF1}"/>
              </a:ext>
            </a:extLst>
          </p:cNvPr>
          <p:cNvSpPr>
            <a:spLocks noChangeArrowheads="1"/>
          </p:cNvSpPr>
          <p:nvPr/>
        </p:nvSpPr>
        <p:spPr bwMode="auto">
          <a:xfrm>
            <a:off x="-7296319" y="32951"/>
            <a:ext cx="2352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176906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41F0-9139-4E8E-B766-02486DB4EA50}"/>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318632B9-9971-47E0-B429-CCB82717A1AA}"/>
              </a:ext>
            </a:extLst>
          </p:cNvPr>
          <p:cNvSpPr>
            <a:spLocks noGrp="1"/>
          </p:cNvSpPr>
          <p:nvPr>
            <p:ph idx="1"/>
          </p:nvPr>
        </p:nvSpPr>
        <p:spPr>
          <a:xfrm>
            <a:off x="457200" y="819150"/>
            <a:ext cx="8229600" cy="3886200"/>
          </a:xfrm>
        </p:spPr>
        <p:txBody>
          <a:bodyPr/>
          <a:lstStyle/>
          <a:p>
            <a:r>
              <a:rPr lang="en-US" sz="2000" dirty="0">
                <a:solidFill>
                  <a:srgbClr val="000000"/>
                </a:solidFill>
              </a:rPr>
              <a:t>The Cystic Fibrosis Foundation (CFF) recommends inhaled antibiotic therapy for the treatment of initial or new growth of </a:t>
            </a:r>
            <a:r>
              <a:rPr lang="en-US" sz="2000" i="1" dirty="0">
                <a:solidFill>
                  <a:srgbClr val="000000"/>
                </a:solidFill>
              </a:rPr>
              <a:t>P. aeruginosa</a:t>
            </a:r>
            <a:r>
              <a:rPr lang="en-US" sz="2000" dirty="0">
                <a:solidFill>
                  <a:srgbClr val="000000"/>
                </a:solidFill>
              </a:rPr>
              <a:t>, with preference for tobramycin for 28 days.</a:t>
            </a:r>
          </a:p>
          <a:p>
            <a:r>
              <a:rPr lang="en-US" sz="2000" dirty="0">
                <a:solidFill>
                  <a:srgbClr val="000000"/>
                </a:solidFill>
              </a:rPr>
              <a:t>Chronic use of inhaled tobramycin and inhaled aztreonam are recommended in the 2013 CF Pulmonary Guidelines to reduce exacerbation for patients who are ≥ 6 years of age with persistent </a:t>
            </a:r>
            <a:r>
              <a:rPr lang="en-US" sz="2000" i="1" dirty="0">
                <a:solidFill>
                  <a:srgbClr val="000000"/>
                </a:solidFill>
              </a:rPr>
              <a:t>P. aeruginosa </a:t>
            </a:r>
            <a:r>
              <a:rPr lang="en-US" sz="2000" dirty="0">
                <a:solidFill>
                  <a:srgbClr val="000000"/>
                </a:solidFill>
              </a:rPr>
              <a:t>cultures in the airways. </a:t>
            </a:r>
          </a:p>
          <a:p>
            <a:r>
              <a:rPr lang="en-US" sz="2000" dirty="0">
                <a:solidFill>
                  <a:srgbClr val="000000"/>
                </a:solidFill>
              </a:rPr>
              <a:t>In patients with pulmonary exacerbations marked by chronic infection of </a:t>
            </a:r>
            <a:r>
              <a:rPr lang="en-US" sz="2000" i="1" dirty="0">
                <a:solidFill>
                  <a:srgbClr val="000000"/>
                </a:solidFill>
              </a:rPr>
              <a:t>P. aeruginosa</a:t>
            </a:r>
            <a:r>
              <a:rPr lang="en-US" sz="2000" dirty="0">
                <a:solidFill>
                  <a:srgbClr val="000000"/>
                </a:solidFill>
              </a:rPr>
              <a:t>, treatment with the combination of aminoglycoside and beta-lactam antibiotic is recommended.</a:t>
            </a:r>
          </a:p>
          <a:p>
            <a:endParaRPr lang="en-US" sz="2000" dirty="0"/>
          </a:p>
        </p:txBody>
      </p:sp>
    </p:spTree>
    <p:extLst>
      <p:ext uri="{BB962C8B-B14F-4D97-AF65-F5344CB8AC3E}">
        <p14:creationId xmlns:p14="http://schemas.microsoft.com/office/powerpoint/2010/main" val="13867839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chemeClr val="accent3"/>
                </a:solidFill>
              </a:rPr>
              <a:t>Immunomodulators, Asthma</a:t>
            </a:r>
            <a:endParaRPr lang="en-US" dirty="0"/>
          </a:p>
        </p:txBody>
      </p:sp>
      <p:sp>
        <p:nvSpPr>
          <p:cNvPr id="3" name="Content Placeholder 2"/>
          <p:cNvSpPr>
            <a:spLocks noGrp="1"/>
          </p:cNvSpPr>
          <p:nvPr>
            <p:ph idx="1"/>
          </p:nvPr>
        </p:nvSpPr>
        <p:spPr>
          <a:xfrm>
            <a:off x="76200" y="819150"/>
            <a:ext cx="8915400" cy="3657600"/>
          </a:xfrm>
        </p:spPr>
        <p:txBody>
          <a:bodyPr/>
          <a:lstStyle/>
          <a:p>
            <a:pPr>
              <a:buNone/>
            </a:pPr>
            <a:r>
              <a:rPr lang="en-US" sz="2000" b="1" i="1" dirty="0">
                <a:latin typeface="Arial" panose="020B0604020202020204" pitchFamily="34" charset="0"/>
              </a:rPr>
              <a:t>Product Update:</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Xolair (omalizumab) is now approved for </a:t>
            </a:r>
            <a:r>
              <a:rPr lang="en-US" sz="1600" dirty="0" err="1">
                <a:effectLst/>
                <a:latin typeface="Arial" panose="020B0604020202020204" pitchFamily="34" charset="0"/>
                <a:ea typeface="Times New Roman" panose="02020603050405020304" pitchFamily="18" charset="0"/>
              </a:rPr>
              <a:t>IgE</a:t>
            </a:r>
            <a:r>
              <a:rPr lang="en-US" sz="1600" dirty="0">
                <a:effectLst/>
                <a:latin typeface="Arial" panose="020B0604020202020204" pitchFamily="34" charset="0"/>
                <a:ea typeface="Times New Roman" panose="02020603050405020304" pitchFamily="18" charset="0"/>
              </a:rPr>
              <a:t>-mediated food allergy in adult and pediatric patients 1 year of age and older for the reduction of allergic reactions (type 1), including anaphylaxis, that may occur with accidental exposure to one or more foods, used in conjunction with food allergen avoidance.  </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There is limitation of use language in the labeling that Xolair is not indicated for the emergency treatment of allergic reactions including anaphylaxis.  </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Xolair was already approved for use in select patients with moderate to severe persistent asthma, chronic rhinosinusitis with nasal polyps, and chronic spontaneous urticaria.  </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The recommended dose for </a:t>
            </a:r>
            <a:r>
              <a:rPr lang="en-US" sz="1600" dirty="0" err="1">
                <a:effectLst/>
                <a:latin typeface="Arial" panose="020B0604020202020204" pitchFamily="34" charset="0"/>
                <a:ea typeface="Times New Roman" panose="02020603050405020304" pitchFamily="18" charset="0"/>
              </a:rPr>
              <a:t>IgE</a:t>
            </a:r>
            <a:r>
              <a:rPr lang="en-US" sz="1600" dirty="0">
                <a:effectLst/>
                <a:latin typeface="Arial" panose="020B0604020202020204" pitchFamily="34" charset="0"/>
                <a:ea typeface="Times New Roman" panose="02020603050405020304" pitchFamily="18" charset="0"/>
              </a:rPr>
              <a:t>-mediated food allergy is 75 mg to 600 mg by subcutaneous injection every 2 to 4 weeks based on serum </a:t>
            </a:r>
            <a:r>
              <a:rPr lang="en-US" sz="1600" dirty="0" err="1">
                <a:effectLst/>
                <a:latin typeface="Arial" panose="020B0604020202020204" pitchFamily="34" charset="0"/>
                <a:ea typeface="Times New Roman" panose="02020603050405020304" pitchFamily="18" charset="0"/>
              </a:rPr>
              <a:t>IgE</a:t>
            </a:r>
            <a:r>
              <a:rPr lang="en-US" sz="1600" dirty="0">
                <a:effectLst/>
                <a:latin typeface="Arial" panose="020B0604020202020204" pitchFamily="34" charset="0"/>
                <a:ea typeface="Times New Roman" panose="02020603050405020304" pitchFamily="18" charset="0"/>
              </a:rPr>
              <a:t> level (IU/mL), measured before the start of treatment, and body weight.  </a:t>
            </a:r>
          </a:p>
        </p:txBody>
      </p:sp>
    </p:spTree>
    <p:extLst>
      <p:ext uri="{BB962C8B-B14F-4D97-AF65-F5344CB8AC3E}">
        <p14:creationId xmlns:p14="http://schemas.microsoft.com/office/powerpoint/2010/main" val="15239153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chemeClr val="accent3"/>
                </a:solidFill>
              </a:rPr>
              <a:t>Immunomodulators, Asthma</a:t>
            </a:r>
            <a:endParaRPr lang="en-US" dirty="0"/>
          </a:p>
        </p:txBody>
      </p:sp>
      <p:sp>
        <p:nvSpPr>
          <p:cNvPr id="3" name="Content Placeholder 2"/>
          <p:cNvSpPr>
            <a:spLocks noGrp="1"/>
          </p:cNvSpPr>
          <p:nvPr>
            <p:ph idx="1"/>
          </p:nvPr>
        </p:nvSpPr>
        <p:spPr>
          <a:xfrm>
            <a:off x="76200" y="819150"/>
            <a:ext cx="8915400" cy="3657600"/>
          </a:xfrm>
        </p:spPr>
        <p:txBody>
          <a:bodyPr/>
          <a:lstStyle/>
          <a:p>
            <a:pPr>
              <a:buNone/>
            </a:pPr>
            <a:r>
              <a:rPr lang="en-US" sz="2000" b="1" i="1" dirty="0">
                <a:latin typeface="Arial" panose="020B0604020202020204" pitchFamily="34" charset="0"/>
              </a:rPr>
              <a:t>Product Update:</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Fasenra (</a:t>
            </a:r>
            <a:r>
              <a:rPr lang="en-US" sz="1600" dirty="0" err="1">
                <a:effectLst/>
                <a:latin typeface="Arial" panose="020B0604020202020204" pitchFamily="34" charset="0"/>
                <a:ea typeface="Times New Roman" panose="02020603050405020304" pitchFamily="18" charset="0"/>
              </a:rPr>
              <a:t>benralizumab</a:t>
            </a:r>
            <a:r>
              <a:rPr lang="en-US" sz="1600" dirty="0">
                <a:effectLst/>
                <a:latin typeface="Arial" panose="020B0604020202020204" pitchFamily="34" charset="0"/>
                <a:ea typeface="Times New Roman" panose="02020603050405020304" pitchFamily="18" charset="0"/>
              </a:rPr>
              <a:t>) received an expanded indication as add-on maintenance treatment of patients with severe asthma &amp; with an eosinophilic phenotype to include pediatric patients aged 6 to 11 years of age</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Fasenra was previously approved for patients ≥ 12 years of age for this indication</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rPr>
              <a:t>Recommended dosage for patients 6 to 11 years of age is based on body weight</a:t>
            </a:r>
          </a:p>
          <a:p>
            <a:pPr lvl="1" indent="-342900">
              <a:lnSpc>
                <a:spcPct val="120000"/>
              </a:lnSpc>
              <a:spcBef>
                <a:spcPts val="300"/>
              </a:spcBef>
              <a:spcAft>
                <a:spcPts val="30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Pts &lt; 35 kg should receive 10 mg (one injection) SC every 4 weeks for the first 3 doses, then every 8 weeks thereafter</a:t>
            </a:r>
          </a:p>
          <a:p>
            <a:pPr lvl="1" indent="-342900">
              <a:lnSpc>
                <a:spcPct val="120000"/>
              </a:lnSpc>
              <a:spcBef>
                <a:spcPts val="300"/>
              </a:spcBef>
              <a:spcAft>
                <a:spcPts val="300"/>
              </a:spcAft>
              <a:buFont typeface="Symbol" panose="05050102010706020507" pitchFamily="18" charset="2"/>
              <a:buChar char=""/>
            </a:pPr>
            <a:r>
              <a:rPr lang="en-US" sz="1400" dirty="0">
                <a:latin typeface="Arial" panose="020B0604020202020204" pitchFamily="34" charset="0"/>
                <a:ea typeface="Times New Roman" panose="02020603050405020304" pitchFamily="18" charset="0"/>
              </a:rPr>
              <a:t>Pts </a:t>
            </a:r>
            <a:r>
              <a:rPr lang="en-US" sz="1400" dirty="0">
                <a:effectLst/>
                <a:latin typeface="Arial" panose="020B0604020202020204" pitchFamily="34" charset="0"/>
                <a:ea typeface="Times New Roman" panose="02020603050405020304" pitchFamily="18" charset="0"/>
              </a:rPr>
              <a:t>≥ 35 kg should receive 30 mg (one injection) SC every 4 weeks for the first 3 doses, then every 8 weeks thereafter</a:t>
            </a:r>
          </a:p>
        </p:txBody>
      </p:sp>
    </p:spTree>
    <p:extLst>
      <p:ext uri="{BB962C8B-B14F-4D97-AF65-F5344CB8AC3E}">
        <p14:creationId xmlns:p14="http://schemas.microsoft.com/office/powerpoint/2010/main" val="332604537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C35A-0A1A-4875-8211-66D22C6B081F}"/>
              </a:ext>
            </a:extLst>
          </p:cNvPr>
          <p:cNvSpPr>
            <a:spLocks noGrp="1"/>
          </p:cNvSpPr>
          <p:nvPr>
            <p:ph type="ctrTitle"/>
          </p:nvPr>
        </p:nvSpPr>
        <p:spPr/>
        <p:txBody>
          <a:bodyPr/>
          <a:lstStyle/>
          <a:p>
            <a:r>
              <a:rPr lang="en-US" altLang="en-US" dirty="0"/>
              <a:t>Opioid Dependence Treatments</a:t>
            </a:r>
            <a:endParaRPr lang="en-US" dirty="0"/>
          </a:p>
        </p:txBody>
      </p:sp>
    </p:spTree>
    <p:extLst>
      <p:ext uri="{BB962C8B-B14F-4D97-AF65-F5344CB8AC3E}">
        <p14:creationId xmlns:p14="http://schemas.microsoft.com/office/powerpoint/2010/main" val="9406246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E81C-F38D-45F0-B105-636D51707FEA}"/>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B3E5837E-0DF6-42ED-B3F0-95340C3FD0E1}"/>
              </a:ext>
            </a:extLst>
          </p:cNvPr>
          <p:cNvSpPr>
            <a:spLocks noGrp="1"/>
          </p:cNvSpPr>
          <p:nvPr>
            <p:ph idx="1"/>
          </p:nvPr>
        </p:nvSpPr>
        <p:spPr>
          <a:xfrm>
            <a:off x="152400" y="819150"/>
            <a:ext cx="8554278" cy="3886200"/>
          </a:xfrm>
        </p:spPr>
        <p:txBody>
          <a:bodyPr/>
          <a:lstStyle/>
          <a:p>
            <a:pPr>
              <a:buNone/>
            </a:pPr>
            <a:r>
              <a:rPr lang="en-US" altLang="en-US" sz="2000" b="1" i="1" dirty="0">
                <a:solidFill>
                  <a:srgbClr val="000000"/>
                </a:solidFill>
              </a:rPr>
              <a:t>Class Overview: Buprenorphine Products</a:t>
            </a:r>
            <a:endParaRPr lang="en-US" sz="2000" b="1" i="1" dirty="0">
              <a:solidFill>
                <a:srgbClr val="000000"/>
              </a:solidFill>
            </a:endParaRPr>
          </a:p>
          <a:p>
            <a:r>
              <a:rPr lang="en-US" sz="2000" dirty="0">
                <a:solidFill>
                  <a:srgbClr val="000000"/>
                </a:solidFill>
              </a:rPr>
              <a:t>buprenorphine extended-release injection - (</a:t>
            </a:r>
            <a:r>
              <a:rPr lang="en-US" sz="2000" dirty="0" err="1">
                <a:solidFill>
                  <a:srgbClr val="000000"/>
                </a:solidFill>
                <a:highlight>
                  <a:srgbClr val="00FFFF"/>
                </a:highlight>
              </a:rPr>
              <a:t>Brixadi</a:t>
            </a:r>
            <a:r>
              <a:rPr lang="en-US" sz="2000" dirty="0">
                <a:solidFill>
                  <a:srgbClr val="000000"/>
                </a:solidFill>
              </a:rPr>
              <a:t>, </a:t>
            </a:r>
            <a:r>
              <a:rPr lang="en-US" sz="2000" dirty="0" err="1">
                <a:solidFill>
                  <a:srgbClr val="000000"/>
                </a:solidFill>
              </a:rPr>
              <a:t>Sublocade</a:t>
            </a:r>
            <a:r>
              <a:rPr lang="en-US" sz="2000" dirty="0">
                <a:solidFill>
                  <a:srgbClr val="000000"/>
                </a:solidFill>
              </a:rPr>
              <a:t>)</a:t>
            </a:r>
          </a:p>
          <a:p>
            <a:r>
              <a:rPr lang="en-US" sz="2000" dirty="0">
                <a:solidFill>
                  <a:srgbClr val="000000"/>
                </a:solidFill>
              </a:rPr>
              <a:t>buprenorphine sublingual - (buprenorphine sublingual tablets)</a:t>
            </a:r>
          </a:p>
          <a:p>
            <a:pPr>
              <a:buNone/>
            </a:pPr>
            <a:r>
              <a:rPr lang="en-US" altLang="en-US" sz="2000" b="1" i="1" dirty="0">
                <a:solidFill>
                  <a:srgbClr val="000000"/>
                </a:solidFill>
              </a:rPr>
              <a:t>Class Overview: Buprenorphine/Naloxone Combination Products</a:t>
            </a:r>
            <a:endParaRPr lang="en-US" sz="2000" b="1" i="1" dirty="0">
              <a:solidFill>
                <a:srgbClr val="000000"/>
              </a:solidFill>
            </a:endParaRPr>
          </a:p>
          <a:p>
            <a:r>
              <a:rPr lang="en-US" sz="2000" dirty="0">
                <a:solidFill>
                  <a:srgbClr val="000000"/>
                </a:solidFill>
              </a:rPr>
              <a:t>buprenorphine/naloxone sublingual film - (Suboxone)</a:t>
            </a:r>
          </a:p>
          <a:p>
            <a:r>
              <a:rPr lang="en-US" sz="2000" dirty="0">
                <a:solidFill>
                  <a:srgbClr val="000000"/>
                </a:solidFill>
              </a:rPr>
              <a:t>buprenorphine/naloxone sublingual tablets - (buprenorphine/naloxone sublingual tablets; Zubsolv)</a:t>
            </a:r>
          </a:p>
          <a:p>
            <a:endParaRPr lang="en-US" sz="2000" dirty="0">
              <a:solidFill>
                <a:srgbClr val="000000"/>
              </a:solidFill>
            </a:endParaRPr>
          </a:p>
          <a:p>
            <a:endParaRPr lang="en-US" sz="2000" dirty="0">
              <a:solidFill>
                <a:schemeClr val="tx1">
                  <a:lumMod val="50000"/>
                </a:schemeClr>
              </a:solidFill>
            </a:endParaRPr>
          </a:p>
          <a:p>
            <a:pPr marL="0" indent="0">
              <a:buNone/>
            </a:pPr>
            <a:endParaRPr lang="en-US" sz="2000" dirty="0"/>
          </a:p>
        </p:txBody>
      </p:sp>
    </p:spTree>
    <p:extLst>
      <p:ext uri="{BB962C8B-B14F-4D97-AF65-F5344CB8AC3E}">
        <p14:creationId xmlns:p14="http://schemas.microsoft.com/office/powerpoint/2010/main" val="16733060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C4A4-00DB-4E19-A13A-E2D6A0560B68}"/>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58AE3A78-C285-4EC9-8789-E177CED2EEF6}"/>
              </a:ext>
            </a:extLst>
          </p:cNvPr>
          <p:cNvSpPr>
            <a:spLocks noGrp="1"/>
          </p:cNvSpPr>
          <p:nvPr>
            <p:ph idx="1"/>
          </p:nvPr>
        </p:nvSpPr>
        <p:spPr>
          <a:xfrm>
            <a:off x="477078" y="992889"/>
            <a:ext cx="8133522" cy="3712461"/>
          </a:xfrm>
        </p:spPr>
        <p:txBody>
          <a:bodyPr/>
          <a:lstStyle/>
          <a:p>
            <a:pPr>
              <a:buNone/>
            </a:pPr>
            <a:r>
              <a:rPr lang="en-US" altLang="en-US" sz="2000" b="1" i="1" dirty="0">
                <a:solidFill>
                  <a:schemeClr val="tx1">
                    <a:lumMod val="50000"/>
                  </a:schemeClr>
                </a:solidFill>
              </a:rPr>
              <a:t>Class Overview: </a:t>
            </a:r>
            <a:r>
              <a:rPr lang="en-US" altLang="en-US" sz="2000" b="1" i="1" dirty="0" err="1">
                <a:solidFill>
                  <a:schemeClr val="tx1">
                    <a:lumMod val="50000"/>
                  </a:schemeClr>
                </a:solidFill>
              </a:rPr>
              <a:t>Nalmefene</a:t>
            </a:r>
            <a:r>
              <a:rPr lang="en-US" altLang="en-US" sz="2000" b="1" i="1" dirty="0">
                <a:solidFill>
                  <a:schemeClr val="tx1">
                    <a:lumMod val="50000"/>
                  </a:schemeClr>
                </a:solidFill>
              </a:rPr>
              <a:t> Products</a:t>
            </a:r>
            <a:endParaRPr lang="en-US" sz="2000" b="1" i="1" dirty="0">
              <a:solidFill>
                <a:schemeClr val="tx1">
                  <a:lumMod val="50000"/>
                </a:schemeClr>
              </a:solidFill>
            </a:endParaRPr>
          </a:p>
          <a:p>
            <a:r>
              <a:rPr lang="en-US" sz="2000" dirty="0" err="1">
                <a:solidFill>
                  <a:srgbClr val="000000"/>
                </a:solidFill>
                <a:highlight>
                  <a:srgbClr val="00FFFF"/>
                </a:highlight>
              </a:rPr>
              <a:t>nalmafene</a:t>
            </a:r>
            <a:r>
              <a:rPr lang="en-US" sz="2000" dirty="0">
                <a:solidFill>
                  <a:srgbClr val="000000"/>
                </a:solidFill>
                <a:highlight>
                  <a:srgbClr val="00FFFF"/>
                </a:highlight>
              </a:rPr>
              <a:t> HCl nasal spray - (</a:t>
            </a:r>
            <a:r>
              <a:rPr lang="en-US" sz="2000" dirty="0" err="1">
                <a:solidFill>
                  <a:srgbClr val="000000"/>
                </a:solidFill>
                <a:highlight>
                  <a:srgbClr val="00FFFF"/>
                </a:highlight>
              </a:rPr>
              <a:t>Opvee</a:t>
            </a:r>
            <a:r>
              <a:rPr lang="en-US" sz="2000" dirty="0">
                <a:solidFill>
                  <a:srgbClr val="000000"/>
                </a:solidFill>
                <a:highlight>
                  <a:srgbClr val="00FFFF"/>
                </a:highlight>
              </a:rPr>
              <a:t>)</a:t>
            </a:r>
            <a:endParaRPr lang="en-US" altLang="en-US" sz="2000" dirty="0">
              <a:solidFill>
                <a:srgbClr val="000000"/>
              </a:solidFill>
              <a:highlight>
                <a:srgbClr val="00FFFF"/>
              </a:highlight>
            </a:endParaRPr>
          </a:p>
          <a:p>
            <a:pPr>
              <a:buNone/>
            </a:pPr>
            <a:r>
              <a:rPr lang="en-US" altLang="en-US" sz="2000" b="1" i="1" dirty="0">
                <a:solidFill>
                  <a:schemeClr val="tx1">
                    <a:lumMod val="50000"/>
                  </a:schemeClr>
                </a:solidFill>
              </a:rPr>
              <a:t>Class Overview: Naloxone Products</a:t>
            </a:r>
            <a:endParaRPr lang="en-US" sz="2000" b="1" i="1" dirty="0">
              <a:solidFill>
                <a:schemeClr val="tx1">
                  <a:lumMod val="50000"/>
                </a:schemeClr>
              </a:solidFill>
            </a:endParaRPr>
          </a:p>
          <a:p>
            <a:r>
              <a:rPr lang="en-US" sz="2000" dirty="0">
                <a:solidFill>
                  <a:srgbClr val="000000"/>
                </a:solidFill>
              </a:rPr>
              <a:t>naloxone HCl nasal spray - (Narcan, </a:t>
            </a:r>
            <a:r>
              <a:rPr lang="en-US" sz="2000" dirty="0">
                <a:solidFill>
                  <a:srgbClr val="000000"/>
                </a:solidFill>
                <a:highlight>
                  <a:srgbClr val="00FFFF"/>
                </a:highlight>
              </a:rPr>
              <a:t>Narcan OTC,</a:t>
            </a:r>
            <a:r>
              <a:rPr lang="en-US" sz="2000" dirty="0">
                <a:solidFill>
                  <a:srgbClr val="000000"/>
                </a:solidFill>
              </a:rPr>
              <a:t> </a:t>
            </a:r>
            <a:r>
              <a:rPr lang="en-US" sz="2000" dirty="0" err="1">
                <a:solidFill>
                  <a:srgbClr val="000000"/>
                </a:solidFill>
              </a:rPr>
              <a:t>Kloxxado</a:t>
            </a:r>
            <a:r>
              <a:rPr lang="en-US" sz="2000" dirty="0">
                <a:solidFill>
                  <a:srgbClr val="000000"/>
                </a:solidFill>
              </a:rPr>
              <a:t>)</a:t>
            </a:r>
          </a:p>
          <a:p>
            <a:r>
              <a:rPr lang="en-US" sz="2000" dirty="0">
                <a:solidFill>
                  <a:srgbClr val="000000"/>
                </a:solidFill>
              </a:rPr>
              <a:t>naloxone HCl injection - (naloxone syringe, vial, </a:t>
            </a:r>
            <a:r>
              <a:rPr lang="en-US" sz="2000" dirty="0" err="1">
                <a:solidFill>
                  <a:srgbClr val="000000"/>
                </a:solidFill>
              </a:rPr>
              <a:t>Zimhi</a:t>
            </a:r>
            <a:r>
              <a:rPr lang="en-US" sz="2000" dirty="0">
                <a:solidFill>
                  <a:srgbClr val="000000"/>
                </a:solidFill>
              </a:rPr>
              <a:t>)</a:t>
            </a:r>
          </a:p>
          <a:p>
            <a:pPr>
              <a:buNone/>
            </a:pPr>
            <a:r>
              <a:rPr lang="en-US" altLang="en-US" sz="2000" b="1" i="1" dirty="0">
                <a:solidFill>
                  <a:srgbClr val="000000"/>
                </a:solidFill>
              </a:rPr>
              <a:t>Class Overview: Naltrexone Products</a:t>
            </a:r>
          </a:p>
          <a:p>
            <a:r>
              <a:rPr lang="en-US" sz="2000" dirty="0">
                <a:solidFill>
                  <a:srgbClr val="000000"/>
                </a:solidFill>
              </a:rPr>
              <a:t>naltrexone HCl tablets - (naltrexone HCl tablets)</a:t>
            </a:r>
          </a:p>
          <a:p>
            <a:r>
              <a:rPr lang="en-US" sz="2000" dirty="0">
                <a:solidFill>
                  <a:srgbClr val="000000"/>
                </a:solidFill>
              </a:rPr>
              <a:t>naltrexone extended-release injectable suspension - (Vivitrol)</a:t>
            </a:r>
          </a:p>
          <a:p>
            <a:pPr marL="0" indent="0">
              <a:buNone/>
            </a:pPr>
            <a:r>
              <a:rPr lang="en-US" altLang="en-US" sz="2000" b="1" i="1" dirty="0">
                <a:solidFill>
                  <a:srgbClr val="000000"/>
                </a:solidFill>
              </a:rPr>
              <a:t>Class Overview: Alpha Agonist Product</a:t>
            </a:r>
          </a:p>
          <a:p>
            <a:r>
              <a:rPr lang="en-US" sz="2000" dirty="0">
                <a:solidFill>
                  <a:srgbClr val="000000"/>
                </a:solidFill>
              </a:rPr>
              <a:t>lofexidine (Lucemyra)</a:t>
            </a:r>
            <a:r>
              <a:rPr lang="en-US" sz="2400" dirty="0">
                <a:solidFill>
                  <a:srgbClr val="000000"/>
                </a:solidFill>
              </a:rPr>
              <a:t>	</a:t>
            </a:r>
          </a:p>
          <a:p>
            <a:endParaRPr lang="en-US" dirty="0"/>
          </a:p>
        </p:txBody>
      </p:sp>
    </p:spTree>
    <p:extLst>
      <p:ext uri="{BB962C8B-B14F-4D97-AF65-F5344CB8AC3E}">
        <p14:creationId xmlns:p14="http://schemas.microsoft.com/office/powerpoint/2010/main" val="29454330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C8B1-9EBA-48B8-9155-13B96D284B59}"/>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E3B48F51-17A2-4CF9-BF38-6E1755975608}"/>
              </a:ext>
            </a:extLst>
          </p:cNvPr>
          <p:cNvSpPr>
            <a:spLocks noGrp="1"/>
          </p:cNvSpPr>
          <p:nvPr>
            <p:ph idx="1"/>
          </p:nvPr>
        </p:nvSpPr>
        <p:spPr>
          <a:xfrm>
            <a:off x="76200" y="992889"/>
            <a:ext cx="8915400" cy="3560062"/>
          </a:xfrm>
        </p:spPr>
        <p:txBody>
          <a:bodyPr/>
          <a:lstStyle/>
          <a:p>
            <a:pPr marL="457200" lvl="3" indent="-338138">
              <a:buFont typeface="Arial"/>
              <a:buChar char="•"/>
            </a:pPr>
            <a:r>
              <a:rPr lang="en-US" dirty="0">
                <a:solidFill>
                  <a:srgbClr val="000000"/>
                </a:solidFill>
              </a:rPr>
              <a:t>Prescription opioids continue to become increasingly abused </a:t>
            </a:r>
          </a:p>
          <a:p>
            <a:pPr marL="457200" lvl="3" indent="-338138">
              <a:buFont typeface="Arial"/>
              <a:buChar char="•"/>
            </a:pPr>
            <a:r>
              <a:rPr lang="en-US" dirty="0">
                <a:solidFill>
                  <a:srgbClr val="000000"/>
                </a:solidFill>
              </a:rPr>
              <a:t>Approximately 46.6 million people aged 12 or older in 2022 were considered to have a substance use disorder (SUD)</a:t>
            </a:r>
          </a:p>
          <a:p>
            <a:pPr marL="457200" lvl="3" indent="-338138">
              <a:buFont typeface="Arial"/>
              <a:buChar char="•"/>
            </a:pPr>
            <a:r>
              <a:rPr lang="en-US" dirty="0">
                <a:solidFill>
                  <a:srgbClr val="000000"/>
                </a:solidFill>
              </a:rPr>
              <a:t>This includes 29.5 million people with an alcohol use disorder, 27.2 million people with an illicit drug use disorder, and 6.1 million with an opioid use disorder </a:t>
            </a:r>
          </a:p>
          <a:p>
            <a:pPr marL="457200" marR="0" lvl="3" indent="-338138">
              <a:spcAft>
                <a:spcPts val="0"/>
              </a:spcAft>
              <a:buFont typeface="Arial"/>
              <a:buChar char="•"/>
            </a:pPr>
            <a:r>
              <a:rPr lang="en-US" dirty="0">
                <a:solidFill>
                  <a:srgbClr val="000000"/>
                </a:solidFill>
              </a:rPr>
              <a:t>In 2020, the US Preventive Services Task Force (USPSTF) issued a final recommendation statement on screening for unhealthy drug use. </a:t>
            </a:r>
          </a:p>
          <a:p>
            <a:pPr marL="914400" lvl="4" indent="-338138">
              <a:buFont typeface="Arial"/>
              <a:buChar char="•"/>
            </a:pPr>
            <a:r>
              <a:rPr lang="en-US" dirty="0">
                <a:solidFill>
                  <a:srgbClr val="000000"/>
                </a:solidFill>
              </a:rPr>
              <a:t>For adults, they recommended screening be implemented when services for accurate diagnosis, effective treatment, and appropriate care can be offered or referred (Grade B). </a:t>
            </a:r>
          </a:p>
          <a:p>
            <a:pPr marL="914400" lvl="4" indent="-338138">
              <a:buFont typeface="Arial"/>
              <a:buChar char="•"/>
            </a:pPr>
            <a:r>
              <a:rPr lang="en-US" dirty="0">
                <a:solidFill>
                  <a:srgbClr val="000000"/>
                </a:solidFill>
              </a:rPr>
              <a:t>For adolescents, the current evidence is insufficient to determine the benefits and harms of screening for unhealthy drug use (Grade I). </a:t>
            </a:r>
          </a:p>
        </p:txBody>
      </p:sp>
    </p:spTree>
    <p:extLst>
      <p:ext uri="{BB962C8B-B14F-4D97-AF65-F5344CB8AC3E}">
        <p14:creationId xmlns:p14="http://schemas.microsoft.com/office/powerpoint/2010/main" val="252882742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1168-C37D-4DFD-A9A4-54E217541738}"/>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2E051A1E-9118-4706-843A-340C7A25F602}"/>
              </a:ext>
            </a:extLst>
          </p:cNvPr>
          <p:cNvSpPr>
            <a:spLocks noGrp="1"/>
          </p:cNvSpPr>
          <p:nvPr>
            <p:ph idx="1"/>
          </p:nvPr>
        </p:nvSpPr>
        <p:spPr>
          <a:xfrm>
            <a:off x="152400" y="895350"/>
            <a:ext cx="8991600" cy="3657600"/>
          </a:xfrm>
        </p:spPr>
        <p:txBody>
          <a:bodyPr/>
          <a:lstStyle/>
          <a:p>
            <a:r>
              <a:rPr lang="en-US" sz="2000" dirty="0">
                <a:solidFill>
                  <a:srgbClr val="000000"/>
                </a:solidFill>
              </a:rPr>
              <a:t>Buprenorphine is a partial agonist at the mu-opioid receptor and an antagonist at the kappa-opioid receptor</a:t>
            </a:r>
          </a:p>
          <a:p>
            <a:r>
              <a:rPr lang="en-US" sz="2000" dirty="0">
                <a:solidFill>
                  <a:srgbClr val="000000"/>
                </a:solidFill>
              </a:rPr>
              <a:t>Naloxone is an antagonist at the mu-opioid receptor</a:t>
            </a:r>
          </a:p>
          <a:p>
            <a:r>
              <a:rPr lang="en-US" sz="2000" dirty="0">
                <a:solidFill>
                  <a:srgbClr val="000000"/>
                </a:solidFill>
              </a:rPr>
              <a:t>Buprenorphine/naloxone was co-formulated in order to prevent patients from abusing buprenorphine in combination with other opioids</a:t>
            </a:r>
          </a:p>
          <a:p>
            <a:r>
              <a:rPr lang="en-US" sz="2000" dirty="0">
                <a:solidFill>
                  <a:srgbClr val="000000"/>
                </a:solidFill>
              </a:rPr>
              <a:t>Naltrexone is an opioid antagonist with highest affinity for the mu opioid receptor. Naltrexone blocks the effects of opioids by competitive binding at opioid receptors</a:t>
            </a:r>
          </a:p>
          <a:p>
            <a:r>
              <a:rPr lang="en-US" sz="2000" dirty="0">
                <a:solidFill>
                  <a:srgbClr val="000000"/>
                </a:solidFill>
              </a:rPr>
              <a:t>Lofexidine is a central alpha-2 agonist that targets the symptoms of opioid withdrawal caused by noradrenergic hyperactivity </a:t>
            </a:r>
          </a:p>
          <a:p>
            <a:r>
              <a:rPr lang="en-US" sz="2000" dirty="0" err="1">
                <a:solidFill>
                  <a:srgbClr val="000000"/>
                </a:solidFill>
              </a:rPr>
              <a:t>Nalmefene</a:t>
            </a:r>
            <a:r>
              <a:rPr lang="en-US" sz="2000" dirty="0">
                <a:solidFill>
                  <a:srgbClr val="000000"/>
                </a:solidFill>
              </a:rPr>
              <a:t> is an antagonist at opioid receptors</a:t>
            </a:r>
          </a:p>
        </p:txBody>
      </p:sp>
    </p:spTree>
    <p:extLst>
      <p:ext uri="{BB962C8B-B14F-4D97-AF65-F5344CB8AC3E}">
        <p14:creationId xmlns:p14="http://schemas.microsoft.com/office/powerpoint/2010/main" val="154382028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0953-4123-472A-8F63-90667B2B10A1}"/>
              </a:ext>
            </a:extLst>
          </p:cNvPr>
          <p:cNvSpPr>
            <a:spLocks noGrp="1"/>
          </p:cNvSpPr>
          <p:nvPr>
            <p:ph type="title"/>
          </p:nvPr>
        </p:nvSpPr>
        <p:spPr>
          <a:xfrm>
            <a:off x="457200" y="0"/>
            <a:ext cx="8229600" cy="857250"/>
          </a:xfrm>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7EC74CE8-37E2-46DB-ABC7-F478EA258601}"/>
              </a:ext>
            </a:extLst>
          </p:cNvPr>
          <p:cNvSpPr>
            <a:spLocks noGrp="1"/>
          </p:cNvSpPr>
          <p:nvPr>
            <p:ph idx="1"/>
          </p:nvPr>
        </p:nvSpPr>
        <p:spPr>
          <a:xfrm>
            <a:off x="152400" y="742950"/>
            <a:ext cx="8839200" cy="3165872"/>
          </a:xfrm>
        </p:spPr>
        <p:txBody>
          <a:bodyPr/>
          <a:lstStyle/>
          <a:p>
            <a:r>
              <a:rPr lang="en-US" sz="2000" dirty="0">
                <a:solidFill>
                  <a:srgbClr val="000000"/>
                </a:solidFill>
              </a:rPr>
              <a:t>In clinical trials, few differences in the adverse event profile were noted among Suboxone sublingual film, Zubsolv sublingual tablets, and buprenorphine sublingual tablets</a:t>
            </a:r>
          </a:p>
          <a:p>
            <a:r>
              <a:rPr lang="en-US" sz="2000" dirty="0">
                <a:solidFill>
                  <a:srgbClr val="000000"/>
                </a:solidFill>
              </a:rPr>
              <a:t>Comparative data between formulations for induction or maintenance treatment are limited </a:t>
            </a:r>
          </a:p>
          <a:p>
            <a:r>
              <a:rPr lang="en-US" sz="2000" dirty="0">
                <a:solidFill>
                  <a:srgbClr val="000000"/>
                </a:solidFill>
              </a:rPr>
              <a:t>There is no maximum duration of maintenance treatment for buprenorphine extended-release injection (Sublocade) or buprenorphine/naloxone sublingual tablet and sublingual and buccal film (Suboxone, Zubsolv, generic)</a:t>
            </a:r>
          </a:p>
          <a:p>
            <a:r>
              <a:rPr lang="en-US" sz="2000" dirty="0">
                <a:solidFill>
                  <a:srgbClr val="000000"/>
                </a:solidFill>
              </a:rPr>
              <a:t>For some patients, treatment may continue indefinitely</a:t>
            </a:r>
          </a:p>
          <a:p>
            <a:r>
              <a:rPr lang="en-US" sz="2000" dirty="0">
                <a:solidFill>
                  <a:srgbClr val="000000"/>
                </a:solidFill>
              </a:rPr>
              <a:t>Suboxone, Zubsolv and the generic should be prescribed based consideration of visit frequency; provision for multiple refills are not recommended early in treatment or without appropriate follow-up</a:t>
            </a:r>
          </a:p>
          <a:p>
            <a:endParaRPr lang="en-US" sz="2000" dirty="0"/>
          </a:p>
        </p:txBody>
      </p:sp>
    </p:spTree>
    <p:extLst>
      <p:ext uri="{BB962C8B-B14F-4D97-AF65-F5344CB8AC3E}">
        <p14:creationId xmlns:p14="http://schemas.microsoft.com/office/powerpoint/2010/main" val="17254435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708-1442-4E8E-98F4-99F9C2AA61D1}"/>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DEDA006B-C729-4ECD-8B95-54EB84F47C6F}"/>
              </a:ext>
            </a:extLst>
          </p:cNvPr>
          <p:cNvSpPr>
            <a:spLocks noGrp="1"/>
          </p:cNvSpPr>
          <p:nvPr>
            <p:ph idx="1"/>
          </p:nvPr>
        </p:nvSpPr>
        <p:spPr>
          <a:xfrm>
            <a:off x="0" y="742950"/>
            <a:ext cx="9144000" cy="3962400"/>
          </a:xfrm>
        </p:spPr>
        <p:txBody>
          <a:bodyPr/>
          <a:lstStyle/>
          <a:p>
            <a:r>
              <a:rPr lang="en-US" sz="1900" dirty="0">
                <a:solidFill>
                  <a:srgbClr val="000000"/>
                </a:solidFill>
              </a:rPr>
              <a:t>Medication-assisted treatment (MAT) for opioid addiction using a buprenorphine-containing product or naltrexone formulation should be accompanied by counseling and psychosocial support</a:t>
            </a:r>
          </a:p>
          <a:p>
            <a:r>
              <a:rPr lang="en-US" sz="1900" dirty="0">
                <a:solidFill>
                  <a:srgbClr val="000000"/>
                </a:solidFill>
              </a:rPr>
              <a:t>Narcan, Kloxxado, and Zimhi offer a method for emergency treatment for opioid overdose until medical treatment is obtained; however, it is not a substitute for emergency medical care</a:t>
            </a:r>
          </a:p>
          <a:p>
            <a:r>
              <a:rPr lang="en-US" sz="1900" dirty="0">
                <a:solidFill>
                  <a:srgbClr val="000000"/>
                </a:solidFill>
              </a:rPr>
              <a:t>Alpha2 adrenergic agonists are often used in combination with other agents to target multiple withdrawal symptoms </a:t>
            </a:r>
          </a:p>
          <a:p>
            <a:r>
              <a:rPr lang="en-US" sz="1900" dirty="0">
                <a:solidFill>
                  <a:srgbClr val="000000"/>
                </a:solidFill>
              </a:rPr>
              <a:t>In 2016, a meta-analysis was completed to review clinical trials for the effectiveness of alpha2-adrenergic agonists in the management of the acute phase of opioid withdrawal</a:t>
            </a:r>
          </a:p>
          <a:p>
            <a:r>
              <a:rPr lang="en-US" sz="1900" dirty="0">
                <a:solidFill>
                  <a:srgbClr val="000000"/>
                </a:solidFill>
              </a:rPr>
              <a:t>There was insufficient data to provide a comparison of the alpha2 adrenergic agonists for effectiveness</a:t>
            </a:r>
          </a:p>
          <a:p>
            <a:endParaRPr lang="en-US" sz="1800" dirty="0"/>
          </a:p>
        </p:txBody>
      </p:sp>
    </p:spTree>
    <p:extLst>
      <p:ext uri="{BB962C8B-B14F-4D97-AF65-F5344CB8AC3E}">
        <p14:creationId xmlns:p14="http://schemas.microsoft.com/office/powerpoint/2010/main" val="70604863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708-1442-4E8E-98F4-99F9C2AA61D1}"/>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DEDA006B-C729-4ECD-8B95-54EB84F47C6F}"/>
              </a:ext>
            </a:extLst>
          </p:cNvPr>
          <p:cNvSpPr>
            <a:spLocks noGrp="1"/>
          </p:cNvSpPr>
          <p:nvPr>
            <p:ph idx="1"/>
          </p:nvPr>
        </p:nvSpPr>
        <p:spPr>
          <a:xfrm>
            <a:off x="152400" y="742950"/>
            <a:ext cx="8763000" cy="3962400"/>
          </a:xfrm>
        </p:spPr>
        <p:txBody>
          <a:bodyPr/>
          <a:lstStyle/>
          <a:p>
            <a:r>
              <a:rPr lang="en-US" sz="1800" dirty="0">
                <a:solidFill>
                  <a:srgbClr val="000000"/>
                </a:solidFill>
              </a:rPr>
              <a:t>In April 2021, DHHS released new guidelines, the Practice Guidelines for the Administration of Buprenorphine for Treating OUD, allowing eligible physicians, physician assistants, nurse practitioners, clinical nurse specialist, certified registered nurse anesthetists, and certified nurse midwives to prescribe buprenorphine to up to 30 patients outside of completing all the previous waiver requirements</a:t>
            </a:r>
          </a:p>
          <a:p>
            <a:r>
              <a:rPr lang="en-US" sz="1800" b="0" i="0" u="none" strike="noStrike" baseline="0" dirty="0">
                <a:solidFill>
                  <a:srgbClr val="000000"/>
                </a:solidFill>
              </a:rPr>
              <a:t>The Society for Adolescent Health and Medicine published guidelines regarding medication for adolescents and young adults with OUD. </a:t>
            </a:r>
          </a:p>
          <a:p>
            <a:r>
              <a:rPr lang="en-US" sz="1800" b="0" i="0" u="none" strike="noStrike" baseline="0" dirty="0">
                <a:solidFill>
                  <a:srgbClr val="000000"/>
                </a:solidFill>
              </a:rPr>
              <a:t>They state that all adolescents and young adults with OUD should be offered medication for OUD as a critical component of an integrated treatment approach. </a:t>
            </a:r>
          </a:p>
          <a:p>
            <a:r>
              <a:rPr lang="en-US" sz="1800" b="0" i="0" u="none" strike="noStrike" baseline="0" dirty="0">
                <a:solidFill>
                  <a:srgbClr val="000000"/>
                </a:solidFill>
              </a:rPr>
              <a:t>They also recommend treatment without age limitations when treatments are not approved in this younger population. </a:t>
            </a:r>
          </a:p>
          <a:p>
            <a:r>
              <a:rPr lang="en-US" sz="1800" b="0" i="0" u="none" strike="noStrike" baseline="0" dirty="0">
                <a:solidFill>
                  <a:srgbClr val="000000"/>
                </a:solidFill>
              </a:rPr>
              <a:t>In general, treatment should include behavioral therapy. </a:t>
            </a:r>
          </a:p>
          <a:p>
            <a:r>
              <a:rPr lang="en-US" sz="1800" b="0" i="0" u="none" strike="noStrike" baseline="0" dirty="0">
                <a:solidFill>
                  <a:srgbClr val="000000"/>
                </a:solidFill>
              </a:rPr>
              <a:t>No one agent is recommended over another. </a:t>
            </a:r>
            <a:endParaRPr lang="en-US" sz="1800" dirty="0"/>
          </a:p>
        </p:txBody>
      </p:sp>
    </p:spTree>
    <p:extLst>
      <p:ext uri="{BB962C8B-B14F-4D97-AF65-F5344CB8AC3E}">
        <p14:creationId xmlns:p14="http://schemas.microsoft.com/office/powerpoint/2010/main" val="83372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DC83-B36B-4942-8A76-F85C3D27D435}"/>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A57E6615-2925-41A1-AF9F-62D5CA7F8B92}"/>
              </a:ext>
            </a:extLst>
          </p:cNvPr>
          <p:cNvSpPr>
            <a:spLocks noGrp="1"/>
          </p:cNvSpPr>
          <p:nvPr>
            <p:ph idx="1"/>
          </p:nvPr>
        </p:nvSpPr>
        <p:spPr>
          <a:xfrm>
            <a:off x="0" y="742950"/>
            <a:ext cx="9067800" cy="3886200"/>
          </a:xfrm>
        </p:spPr>
        <p:txBody>
          <a:bodyPr/>
          <a:lstStyle/>
          <a:p>
            <a:r>
              <a:rPr lang="en-US" sz="2000" dirty="0">
                <a:solidFill>
                  <a:srgbClr val="000000"/>
                </a:solidFill>
              </a:rPr>
              <a:t>The CF Foundation also recommends alternate-month administration of both tobramycin and aztreonam in patients persistently infected with </a:t>
            </a:r>
            <a:r>
              <a:rPr lang="en-US" sz="2000" i="1" dirty="0">
                <a:solidFill>
                  <a:srgbClr val="000000"/>
                </a:solidFill>
              </a:rPr>
              <a:t>P. aeruginosa.</a:t>
            </a:r>
          </a:p>
          <a:p>
            <a:r>
              <a:rPr lang="en-US" sz="2000" dirty="0">
                <a:solidFill>
                  <a:srgbClr val="000000"/>
                </a:solidFill>
              </a:rPr>
              <a:t>In 2016, a clinical guideline for CF in preschool-aged children was developed by the CFF. </a:t>
            </a:r>
          </a:p>
          <a:p>
            <a:r>
              <a:rPr lang="en-US" sz="2000" dirty="0">
                <a:solidFill>
                  <a:srgbClr val="000000"/>
                </a:solidFill>
              </a:rPr>
              <a:t>For this patient population, CFF recommends oral, inhaled, and/or IV antibiotics for treatment of pulmonary exacerbations and every other month administration of inhaled antibiotics in patients with persistent </a:t>
            </a:r>
            <a:r>
              <a:rPr lang="en-US" sz="2000" i="1" dirty="0">
                <a:solidFill>
                  <a:srgbClr val="000000"/>
                </a:solidFill>
              </a:rPr>
              <a:t>P. aeruginosa </a:t>
            </a:r>
            <a:r>
              <a:rPr lang="en-US" sz="2000" dirty="0">
                <a:solidFill>
                  <a:srgbClr val="000000"/>
                </a:solidFill>
              </a:rPr>
              <a:t>infection.</a:t>
            </a:r>
          </a:p>
          <a:p>
            <a:r>
              <a:rPr lang="en-US" sz="2000" b="0" i="0" u="none" strike="noStrike" baseline="0" dirty="0">
                <a:solidFill>
                  <a:srgbClr val="000000"/>
                </a:solidFill>
                <a:latin typeface="Calibri" panose="020F0502020204030204" pitchFamily="34" charset="0"/>
              </a:rPr>
              <a:t>In 2020 the CFF released recommendation statements regarding the treatment of advanced cystic fibrosis lung disease.</a:t>
            </a:r>
            <a:endParaRPr lang="en-US" sz="200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This includes a trial of alternating inhaled antibiotics in a continuous manner as dictated by the bacterial isolates found in respiratory culture.</a:t>
            </a:r>
            <a:endParaRPr lang="en-US" sz="2000" dirty="0"/>
          </a:p>
          <a:p>
            <a:endParaRPr lang="en-US" sz="2000" dirty="0">
              <a:solidFill>
                <a:srgbClr val="000000"/>
              </a:solidFill>
            </a:endParaRPr>
          </a:p>
          <a:p>
            <a:endParaRPr lang="en-US" dirty="0"/>
          </a:p>
        </p:txBody>
      </p:sp>
    </p:spTree>
    <p:extLst>
      <p:ext uri="{BB962C8B-B14F-4D97-AF65-F5344CB8AC3E}">
        <p14:creationId xmlns:p14="http://schemas.microsoft.com/office/powerpoint/2010/main" val="364143155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a:xfrm>
            <a:off x="152400" y="874514"/>
            <a:ext cx="8229600" cy="3394472"/>
          </a:xfrm>
        </p:spPr>
        <p:txBody>
          <a:bodyPr/>
          <a:lstStyle/>
          <a:p>
            <a:pPr marL="0" indent="0">
              <a:buNone/>
            </a:pPr>
            <a:r>
              <a:rPr lang="en-US" altLang="en-US" b="1" i="1" dirty="0">
                <a:solidFill>
                  <a:schemeClr val="tx1">
                    <a:lumMod val="50000"/>
                  </a:schemeClr>
                </a:solidFill>
              </a:rPr>
              <a:t>Product/Guideline Updates:</a:t>
            </a:r>
          </a:p>
          <a:p>
            <a:pPr>
              <a:spcBef>
                <a:spcPts val="0"/>
              </a:spcBef>
              <a:buFont typeface="Arial" panose="020B0604020202020204" pitchFamily="34" charset="0"/>
              <a:buChar char="•"/>
            </a:pPr>
            <a:r>
              <a:rPr lang="en-US" sz="2000" dirty="0"/>
              <a:t>FDA &amp; SAMHSA have issued a letter providing clarification on buprenorphine prescribing recommendations, specifically detailing that a separate waiver is no longer required for dispensing certain medications (e.g., buprenorphine). </a:t>
            </a:r>
          </a:p>
          <a:p>
            <a:pPr>
              <a:spcBef>
                <a:spcPts val="0"/>
              </a:spcBef>
              <a:buFont typeface="Arial" panose="020B0604020202020204" pitchFamily="34" charset="0"/>
              <a:buChar char="•"/>
            </a:pPr>
            <a:r>
              <a:rPr lang="en-US" sz="2000" dirty="0"/>
              <a:t>The letter also reiterates that prescribing buprenorphine should not be contingent upon the patient's participation in counseling or other services (e.g., case management, peer support). </a:t>
            </a:r>
          </a:p>
          <a:p>
            <a:pPr>
              <a:spcBef>
                <a:spcPts val="0"/>
              </a:spcBef>
              <a:buFont typeface="Arial" panose="020B0604020202020204" pitchFamily="34" charset="0"/>
              <a:buChar char="•"/>
            </a:pPr>
            <a:r>
              <a:rPr lang="en-US" sz="2000" dirty="0"/>
              <a:t>Although counseling and other services should be offered, the decision to utilize these services should be made in collaboration with the patient.  </a:t>
            </a:r>
          </a:p>
        </p:txBody>
      </p:sp>
    </p:spTree>
    <p:extLst>
      <p:ext uri="{BB962C8B-B14F-4D97-AF65-F5344CB8AC3E}">
        <p14:creationId xmlns:p14="http://schemas.microsoft.com/office/powerpoint/2010/main" val="137569523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a:xfrm>
            <a:off x="76200" y="819150"/>
            <a:ext cx="8915400" cy="3810000"/>
          </a:xfrm>
        </p:spPr>
        <p:txBody>
          <a:bodyPr/>
          <a:lstStyle/>
          <a:p>
            <a:pPr marL="0" indent="0">
              <a:buNone/>
            </a:pPr>
            <a:r>
              <a:rPr lang="en-US" altLang="en-US" b="1" i="1" dirty="0">
                <a:solidFill>
                  <a:schemeClr val="tx1">
                    <a:lumMod val="50000"/>
                  </a:schemeClr>
                </a:solidFill>
              </a:rPr>
              <a:t>Product/Guideline Updates:</a:t>
            </a:r>
          </a:p>
          <a:p>
            <a:pPr marR="0">
              <a:lnSpc>
                <a:spcPct val="120000"/>
              </a:lnSpc>
              <a:spcBef>
                <a:spcPts val="0"/>
              </a:spcBef>
              <a:buFont typeface="Arial" panose="020B0604020202020204" pitchFamily="34" charset="0"/>
              <a:buChar char="•"/>
            </a:pPr>
            <a:r>
              <a:rPr lang="en-US" sz="1600" dirty="0"/>
              <a:t>FDA approved the first </a:t>
            </a:r>
            <a:r>
              <a:rPr lang="en-US" sz="1600" dirty="0" err="1"/>
              <a:t>nalmefene</a:t>
            </a:r>
            <a:r>
              <a:rPr lang="en-US" sz="1600" dirty="0"/>
              <a:t> nasal spray formulation, </a:t>
            </a:r>
            <a:r>
              <a:rPr lang="en-US" sz="1600" dirty="0" err="1"/>
              <a:t>Opvee</a:t>
            </a:r>
            <a:r>
              <a:rPr lang="en-US" sz="1600" dirty="0"/>
              <a:t> (</a:t>
            </a:r>
            <a:r>
              <a:rPr lang="en-US" sz="1600" dirty="0" err="1"/>
              <a:t>nalmefene</a:t>
            </a:r>
            <a:r>
              <a:rPr lang="en-US" sz="1600" dirty="0"/>
              <a:t>), for emergency treatment of known or suspected overdose induced by natural or synthetic opioids in adults &amp; pediatric patients ≥ 12 years of age, as manifested by respiratory and/or CNS depression. </a:t>
            </a:r>
          </a:p>
          <a:p>
            <a:pPr>
              <a:lnSpc>
                <a:spcPct val="120000"/>
              </a:lnSpc>
              <a:spcBef>
                <a:spcPts val="0"/>
              </a:spcBef>
              <a:buFont typeface="Arial" panose="020B0604020202020204" pitchFamily="34" charset="0"/>
              <a:buChar char="•"/>
            </a:pPr>
            <a:r>
              <a:rPr lang="en-US" sz="1600" dirty="0" err="1"/>
              <a:t>Nalmefene</a:t>
            </a:r>
            <a:r>
              <a:rPr lang="en-US" sz="1600" dirty="0"/>
              <a:t> was previously approved as an IV injection only. </a:t>
            </a:r>
          </a:p>
          <a:p>
            <a:pPr>
              <a:lnSpc>
                <a:spcPct val="120000"/>
              </a:lnSpc>
              <a:spcBef>
                <a:spcPts val="0"/>
              </a:spcBef>
              <a:buFont typeface="Arial" panose="020B0604020202020204" pitchFamily="34" charset="0"/>
              <a:buChar char="•"/>
            </a:pPr>
            <a:r>
              <a:rPr lang="en-US" sz="1600" dirty="0"/>
              <a:t>Dosage is 1 single spray intranasally. </a:t>
            </a:r>
          </a:p>
          <a:p>
            <a:pPr lvl="1">
              <a:lnSpc>
                <a:spcPct val="120000"/>
              </a:lnSpc>
              <a:spcBef>
                <a:spcPts val="0"/>
              </a:spcBef>
              <a:buFont typeface="Arial" panose="020B0604020202020204" pitchFamily="34" charset="0"/>
              <a:buChar char="•"/>
            </a:pPr>
            <a:r>
              <a:rPr lang="en-US" sz="1400" dirty="0"/>
              <a:t>Additional doses can be given every 2 to 5 min using a new nasal spray with each dose if the pt does not respond or responds then relapses into respiratory depression, until emergency medical assistance arrives</a:t>
            </a:r>
          </a:p>
          <a:p>
            <a:pPr>
              <a:lnSpc>
                <a:spcPct val="120000"/>
              </a:lnSpc>
              <a:spcBef>
                <a:spcPts val="0"/>
              </a:spcBef>
              <a:buFont typeface="Arial" panose="020B0604020202020204" pitchFamily="34" charset="0"/>
              <a:buChar char="•"/>
            </a:pPr>
            <a:r>
              <a:rPr lang="en-US" sz="1600" dirty="0"/>
              <a:t>Product available as a nasal spray containing 2.7 mg of </a:t>
            </a:r>
            <a:r>
              <a:rPr lang="en-US" sz="1600" dirty="0" err="1"/>
              <a:t>nalmefene</a:t>
            </a:r>
            <a:r>
              <a:rPr lang="en-US" sz="1600" dirty="0"/>
              <a:t> in 0.1 </a:t>
            </a:r>
            <a:r>
              <a:rPr lang="en-US" sz="1600" dirty="0" err="1"/>
              <a:t>mL.</a:t>
            </a:r>
            <a:endParaRPr lang="en-US" sz="1600" dirty="0"/>
          </a:p>
          <a:p>
            <a:pPr marR="0">
              <a:lnSpc>
                <a:spcPct val="120000"/>
              </a:lnSpc>
              <a:spcBef>
                <a:spcPts val="0"/>
              </a:spcBef>
              <a:buFont typeface="Arial" panose="020B0604020202020204" pitchFamily="34" charset="0"/>
              <a:buChar char="•"/>
            </a:pPr>
            <a:r>
              <a:rPr lang="en-US" sz="1600" dirty="0" err="1"/>
              <a:t>Opvee</a:t>
            </a:r>
            <a:r>
              <a:rPr lang="en-US" sz="1600" dirty="0"/>
              <a:t> is an opioid antagonist that is intended for immediate administration as emergency treatment in settings where opioids may be present and is not a substitute for emergency medical care. </a:t>
            </a:r>
          </a:p>
        </p:txBody>
      </p:sp>
    </p:spTree>
    <p:extLst>
      <p:ext uri="{BB962C8B-B14F-4D97-AF65-F5344CB8AC3E}">
        <p14:creationId xmlns:p14="http://schemas.microsoft.com/office/powerpoint/2010/main" val="327811981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a:xfrm>
            <a:off x="76200" y="742950"/>
            <a:ext cx="8915400" cy="3886200"/>
          </a:xfrm>
        </p:spPr>
        <p:txBody>
          <a:bodyPr/>
          <a:lstStyle/>
          <a:p>
            <a:pPr marL="0" indent="0">
              <a:buNone/>
            </a:pPr>
            <a:r>
              <a:rPr lang="en-US" altLang="en-US" b="1" i="1" dirty="0">
                <a:solidFill>
                  <a:schemeClr val="tx1">
                    <a:lumMod val="50000"/>
                  </a:schemeClr>
                </a:solidFill>
              </a:rPr>
              <a:t>Product/Guideline Updates:</a:t>
            </a:r>
          </a:p>
          <a:p>
            <a:pPr marR="0">
              <a:lnSpc>
                <a:spcPct val="120000"/>
              </a:lnSpc>
              <a:spcBef>
                <a:spcPts val="0"/>
              </a:spcBef>
              <a:buFont typeface="Arial" panose="020B0604020202020204" pitchFamily="34" charset="0"/>
              <a:buChar char="•"/>
            </a:pPr>
            <a:r>
              <a:rPr lang="en-US" sz="1600" dirty="0" err="1"/>
              <a:t>Brixadi</a:t>
            </a:r>
            <a:r>
              <a:rPr lang="en-US" sz="1600" dirty="0"/>
              <a:t> (buprenorphine) is an ER buprenorphine injection, indicated for the treatment of moderate to severe opioid use disorder in patients who have initiated therapy with a single dose of a transmucosal buprenorphine product or who are already being treated with buprenorphine. </a:t>
            </a:r>
          </a:p>
          <a:p>
            <a:pPr lvl="1">
              <a:lnSpc>
                <a:spcPct val="120000"/>
              </a:lnSpc>
              <a:spcBef>
                <a:spcPts val="0"/>
              </a:spcBef>
              <a:buFont typeface="Arial" panose="020B0604020202020204" pitchFamily="34" charset="0"/>
              <a:buChar char="•"/>
            </a:pPr>
            <a:r>
              <a:rPr lang="en-US" sz="1400" dirty="0"/>
              <a:t>This agent should be used as part of a complete treatment plan that includes counseling &amp; social support. </a:t>
            </a:r>
          </a:p>
          <a:p>
            <a:pPr marR="0">
              <a:lnSpc>
                <a:spcPct val="120000"/>
              </a:lnSpc>
              <a:spcBef>
                <a:spcPts val="0"/>
              </a:spcBef>
              <a:buFont typeface="Arial" panose="020B0604020202020204" pitchFamily="34" charset="0"/>
              <a:buChar char="•"/>
            </a:pPr>
            <a:r>
              <a:rPr lang="en-US" sz="1600" dirty="0" err="1"/>
              <a:t>Brixadi</a:t>
            </a:r>
            <a:r>
              <a:rPr lang="en-US" sz="1600" dirty="0"/>
              <a:t> is a SC injection administered by an HCP either weekly (for patients who have received a single dose of a transmucosal buprenorphine product or who are already being treated with buprenorphine) or monthly (for patients who are already being treated with buprenorphine), with </a:t>
            </a:r>
            <a:r>
              <a:rPr lang="en-US" sz="1600" dirty="0" err="1"/>
              <a:t>Brixadi</a:t>
            </a:r>
            <a:r>
              <a:rPr lang="en-US" sz="1600" dirty="0"/>
              <a:t> dosing determined by current buprenorphine dose. </a:t>
            </a:r>
          </a:p>
          <a:p>
            <a:pPr marR="0">
              <a:lnSpc>
                <a:spcPct val="120000"/>
              </a:lnSpc>
              <a:spcBef>
                <a:spcPts val="0"/>
              </a:spcBef>
              <a:buFont typeface="Arial" panose="020B0604020202020204" pitchFamily="34" charset="0"/>
              <a:buChar char="•"/>
            </a:pPr>
            <a:r>
              <a:rPr lang="en-US" sz="1600" dirty="0"/>
              <a:t>Product will be available in 8 mg/0.16 mL, 16 mg/0.32 mL, 24 mg/0.48 mL, &amp; 32 mg/0.64 mL PFS (weekly dose) and in 64 mg/0.18 mL, 96 mg/0.27 mL, &amp; 128 mg/0.36 mL PFS (monthly dose). </a:t>
            </a:r>
          </a:p>
          <a:p>
            <a:pPr marR="0">
              <a:lnSpc>
                <a:spcPct val="120000"/>
              </a:lnSpc>
              <a:spcBef>
                <a:spcPts val="0"/>
              </a:spcBef>
              <a:buFont typeface="Arial" panose="020B0604020202020204" pitchFamily="34" charset="0"/>
              <a:buChar char="•"/>
            </a:pPr>
            <a:r>
              <a:rPr lang="en-US" sz="1600" dirty="0" err="1"/>
              <a:t>Brixadi</a:t>
            </a:r>
            <a:r>
              <a:rPr lang="en-US" sz="1600" dirty="0"/>
              <a:t> is a CIII controlled substance and carries a BBW for risk of serious harm or death with IV administration; REMS program certification is required for ordering &amp; dispensing of this product.</a:t>
            </a:r>
            <a:endParaRPr lang="en-US" altLang="en-US" sz="2000" b="1" i="1" dirty="0">
              <a:solidFill>
                <a:srgbClr val="000000"/>
              </a:solidFill>
            </a:endParaRPr>
          </a:p>
        </p:txBody>
      </p:sp>
    </p:spTree>
    <p:extLst>
      <p:ext uri="{BB962C8B-B14F-4D97-AF65-F5344CB8AC3E}">
        <p14:creationId xmlns:p14="http://schemas.microsoft.com/office/powerpoint/2010/main" val="24595611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a:xfrm>
            <a:off x="152400" y="819150"/>
            <a:ext cx="8686800" cy="3886200"/>
          </a:xfrm>
        </p:spPr>
        <p:txBody>
          <a:bodyPr/>
          <a:lstStyle/>
          <a:p>
            <a:pPr marL="0" indent="0">
              <a:buNone/>
            </a:pPr>
            <a:r>
              <a:rPr lang="en-US" altLang="en-US" sz="2600" b="1" i="1" dirty="0">
                <a:solidFill>
                  <a:schemeClr val="tx1">
                    <a:lumMod val="50000"/>
                  </a:schemeClr>
                </a:solidFill>
              </a:rPr>
              <a:t>Product/Guideline Updates:</a:t>
            </a:r>
          </a:p>
          <a:p>
            <a:pPr marR="0">
              <a:lnSpc>
                <a:spcPct val="120000"/>
              </a:lnSpc>
            </a:pPr>
            <a:r>
              <a:rPr lang="en-US" sz="1600" dirty="0"/>
              <a:t>FDA approved OTC naloxone 3 mg/0.1 mL nasal spray for the emergency treatment of known or suspected opioid overdose. </a:t>
            </a:r>
          </a:p>
          <a:p>
            <a:pPr marR="0">
              <a:lnSpc>
                <a:spcPct val="120000"/>
              </a:lnSpc>
            </a:pPr>
            <a:r>
              <a:rPr lang="en-US" sz="1600" dirty="0"/>
              <a:t>The drug label specifies it may be used to "revive" someone during an overdose from many prescription pain meds or street drugs such as heroin &amp; the medicine can save a life. </a:t>
            </a:r>
          </a:p>
          <a:p>
            <a:pPr marR="0">
              <a:lnSpc>
                <a:spcPct val="120000"/>
              </a:lnSpc>
            </a:pPr>
            <a:r>
              <a:rPr lang="en-US" sz="1600" dirty="0"/>
              <a:t>Label instructs how to first check for a suspected overdose then to give 1 dose in 1 nostril and call 911 immediately after administration. </a:t>
            </a:r>
          </a:p>
          <a:p>
            <a:pPr marR="0">
              <a:lnSpc>
                <a:spcPct val="120000"/>
              </a:lnSpc>
            </a:pPr>
            <a:r>
              <a:rPr lang="en-US" sz="1600" dirty="0"/>
              <a:t>A second dose may be given 2 to 3 minutes after the first dose if the person has not awakened. </a:t>
            </a:r>
          </a:p>
          <a:p>
            <a:pPr marR="0">
              <a:lnSpc>
                <a:spcPct val="120000"/>
              </a:lnSpc>
            </a:pPr>
            <a:r>
              <a:rPr lang="en-US" sz="1600" dirty="0"/>
              <a:t>Additional doses may be given if the person becomes very sleepy again and all the doses in the pack may need to be used. Package contains two 3 mg single-dose devices. </a:t>
            </a:r>
          </a:p>
        </p:txBody>
      </p:sp>
    </p:spTree>
    <p:extLst>
      <p:ext uri="{BB962C8B-B14F-4D97-AF65-F5344CB8AC3E}">
        <p14:creationId xmlns:p14="http://schemas.microsoft.com/office/powerpoint/2010/main" val="233644943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Opioid Use Disorder Treatments</a:t>
            </a:r>
          </a:p>
        </p:txBody>
      </p:sp>
      <p:sp>
        <p:nvSpPr>
          <p:cNvPr id="119811" name="Content Placeholder 4"/>
          <p:cNvSpPr>
            <a:spLocks noGrp="1"/>
          </p:cNvSpPr>
          <p:nvPr>
            <p:ph idx="1"/>
          </p:nvPr>
        </p:nvSpPr>
        <p:spPr>
          <a:xfrm>
            <a:off x="152400" y="895350"/>
            <a:ext cx="8763000" cy="3657600"/>
          </a:xfrm>
        </p:spPr>
        <p:txBody>
          <a:bodyPr/>
          <a:lstStyle/>
          <a:p>
            <a:pPr marL="0" indent="0">
              <a:buNone/>
            </a:pPr>
            <a:r>
              <a:rPr lang="en-US" altLang="en-US" sz="2400" b="1" i="1" dirty="0">
                <a:solidFill>
                  <a:schemeClr val="tx1">
                    <a:lumMod val="50000"/>
                  </a:schemeClr>
                </a:solidFill>
              </a:rPr>
              <a:t>Product/Guideline Updates:</a:t>
            </a:r>
          </a:p>
          <a:p>
            <a:pPr>
              <a:lnSpc>
                <a:spcPct val="120000"/>
              </a:lnSpc>
            </a:pPr>
            <a:r>
              <a:rPr lang="en-US" sz="1600" dirty="0"/>
              <a:t>FDA approved </a:t>
            </a:r>
            <a:r>
              <a:rPr lang="en-US" sz="1600" dirty="0" err="1"/>
              <a:t>AutoGenomics</a:t>
            </a:r>
            <a:r>
              <a:rPr lang="en-US" sz="1600" dirty="0"/>
              <a:t>' </a:t>
            </a:r>
            <a:r>
              <a:rPr lang="en-US" sz="1600" dirty="0" err="1"/>
              <a:t>AvertD</a:t>
            </a:r>
            <a:r>
              <a:rPr lang="en-US" sz="1600" dirty="0"/>
              <a:t> test. </a:t>
            </a:r>
          </a:p>
          <a:p>
            <a:pPr>
              <a:lnSpc>
                <a:spcPct val="120000"/>
              </a:lnSpc>
            </a:pPr>
            <a:r>
              <a:rPr lang="en-US" sz="1600" dirty="0"/>
              <a:t>It is the first test that uses DNA in assessing whether certain individuals may have an elevated risk of developing opioid use disorder; intended to be used prior to first exposure to oral opioid pain medications in pts being considered for a 4- to 30-day Rx for the treatment of acute pain, such as in patients scheduled to undergo a planned surgical procedure. </a:t>
            </a:r>
          </a:p>
          <a:p>
            <a:pPr>
              <a:lnSpc>
                <a:spcPct val="120000"/>
              </a:lnSpc>
            </a:pPr>
            <a:r>
              <a:rPr lang="en-US" sz="1600" dirty="0"/>
              <a:t>Approved as a Rx-use only, genetic laboratory test, to be used only in adults who consent to the test and have no prior use of oral opioid analgesics. </a:t>
            </a:r>
          </a:p>
        </p:txBody>
      </p:sp>
    </p:spTree>
    <p:extLst>
      <p:ext uri="{BB962C8B-B14F-4D97-AF65-F5344CB8AC3E}">
        <p14:creationId xmlns:p14="http://schemas.microsoft.com/office/powerpoint/2010/main" val="202220413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Opioid Use Disorder Treatments</a:t>
            </a:r>
          </a:p>
        </p:txBody>
      </p:sp>
      <p:sp>
        <p:nvSpPr>
          <p:cNvPr id="119811" name="Content Placeholder 4"/>
          <p:cNvSpPr>
            <a:spLocks noGrp="1"/>
          </p:cNvSpPr>
          <p:nvPr>
            <p:ph idx="1"/>
          </p:nvPr>
        </p:nvSpPr>
        <p:spPr>
          <a:xfrm>
            <a:off x="76200" y="819150"/>
            <a:ext cx="8991600" cy="3733800"/>
          </a:xfrm>
        </p:spPr>
        <p:txBody>
          <a:bodyPr/>
          <a:lstStyle/>
          <a:p>
            <a:pPr marL="0" indent="0">
              <a:buNone/>
            </a:pPr>
            <a:r>
              <a:rPr lang="en-US" altLang="en-US" sz="2400" b="1" i="1" dirty="0">
                <a:solidFill>
                  <a:schemeClr val="tx1">
                    <a:lumMod val="50000"/>
                  </a:schemeClr>
                </a:solidFill>
              </a:rPr>
              <a:t>Product/Guideline Updates:</a:t>
            </a:r>
          </a:p>
          <a:p>
            <a:pPr>
              <a:lnSpc>
                <a:spcPct val="120000"/>
              </a:lnSpc>
            </a:pPr>
            <a:r>
              <a:rPr lang="en-US" sz="1600" dirty="0"/>
              <a:t>Following FDA request, Emergent extended the shelf-life of newly produced naloxone HCl (Narcan) 4 mg nasal spray to 4 years (previously 3 years). </a:t>
            </a:r>
          </a:p>
          <a:p>
            <a:pPr>
              <a:lnSpc>
                <a:spcPct val="120000"/>
              </a:lnSpc>
            </a:pPr>
            <a:r>
              <a:rPr lang="en-US" sz="1600" dirty="0"/>
              <a:t>The extension is only applicable to products manufactured after the date of the announcement (1/17/24). </a:t>
            </a:r>
          </a:p>
          <a:p>
            <a:pPr>
              <a:lnSpc>
                <a:spcPct val="120000"/>
              </a:lnSpc>
            </a:pPr>
            <a:r>
              <a:rPr lang="en-US" sz="1600" dirty="0"/>
              <a:t>Product previously manufactured is not impacted and maintains the same shelf-life printed on the product’s packaging.</a:t>
            </a:r>
          </a:p>
        </p:txBody>
      </p:sp>
    </p:spTree>
    <p:extLst>
      <p:ext uri="{BB962C8B-B14F-4D97-AF65-F5344CB8AC3E}">
        <p14:creationId xmlns:p14="http://schemas.microsoft.com/office/powerpoint/2010/main" val="143030459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Opioid Use Disorder Treatments</a:t>
            </a:r>
          </a:p>
        </p:txBody>
      </p:sp>
      <p:sp>
        <p:nvSpPr>
          <p:cNvPr id="119811" name="Content Placeholder 4"/>
          <p:cNvSpPr>
            <a:spLocks noGrp="1"/>
          </p:cNvSpPr>
          <p:nvPr>
            <p:ph idx="1"/>
          </p:nvPr>
        </p:nvSpPr>
        <p:spPr>
          <a:xfrm>
            <a:off x="76200" y="819150"/>
            <a:ext cx="8991600" cy="3733800"/>
          </a:xfrm>
        </p:spPr>
        <p:txBody>
          <a:bodyPr/>
          <a:lstStyle/>
          <a:p>
            <a:pPr marL="0" indent="0">
              <a:buNone/>
            </a:pPr>
            <a:r>
              <a:rPr lang="en-US" altLang="en-US" sz="2400" b="1" i="1" dirty="0">
                <a:solidFill>
                  <a:schemeClr val="tx1">
                    <a:lumMod val="50000"/>
                  </a:schemeClr>
                </a:solidFill>
              </a:rPr>
              <a:t>Product/Guideline Updates:</a:t>
            </a:r>
          </a:p>
          <a:p>
            <a:pPr marL="342900" marR="0" lvl="0" indent="-342900">
              <a:lnSpc>
                <a:spcPct val="120000"/>
              </a:lnSpc>
              <a:spcBef>
                <a:spcPts val="300"/>
              </a:spcBef>
              <a:spcAft>
                <a:spcPts val="300"/>
              </a:spcAft>
              <a:buFont typeface="Symbol" panose="05050102010706020507" pitchFamily="18" charset="2"/>
              <a:buChar char=""/>
            </a:pPr>
            <a:r>
              <a:rPr lang="en-US" sz="1600" dirty="0" err="1">
                <a:effectLst/>
                <a:latin typeface="Calibri" panose="020F0502020204030204" pitchFamily="34" charset="0"/>
                <a:ea typeface="Times New Roman" panose="02020603050405020304" pitchFamily="18" charset="0"/>
                <a:cs typeface="Arial" panose="020B0604020202020204" pitchFamily="34" charset="0"/>
              </a:rPr>
              <a:t>Rezenopy</a:t>
            </a:r>
            <a:r>
              <a:rPr lang="en-US" sz="1600" dirty="0">
                <a:effectLst/>
                <a:latin typeface="Calibri" panose="020F0502020204030204" pitchFamily="34" charset="0"/>
                <a:ea typeface="Times New Roman" panose="02020603050405020304" pitchFamily="18" charset="0"/>
                <a:cs typeface="Arial" panose="020B0604020202020204" pitchFamily="34" charset="0"/>
              </a:rPr>
              <a:t> (10 mg naloxone hydrochloride nasal spray) is an opioid antagonist, for the indication of the emergency treatment of known or suspected opioid overdose, as manifested by respiratory and/or CNS depression in adults and pediatric patients. </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Arial" panose="020B0604020202020204" pitchFamily="34" charset="0"/>
              </a:rPr>
              <a:t>It is intended for immediate administration as emergency therapy in settings where opioids may be present and it is not a substitute for emergency medical care. </a:t>
            </a:r>
          </a:p>
          <a:p>
            <a:pPr marL="342900" marR="0" lvl="0" indent="-342900">
              <a:lnSpc>
                <a:spcPct val="120000"/>
              </a:lnSpc>
              <a:spcBef>
                <a:spcPts val="300"/>
              </a:spcBef>
              <a:spcAft>
                <a:spcPts val="300"/>
              </a:spcAft>
              <a:buFont typeface="Symbol" panose="05050102010706020507" pitchFamily="18" charset="2"/>
              <a:buChar char=""/>
            </a:pPr>
            <a:r>
              <a:rPr lang="en-US" sz="1600" dirty="0" err="1">
                <a:effectLst/>
                <a:latin typeface="Calibri" panose="020F0502020204030204" pitchFamily="34" charset="0"/>
                <a:ea typeface="Times New Roman" panose="02020603050405020304" pitchFamily="18" charset="0"/>
                <a:cs typeface="Arial" panose="020B0604020202020204" pitchFamily="34" charset="0"/>
              </a:rPr>
              <a:t>Rezenopy</a:t>
            </a:r>
            <a:r>
              <a:rPr lang="en-US" sz="1600" dirty="0">
                <a:effectLst/>
                <a:latin typeface="Calibri" panose="020F0502020204030204" pitchFamily="34" charset="0"/>
                <a:ea typeface="Times New Roman" panose="02020603050405020304" pitchFamily="18" charset="0"/>
                <a:cs typeface="Arial" panose="020B0604020202020204" pitchFamily="34" charset="0"/>
              </a:rPr>
              <a:t> is approved as 10 mg/0.11 mL in each single spray device with 2 devices per carton.  </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Arial" panose="020B0604020202020204" pitchFamily="34" charset="0"/>
              </a:rPr>
              <a:t>It should be administered as a single spray intranasally into one nostril; if no response within 2 to 3 minutes or relapses into respiratory depression, may repeat dose into the other nostril using a new device.  </a:t>
            </a:r>
          </a:p>
          <a:p>
            <a:pPr marL="342900" marR="0" lvl="0" indent="-342900">
              <a:lnSpc>
                <a:spcPct val="120000"/>
              </a:lnSpc>
              <a:spcBef>
                <a:spcPts val="300"/>
              </a:spcBef>
              <a:spcAft>
                <a:spcPts val="30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Arial" panose="020B0604020202020204" pitchFamily="34" charset="0"/>
              </a:rPr>
              <a:t>Do not administer &gt; 2 sprays per day. </a:t>
            </a:r>
            <a:endParaRPr lang="en-US" sz="1400" dirty="0"/>
          </a:p>
        </p:txBody>
      </p:sp>
    </p:spTree>
    <p:extLst>
      <p:ext uri="{BB962C8B-B14F-4D97-AF65-F5344CB8AC3E}">
        <p14:creationId xmlns:p14="http://schemas.microsoft.com/office/powerpoint/2010/main" val="13728020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152D-DE3A-42C3-AAC8-0C0C7C5DDCB6}"/>
              </a:ext>
            </a:extLst>
          </p:cNvPr>
          <p:cNvSpPr>
            <a:spLocks noGrp="1"/>
          </p:cNvSpPr>
          <p:nvPr>
            <p:ph type="ctrTitle"/>
          </p:nvPr>
        </p:nvSpPr>
        <p:spPr/>
        <p:txBody>
          <a:bodyPr/>
          <a:lstStyle/>
          <a:p>
            <a:r>
              <a:rPr lang="en-US" altLang="en-US" dirty="0"/>
              <a:t>Pancreatic Enzymes</a:t>
            </a:r>
            <a:endParaRPr lang="en-US" dirty="0"/>
          </a:p>
        </p:txBody>
      </p:sp>
    </p:spTree>
    <p:extLst>
      <p:ext uri="{BB962C8B-B14F-4D97-AF65-F5344CB8AC3E}">
        <p14:creationId xmlns:p14="http://schemas.microsoft.com/office/powerpoint/2010/main" val="181945765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60B4-B757-4438-AFDB-04B3DCE6940B}"/>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228A52D1-B008-47A7-829D-EDED4DEE995B}"/>
              </a:ext>
            </a:extLst>
          </p:cNvPr>
          <p:cNvSpPr>
            <a:spLocks noGrp="1"/>
          </p:cNvSpPr>
          <p:nvPr>
            <p:ph idx="1"/>
          </p:nvPr>
        </p:nvSpPr>
        <p:spPr/>
        <p:txBody>
          <a:bodyPr/>
          <a:lstStyle/>
          <a:p>
            <a:pPr>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400" dirty="0">
                <a:solidFill>
                  <a:schemeClr val="tx1">
                    <a:lumMod val="50000"/>
                  </a:schemeClr>
                </a:solidFill>
              </a:rPr>
              <a:t>Creon</a:t>
            </a:r>
          </a:p>
          <a:p>
            <a:r>
              <a:rPr lang="en-US" sz="2400" dirty="0">
                <a:solidFill>
                  <a:schemeClr val="tx1">
                    <a:lumMod val="50000"/>
                  </a:schemeClr>
                </a:solidFill>
              </a:rPr>
              <a:t>Pancreaze</a:t>
            </a:r>
          </a:p>
          <a:p>
            <a:r>
              <a:rPr lang="en-US" sz="2400" dirty="0">
                <a:solidFill>
                  <a:schemeClr val="tx1">
                    <a:lumMod val="50000"/>
                  </a:schemeClr>
                </a:solidFill>
              </a:rPr>
              <a:t>Pertzye</a:t>
            </a:r>
          </a:p>
          <a:p>
            <a:r>
              <a:rPr lang="en-US" sz="2400" dirty="0">
                <a:solidFill>
                  <a:schemeClr val="tx1">
                    <a:lumMod val="50000"/>
                  </a:schemeClr>
                </a:solidFill>
              </a:rPr>
              <a:t>Viokace</a:t>
            </a:r>
          </a:p>
          <a:p>
            <a:r>
              <a:rPr lang="en-US" sz="2400" dirty="0">
                <a:solidFill>
                  <a:schemeClr val="tx1">
                    <a:lumMod val="50000"/>
                  </a:schemeClr>
                </a:solidFill>
              </a:rPr>
              <a:t>Zenpep</a:t>
            </a:r>
            <a:endParaRPr lang="en-US" dirty="0"/>
          </a:p>
        </p:txBody>
      </p:sp>
    </p:spTree>
    <p:extLst>
      <p:ext uri="{BB962C8B-B14F-4D97-AF65-F5344CB8AC3E}">
        <p14:creationId xmlns:p14="http://schemas.microsoft.com/office/powerpoint/2010/main" val="299132055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7EF7-76FC-4A27-AE6C-734677249FE2}"/>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BD22D35E-9E2F-414D-8A88-5FCF87B0D2E2}"/>
              </a:ext>
            </a:extLst>
          </p:cNvPr>
          <p:cNvSpPr>
            <a:spLocks noGrp="1"/>
          </p:cNvSpPr>
          <p:nvPr>
            <p:ph idx="1"/>
          </p:nvPr>
        </p:nvSpPr>
        <p:spPr>
          <a:xfrm>
            <a:off x="457200" y="992888"/>
            <a:ext cx="8229600" cy="3636261"/>
          </a:xfrm>
        </p:spPr>
        <p:txBody>
          <a:bodyPr/>
          <a:lstStyle/>
          <a:p>
            <a:pPr>
              <a:buNone/>
            </a:pPr>
            <a:r>
              <a:rPr lang="en-US" altLang="en-US" b="1" i="1" dirty="0">
                <a:solidFill>
                  <a:schemeClr val="tx1">
                    <a:lumMod val="50000"/>
                  </a:schemeClr>
                </a:solidFill>
              </a:rPr>
              <a:t>Class Overview: Product Indications</a:t>
            </a:r>
            <a:endParaRPr lang="en-US" dirty="0">
              <a:solidFill>
                <a:schemeClr val="tx1">
                  <a:lumMod val="50000"/>
                </a:schemeClr>
              </a:solidFill>
            </a:endParaRPr>
          </a:p>
          <a:p>
            <a:r>
              <a:rPr lang="en-US" sz="2200" dirty="0">
                <a:solidFill>
                  <a:srgbClr val="000000"/>
                </a:solidFill>
              </a:rPr>
              <a:t>Pancreaze, Pertzye, and Zenpep are indicated for the treatment of exocrine pancreatic insufficiency due to cystic fibrosis or other conditions in both adults and children </a:t>
            </a:r>
          </a:p>
          <a:p>
            <a:r>
              <a:rPr lang="en-US" sz="2200" dirty="0">
                <a:solidFill>
                  <a:srgbClr val="000000"/>
                </a:solidFill>
              </a:rPr>
              <a:t>Creon is indicated for these conditions, as well as exocrine pancreatic insufficiency due to chronic pancreatitis and pancreatectomy </a:t>
            </a:r>
          </a:p>
          <a:p>
            <a:r>
              <a:rPr lang="en-US" sz="2200" dirty="0">
                <a:solidFill>
                  <a:srgbClr val="000000"/>
                </a:solidFill>
              </a:rPr>
              <a:t>Other conditions that may result in exocrine pancreatic insufficiency include ductal obstruction from a neoplasm and gastrointestinal bypass surgery </a:t>
            </a:r>
          </a:p>
          <a:p>
            <a:endParaRPr lang="en-US" sz="2000" dirty="0"/>
          </a:p>
        </p:txBody>
      </p:sp>
    </p:spTree>
    <p:extLst>
      <p:ext uri="{BB962C8B-B14F-4D97-AF65-F5344CB8AC3E}">
        <p14:creationId xmlns:p14="http://schemas.microsoft.com/office/powerpoint/2010/main" val="343388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P&amp;T Agenda</a:t>
            </a:r>
          </a:p>
        </p:txBody>
      </p:sp>
      <p:sp>
        <p:nvSpPr>
          <p:cNvPr id="6" name="Content Placeholder 5"/>
          <p:cNvSpPr>
            <a:spLocks noGrp="1"/>
          </p:cNvSpPr>
          <p:nvPr>
            <p:ph idx="1"/>
          </p:nvPr>
        </p:nvSpPr>
        <p:spPr/>
        <p:txBody>
          <a:bodyPr/>
          <a:lstStyle/>
          <a:p>
            <a:r>
              <a:rPr lang="en-US" dirty="0">
                <a:solidFill>
                  <a:srgbClr val="000000"/>
                </a:solidFill>
              </a:rPr>
              <a:t>Welcome and Introductions</a:t>
            </a:r>
          </a:p>
          <a:p>
            <a:r>
              <a:rPr lang="en-US" dirty="0">
                <a:solidFill>
                  <a:srgbClr val="000000"/>
                </a:solidFill>
              </a:rPr>
              <a:t>Supplemental Rebate Class Reviews</a:t>
            </a:r>
          </a:p>
          <a:p>
            <a:r>
              <a:rPr lang="en-US" dirty="0"/>
              <a:t>New Drug Reviews </a:t>
            </a:r>
          </a:p>
          <a:p>
            <a:r>
              <a:rPr lang="en-US" dirty="0"/>
              <a:t>Executive Session</a:t>
            </a:r>
          </a:p>
          <a:p>
            <a:r>
              <a:rPr lang="en-US" dirty="0"/>
              <a:t>Public Therapeutic Class Votes</a:t>
            </a:r>
          </a:p>
          <a:p>
            <a:r>
              <a:rPr lang="en-US" dirty="0"/>
              <a:t>Meting Adjournment</a:t>
            </a:r>
          </a:p>
        </p:txBody>
      </p:sp>
    </p:spTree>
    <p:extLst>
      <p:ext uri="{BB962C8B-B14F-4D97-AF65-F5344CB8AC3E}">
        <p14:creationId xmlns:p14="http://schemas.microsoft.com/office/powerpoint/2010/main" val="491703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Antimigraine Agents, CGRP</a:t>
            </a:r>
            <a:endParaRPr lang="en-US" dirty="0"/>
          </a:p>
        </p:txBody>
      </p:sp>
    </p:spTree>
    <p:extLst>
      <p:ext uri="{BB962C8B-B14F-4D97-AF65-F5344CB8AC3E}">
        <p14:creationId xmlns:p14="http://schemas.microsoft.com/office/powerpoint/2010/main" val="313053747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938E-33C3-4AF7-AA4B-A9E24106B444}"/>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EFE17BAF-D5BA-47B8-881C-0826F7A09688}"/>
              </a:ext>
            </a:extLst>
          </p:cNvPr>
          <p:cNvSpPr>
            <a:spLocks noGrp="1"/>
          </p:cNvSpPr>
          <p:nvPr>
            <p:ph idx="1"/>
          </p:nvPr>
        </p:nvSpPr>
        <p:spPr>
          <a:xfrm>
            <a:off x="457200" y="1123950"/>
            <a:ext cx="8229600" cy="3318272"/>
          </a:xfrm>
        </p:spPr>
        <p:txBody>
          <a:bodyPr/>
          <a:lstStyle/>
          <a:p>
            <a:pPr>
              <a:buNone/>
            </a:pPr>
            <a:r>
              <a:rPr lang="en-US" altLang="en-US" sz="3200" b="1" i="1" dirty="0">
                <a:solidFill>
                  <a:schemeClr val="tx1">
                    <a:lumMod val="50000"/>
                  </a:schemeClr>
                </a:solidFill>
              </a:rPr>
              <a:t>Class Overview: Product Indications</a:t>
            </a:r>
          </a:p>
          <a:p>
            <a:r>
              <a:rPr lang="en-US" sz="2800" dirty="0">
                <a:solidFill>
                  <a:schemeClr val="tx1">
                    <a:lumMod val="50000"/>
                  </a:schemeClr>
                </a:solidFill>
              </a:rPr>
              <a:t>Viokace is indicated for the treatment of exocrine pancreatic insufficiency due to chronic pancreatitis or pancreatectomy in combination with a proton pump inhibitor in adults only</a:t>
            </a:r>
          </a:p>
          <a:p>
            <a:endParaRPr lang="en-US" dirty="0"/>
          </a:p>
        </p:txBody>
      </p:sp>
    </p:spTree>
    <p:extLst>
      <p:ext uri="{BB962C8B-B14F-4D97-AF65-F5344CB8AC3E}">
        <p14:creationId xmlns:p14="http://schemas.microsoft.com/office/powerpoint/2010/main" val="39032738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0CD2-7483-4FEF-8397-EB4C5FD2ECF7}"/>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40F0519C-FAEB-4DFF-807C-DFC10AF2FDC9}"/>
              </a:ext>
            </a:extLst>
          </p:cNvPr>
          <p:cNvGraphicFramePr>
            <a:graphicFrameLocks noGrp="1"/>
          </p:cNvGraphicFramePr>
          <p:nvPr>
            <p:ph idx="1"/>
            <p:extLst>
              <p:ext uri="{D42A27DB-BD31-4B8C-83A1-F6EECF244321}">
                <p14:modId xmlns:p14="http://schemas.microsoft.com/office/powerpoint/2010/main" val="2709703044"/>
              </p:ext>
            </p:extLst>
          </p:nvPr>
        </p:nvGraphicFramePr>
        <p:xfrm>
          <a:off x="76201" y="992889"/>
          <a:ext cx="8915401" cy="3126489"/>
        </p:xfrm>
        <a:graphic>
          <a:graphicData uri="http://schemas.openxmlformats.org/drawingml/2006/table">
            <a:tbl>
              <a:tblPr firstRow="1" bandRow="1">
                <a:tableStyleId>{5C22544A-7EE6-4342-B048-85BDC9FD1C3A}</a:tableStyleId>
              </a:tblPr>
              <a:tblGrid>
                <a:gridCol w="1093401">
                  <a:extLst>
                    <a:ext uri="{9D8B030D-6E8A-4147-A177-3AD203B41FA5}">
                      <a16:colId xmlns:a16="http://schemas.microsoft.com/office/drawing/2014/main" val="20000"/>
                    </a:ext>
                  </a:extLst>
                </a:gridCol>
                <a:gridCol w="1155527">
                  <a:extLst>
                    <a:ext uri="{9D8B030D-6E8A-4147-A177-3AD203B41FA5}">
                      <a16:colId xmlns:a16="http://schemas.microsoft.com/office/drawing/2014/main" val="20001"/>
                    </a:ext>
                  </a:extLst>
                </a:gridCol>
                <a:gridCol w="1124465">
                  <a:extLst>
                    <a:ext uri="{9D8B030D-6E8A-4147-A177-3AD203B41FA5}">
                      <a16:colId xmlns:a16="http://schemas.microsoft.com/office/drawing/2014/main" val="20002"/>
                    </a:ext>
                  </a:extLst>
                </a:gridCol>
                <a:gridCol w="1285102">
                  <a:extLst>
                    <a:ext uri="{9D8B030D-6E8A-4147-A177-3AD203B41FA5}">
                      <a16:colId xmlns:a16="http://schemas.microsoft.com/office/drawing/2014/main" val="20003"/>
                    </a:ext>
                  </a:extLst>
                </a:gridCol>
                <a:gridCol w="1124465">
                  <a:extLst>
                    <a:ext uri="{9D8B030D-6E8A-4147-A177-3AD203B41FA5}">
                      <a16:colId xmlns:a16="http://schemas.microsoft.com/office/drawing/2014/main" val="20004"/>
                    </a:ext>
                  </a:extLst>
                </a:gridCol>
                <a:gridCol w="1044146">
                  <a:extLst>
                    <a:ext uri="{9D8B030D-6E8A-4147-A177-3AD203B41FA5}">
                      <a16:colId xmlns:a16="http://schemas.microsoft.com/office/drawing/2014/main" val="20005"/>
                    </a:ext>
                  </a:extLst>
                </a:gridCol>
                <a:gridCol w="2088295">
                  <a:extLst>
                    <a:ext uri="{9D8B030D-6E8A-4147-A177-3AD203B41FA5}">
                      <a16:colId xmlns:a16="http://schemas.microsoft.com/office/drawing/2014/main" val="20006"/>
                    </a:ext>
                  </a:extLst>
                </a:gridCol>
              </a:tblGrid>
              <a:tr h="379909">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3,000</a:t>
                      </a:r>
                    </a:p>
                  </a:txBody>
                  <a:tcPr marL="27305" marR="27305" marT="0" marB="0" anchor="ctr"/>
                </a:tc>
                <a:tc rowSpan="5">
                  <a:txBody>
                    <a:bodyPr/>
                    <a:lstStyle/>
                    <a:p>
                      <a:pPr marL="0" marR="0" algn="ctr">
                        <a:spcBef>
                          <a:spcPts val="200"/>
                        </a:spcBef>
                        <a:spcAft>
                          <a:spcPts val="200"/>
                        </a:spcAft>
                      </a:pPr>
                      <a:r>
                        <a:rPr lang="en-US" sz="1200" dirty="0">
                          <a:solidFill>
                            <a:srgbClr val="000000"/>
                          </a:solidFill>
                          <a:latin typeface="Arial"/>
                          <a:ea typeface="Times New Roman"/>
                          <a:cs typeface="Arial"/>
                        </a:rPr>
                        <a:t>AbbVie</a:t>
                      </a:r>
                    </a:p>
                  </a:txBody>
                  <a:tcPr marL="27305" marR="27305" marT="0" marB="0" anchor="ctr"/>
                </a:tc>
                <a:tc rowSpan="5">
                  <a:txBody>
                    <a:bodyPr/>
                    <a:lstStyle/>
                    <a:p>
                      <a:pPr marL="0" marR="0" algn="ctr">
                        <a:spcBef>
                          <a:spcPts val="200"/>
                        </a:spcBef>
                        <a:spcAft>
                          <a:spcPts val="200"/>
                        </a:spcAft>
                      </a:pPr>
                      <a:r>
                        <a:rPr lang="en-US" sz="1200" dirty="0">
                          <a:solidFill>
                            <a:srgbClr val="000000"/>
                          </a:solidFill>
                          <a:latin typeface="Arial"/>
                          <a:ea typeface="Times New Roman"/>
                          <a:cs typeface="Arial"/>
                        </a:rPr>
                        <a:t>Capsule </a:t>
                      </a: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(EC, DR)</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9,500</a:t>
                      </a:r>
                    </a:p>
                  </a:txBody>
                  <a:tcPr marL="27305" marR="27305" marT="0" marB="0" anchor="ctr"/>
                </a:tc>
                <a:tc rowSpan="5">
                  <a:txBody>
                    <a:bodyPr/>
                    <a:lstStyle/>
                    <a:p>
                      <a:pPr marL="0" marR="0">
                        <a:spcBef>
                          <a:spcPts val="200"/>
                        </a:spcBef>
                        <a:spcAft>
                          <a:spcPts val="200"/>
                        </a:spcAft>
                      </a:pPr>
                      <a:r>
                        <a:rPr lang="en-US" sz="1200" b="0" dirty="0">
                          <a:solidFill>
                            <a:srgbClr val="000000"/>
                          </a:solidFill>
                          <a:latin typeface="Arial"/>
                          <a:ea typeface="Times New Roman"/>
                          <a:cs typeface="Arial"/>
                        </a:rPr>
                        <a:t>For infants, capsule contents may be administered directly to the mouth or with a small amount of applesauce</a:t>
                      </a:r>
                    </a:p>
                    <a:p>
                      <a:pPr marL="0" marR="0">
                        <a:spcBef>
                          <a:spcPts val="200"/>
                        </a:spcBef>
                        <a:spcAft>
                          <a:spcPts val="200"/>
                        </a:spcAft>
                      </a:pPr>
                      <a:endParaRPr lang="en-US" sz="1200" b="0" dirty="0">
                        <a:solidFill>
                          <a:srgbClr val="000000"/>
                        </a:solidFill>
                        <a:latin typeface="Arial"/>
                        <a:ea typeface="Times New Roman"/>
                        <a:cs typeface="Arial"/>
                      </a:endParaRPr>
                    </a:p>
                    <a:p>
                      <a:pPr marL="0" marR="0">
                        <a:spcBef>
                          <a:spcPts val="200"/>
                        </a:spcBef>
                        <a:spcAft>
                          <a:spcPts val="200"/>
                        </a:spcAft>
                      </a:pPr>
                      <a:endParaRPr lang="en-US" sz="1200" b="0" dirty="0">
                        <a:solidFill>
                          <a:srgbClr val="000000"/>
                        </a:solidFill>
                        <a:latin typeface="Arial"/>
                        <a:ea typeface="Times New Roman"/>
                        <a:cs typeface="Arial"/>
                      </a:endParaRPr>
                    </a:p>
                    <a:p>
                      <a:pPr marL="0" marR="0">
                        <a:spcBef>
                          <a:spcPts val="200"/>
                        </a:spcBef>
                        <a:spcAft>
                          <a:spcPts val="200"/>
                        </a:spcAft>
                      </a:pPr>
                      <a:r>
                        <a:rPr lang="en-US" sz="1200" b="0" dirty="0">
                          <a:solidFill>
                            <a:srgbClr val="000000"/>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val="10001"/>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30,000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6,000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19,000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12,000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60,000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12,000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38,000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24,000 </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120,000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76,000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4"/>
                  </a:ext>
                </a:extLst>
              </a:tr>
              <a:tr h="549316">
                <a:tc>
                  <a:txBody>
                    <a:bodyPr/>
                    <a:lstStyle/>
                    <a:p>
                      <a:pPr marL="0" marR="0" algn="l">
                        <a:spcBef>
                          <a:spcPts val="200"/>
                        </a:spcBef>
                        <a:spcAft>
                          <a:spcPts val="200"/>
                        </a:spcAft>
                      </a:pPr>
                      <a:r>
                        <a:rPr lang="en-US" sz="1200" dirty="0">
                          <a:solidFill>
                            <a:srgbClr val="000000"/>
                          </a:solidFill>
                          <a:latin typeface="Arial"/>
                          <a:ea typeface="Times New Roman"/>
                          <a:cs typeface="Arial"/>
                        </a:rPr>
                        <a:t>Creon 36,000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180,000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36,000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114,000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849071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124C-3FF1-4A38-BDC7-7CCEA847AC3D}"/>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D749FB34-0D7E-4887-8A27-0DF2E826B117}"/>
              </a:ext>
            </a:extLst>
          </p:cNvPr>
          <p:cNvGraphicFramePr>
            <a:graphicFrameLocks noGrp="1"/>
          </p:cNvGraphicFramePr>
          <p:nvPr>
            <p:ph idx="1"/>
            <p:extLst>
              <p:ext uri="{D42A27DB-BD31-4B8C-83A1-F6EECF244321}">
                <p14:modId xmlns:p14="http://schemas.microsoft.com/office/powerpoint/2010/main" val="3334206988"/>
              </p:ext>
            </p:extLst>
          </p:nvPr>
        </p:nvGraphicFramePr>
        <p:xfrm>
          <a:off x="76201" y="819151"/>
          <a:ext cx="8991600" cy="3740100"/>
        </p:xfrm>
        <a:graphic>
          <a:graphicData uri="http://schemas.openxmlformats.org/drawingml/2006/table">
            <a:tbl>
              <a:tblPr firstRow="1" bandRow="1">
                <a:tableStyleId>{5C22544A-7EE6-4342-B048-85BDC9FD1C3A}</a:tableStyleId>
              </a:tblPr>
              <a:tblGrid>
                <a:gridCol w="1032934">
                  <a:extLst>
                    <a:ext uri="{9D8B030D-6E8A-4147-A177-3AD203B41FA5}">
                      <a16:colId xmlns:a16="http://schemas.microsoft.com/office/drawing/2014/main" val="20000"/>
                    </a:ext>
                  </a:extLst>
                </a:gridCol>
                <a:gridCol w="1175717">
                  <a:extLst>
                    <a:ext uri="{9D8B030D-6E8A-4147-A177-3AD203B41FA5}">
                      <a16:colId xmlns:a16="http://schemas.microsoft.com/office/drawing/2014/main" val="20001"/>
                    </a:ext>
                  </a:extLst>
                </a:gridCol>
                <a:gridCol w="1225834">
                  <a:extLst>
                    <a:ext uri="{9D8B030D-6E8A-4147-A177-3AD203B41FA5}">
                      <a16:colId xmlns:a16="http://schemas.microsoft.com/office/drawing/2014/main" val="20002"/>
                    </a:ext>
                  </a:extLst>
                </a:gridCol>
                <a:gridCol w="1471000">
                  <a:extLst>
                    <a:ext uri="{9D8B030D-6E8A-4147-A177-3AD203B41FA5}">
                      <a16:colId xmlns:a16="http://schemas.microsoft.com/office/drawing/2014/main" val="20003"/>
                    </a:ext>
                  </a:extLst>
                </a:gridCol>
                <a:gridCol w="1307555">
                  <a:extLst>
                    <a:ext uri="{9D8B030D-6E8A-4147-A177-3AD203B41FA5}">
                      <a16:colId xmlns:a16="http://schemas.microsoft.com/office/drawing/2014/main" val="20004"/>
                    </a:ext>
                  </a:extLst>
                </a:gridCol>
                <a:gridCol w="898945">
                  <a:extLst>
                    <a:ext uri="{9D8B030D-6E8A-4147-A177-3AD203B41FA5}">
                      <a16:colId xmlns:a16="http://schemas.microsoft.com/office/drawing/2014/main" val="20005"/>
                    </a:ext>
                  </a:extLst>
                </a:gridCol>
                <a:gridCol w="1879615">
                  <a:extLst>
                    <a:ext uri="{9D8B030D-6E8A-4147-A177-3AD203B41FA5}">
                      <a16:colId xmlns:a16="http://schemas.microsoft.com/office/drawing/2014/main" val="20006"/>
                    </a:ext>
                  </a:extLst>
                </a:gridCol>
              </a:tblGrid>
              <a:tr h="312248">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62390">
                <a:tc rowSpan="6">
                  <a:txBody>
                    <a:bodyPr/>
                    <a:lstStyle/>
                    <a:p>
                      <a:pPr marL="0" marR="0">
                        <a:spcBef>
                          <a:spcPts val="200"/>
                        </a:spcBef>
                        <a:spcAft>
                          <a:spcPts val="200"/>
                        </a:spcAft>
                      </a:pPr>
                      <a:r>
                        <a:rPr lang="en-US" sz="1200" dirty="0">
                          <a:solidFill>
                            <a:srgbClr val="000000"/>
                          </a:solidFill>
                          <a:latin typeface="Arial"/>
                          <a:ea typeface="Times New Roman"/>
                          <a:cs typeface="Arial"/>
                        </a:rPr>
                        <a:t>Pancreaze®</a:t>
                      </a:r>
                    </a:p>
                  </a:txBody>
                  <a:tcPr marL="27305" marR="27305" marT="0" marB="0" anchor="ctr"/>
                </a:tc>
                <a:tc rowSpan="6">
                  <a:txBody>
                    <a:bodyPr/>
                    <a:lstStyle/>
                    <a:p>
                      <a:pPr marL="0" marR="0" algn="ctr">
                        <a:spcBef>
                          <a:spcPts val="200"/>
                        </a:spcBef>
                        <a:spcAft>
                          <a:spcPts val="200"/>
                        </a:spcAft>
                      </a:pPr>
                      <a:r>
                        <a:rPr lang="en-US" sz="1200" dirty="0">
                          <a:solidFill>
                            <a:srgbClr val="000000"/>
                          </a:solidFill>
                          <a:latin typeface="Arial"/>
                          <a:ea typeface="Times New Roman"/>
                          <a:cs typeface="Arial"/>
                        </a:rPr>
                        <a:t> Vivus</a:t>
                      </a:r>
                    </a:p>
                  </a:txBody>
                  <a:tcPr marL="27305" marR="27305" marT="0" marB="0" anchor="ctr"/>
                </a:tc>
                <a:tc rowSpan="6">
                  <a:txBody>
                    <a:bodyPr/>
                    <a:lstStyle/>
                    <a:p>
                      <a:pPr marL="0" marR="0" algn="ctr">
                        <a:spcBef>
                          <a:spcPts val="200"/>
                        </a:spcBef>
                        <a:spcAft>
                          <a:spcPts val="200"/>
                        </a:spcAft>
                      </a:pPr>
                      <a:r>
                        <a:rPr lang="en-US" sz="1200" dirty="0">
                          <a:solidFill>
                            <a:srgbClr val="000000"/>
                          </a:solidFill>
                          <a:latin typeface="Arial"/>
                          <a:ea typeface="Times New Roman"/>
                          <a:cs typeface="Arial"/>
                        </a:rPr>
                        <a:t>Capsule</a:t>
                      </a: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15,200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2,600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8,800</a:t>
                      </a:r>
                    </a:p>
                  </a:txBody>
                  <a:tcPr marL="27305" marR="27305" marT="0" marB="0" anchor="ctr"/>
                </a:tc>
                <a:tc rowSpan="6">
                  <a:txBody>
                    <a:bodyPr/>
                    <a:lstStyle/>
                    <a:p>
                      <a:pPr marL="0" marR="0">
                        <a:spcBef>
                          <a:spcPts val="200"/>
                        </a:spcBef>
                        <a:spcAft>
                          <a:spcPts val="200"/>
                        </a:spcAft>
                      </a:pPr>
                      <a:r>
                        <a:rPr lang="en-US" sz="1200" b="0" dirty="0">
                          <a:solidFill>
                            <a:srgbClr val="000000"/>
                          </a:solidFill>
                          <a:latin typeface="Arial"/>
                          <a:ea typeface="Times New Roman"/>
                          <a:cs typeface="Arial"/>
                        </a:rPr>
                        <a:t>Capsule can be opened for patients unable to swallow</a:t>
                      </a:r>
                    </a:p>
                    <a:p>
                      <a:pPr marL="0" marR="0">
                        <a:spcBef>
                          <a:spcPts val="200"/>
                        </a:spcBef>
                        <a:spcAft>
                          <a:spcPts val="200"/>
                        </a:spcAft>
                      </a:pPr>
                      <a:endParaRPr lang="en-US" sz="1200" b="0" dirty="0">
                        <a:solidFill>
                          <a:srgbClr val="000000"/>
                        </a:solidFill>
                        <a:latin typeface="Arial"/>
                        <a:ea typeface="Times New Roman"/>
                        <a:cs typeface="Arial"/>
                      </a:endParaRPr>
                    </a:p>
                    <a:p>
                      <a:pPr marL="0" marR="0">
                        <a:spcBef>
                          <a:spcPts val="200"/>
                        </a:spcBef>
                        <a:spcAft>
                          <a:spcPts val="200"/>
                        </a:spcAft>
                      </a:pPr>
                      <a:r>
                        <a:rPr lang="en-US" sz="1200" b="0" dirty="0">
                          <a:solidFill>
                            <a:srgbClr val="000000"/>
                          </a:solidFill>
                          <a:latin typeface="Arial"/>
                          <a:ea typeface="Times New Roman"/>
                          <a:cs typeface="Arial"/>
                        </a:rPr>
                        <a:t>For infants, capsule contents may be administered directly to the mouth or with a small amount of acidic food such as applesauce.</a:t>
                      </a:r>
                    </a:p>
                    <a:p>
                      <a:pPr marL="0" marR="0">
                        <a:spcBef>
                          <a:spcPts val="200"/>
                        </a:spcBef>
                        <a:spcAft>
                          <a:spcPts val="200"/>
                        </a:spcAft>
                      </a:pPr>
                      <a:endParaRPr lang="en-US" sz="1200" b="0" dirty="0">
                        <a:solidFill>
                          <a:srgbClr val="000000"/>
                        </a:solidFill>
                        <a:latin typeface="Arial"/>
                        <a:ea typeface="Times New Roman"/>
                        <a:cs typeface="Arial"/>
                      </a:endParaRPr>
                    </a:p>
                    <a:p>
                      <a:pPr marL="0" marR="0">
                        <a:spcBef>
                          <a:spcPts val="200"/>
                        </a:spcBef>
                        <a:spcAft>
                          <a:spcPts val="200"/>
                        </a:spcAft>
                      </a:pPr>
                      <a:r>
                        <a:rPr lang="en-US" sz="1200" b="0" dirty="0">
                          <a:solidFill>
                            <a:srgbClr val="000000"/>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val="10001"/>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sz="1200" dirty="0">
                        <a:solidFill>
                          <a:schemeClr val="tx1"/>
                        </a:solidFill>
                        <a:latin typeface="Arial"/>
                        <a:cs typeface="Arial"/>
                      </a:endParaRPr>
                    </a:p>
                  </a:txBody>
                  <a:tcPr/>
                </a:tc>
                <a:tc vMerge="1">
                  <a:txBody>
                    <a:bodyPr/>
                    <a:lstStyle/>
                    <a:p>
                      <a:endParaRPr lang="en-US" sz="1200" dirty="0">
                        <a:solidFill>
                          <a:schemeClr val="tx1"/>
                        </a:solidFill>
                        <a:latin typeface="Arial"/>
                        <a:cs typeface="Arial"/>
                      </a:endParaRPr>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24,600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4,200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14,200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61,500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10,500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35,500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98,400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16,800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56,800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4"/>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83,900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21,000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54,700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5"/>
                  </a:ext>
                </a:extLst>
              </a:tr>
              <a:tr h="562390">
                <a:tc vMerge="1">
                  <a:txBody>
                    <a:bodyPr/>
                    <a:lstStyle/>
                    <a:p>
                      <a:pPr marL="0" marR="0">
                        <a:spcBef>
                          <a:spcPts val="200"/>
                        </a:spcBef>
                        <a:spcAft>
                          <a:spcPts val="200"/>
                        </a:spcAft>
                      </a:pPr>
                      <a:endParaRPr lang="en-US" sz="1200" dirty="0">
                        <a:solidFill>
                          <a:schemeClr val="tx1"/>
                        </a:solidFill>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solidFill>
                          <a:schemeClr val="tx1"/>
                        </a:solidFill>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solidFill>
                          <a:schemeClr val="tx1"/>
                        </a:solidFill>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149,900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37,000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97,300</a:t>
                      </a:r>
                    </a:p>
                  </a:txBody>
                  <a:tcPr marL="27305" marR="27305" marT="0" marB="0" anchor="ctr"/>
                </a:tc>
                <a:tc vMerge="1">
                  <a:txBody>
                    <a:bodyPr/>
                    <a:lstStyle/>
                    <a:p>
                      <a:pPr marL="0" marR="0">
                        <a:spcBef>
                          <a:spcPts val="200"/>
                        </a:spcBef>
                        <a:spcAft>
                          <a:spcPts val="200"/>
                        </a:spcAft>
                      </a:pPr>
                      <a:endParaRPr lang="en-US" sz="1200" b="0" dirty="0">
                        <a:solidFill>
                          <a:schemeClr val="tx1"/>
                        </a:solidFill>
                        <a:latin typeface="Arial"/>
                        <a:ea typeface="Times New Roman"/>
                        <a:cs typeface="Arial"/>
                      </a:endParaRPr>
                    </a:p>
                  </a:txBody>
                  <a:tcPr marL="27305" marR="27305" marT="0" marB="0"/>
                </a:tc>
                <a:extLst>
                  <a:ext uri="{0D108BD9-81ED-4DB2-BD59-A6C34878D82A}">
                    <a16:rowId xmlns:a16="http://schemas.microsoft.com/office/drawing/2014/main" val="367209121"/>
                  </a:ext>
                </a:extLst>
              </a:tr>
            </a:tbl>
          </a:graphicData>
        </a:graphic>
      </p:graphicFrame>
    </p:spTree>
    <p:extLst>
      <p:ext uri="{BB962C8B-B14F-4D97-AF65-F5344CB8AC3E}">
        <p14:creationId xmlns:p14="http://schemas.microsoft.com/office/powerpoint/2010/main" val="10892058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EAA5-C874-4AC1-A75F-96F59963F52A}"/>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E3051547-ED32-4D8B-BE66-37D88872DFE3}"/>
              </a:ext>
            </a:extLst>
          </p:cNvPr>
          <p:cNvGraphicFramePr>
            <a:graphicFrameLocks noGrp="1"/>
          </p:cNvGraphicFramePr>
          <p:nvPr>
            <p:ph idx="1"/>
            <p:extLst>
              <p:ext uri="{D42A27DB-BD31-4B8C-83A1-F6EECF244321}">
                <p14:modId xmlns:p14="http://schemas.microsoft.com/office/powerpoint/2010/main" val="1336135529"/>
              </p:ext>
            </p:extLst>
          </p:nvPr>
        </p:nvGraphicFramePr>
        <p:xfrm>
          <a:off x="76201" y="742950"/>
          <a:ext cx="8991600" cy="3911600"/>
        </p:xfrm>
        <a:graphic>
          <a:graphicData uri="http://schemas.openxmlformats.org/drawingml/2006/table">
            <a:tbl>
              <a:tblPr firstRow="1" bandRow="1">
                <a:tableStyleId>{5C22544A-7EE6-4342-B048-85BDC9FD1C3A}</a:tableStyleId>
              </a:tblPr>
              <a:tblGrid>
                <a:gridCol w="933089">
                  <a:extLst>
                    <a:ext uri="{9D8B030D-6E8A-4147-A177-3AD203B41FA5}">
                      <a16:colId xmlns:a16="http://schemas.microsoft.com/office/drawing/2014/main" val="20000"/>
                    </a:ext>
                  </a:extLst>
                </a:gridCol>
                <a:gridCol w="1187570">
                  <a:extLst>
                    <a:ext uri="{9D8B030D-6E8A-4147-A177-3AD203B41FA5}">
                      <a16:colId xmlns:a16="http://schemas.microsoft.com/office/drawing/2014/main" val="20001"/>
                    </a:ext>
                  </a:extLst>
                </a:gridCol>
                <a:gridCol w="1017916">
                  <a:extLst>
                    <a:ext uri="{9D8B030D-6E8A-4147-A177-3AD203B41FA5}">
                      <a16:colId xmlns:a16="http://schemas.microsoft.com/office/drawing/2014/main" val="20002"/>
                    </a:ext>
                  </a:extLst>
                </a:gridCol>
                <a:gridCol w="1440478">
                  <a:extLst>
                    <a:ext uri="{9D8B030D-6E8A-4147-A177-3AD203B41FA5}">
                      <a16:colId xmlns:a16="http://schemas.microsoft.com/office/drawing/2014/main" val="20003"/>
                    </a:ext>
                  </a:extLst>
                </a:gridCol>
                <a:gridCol w="1248834">
                  <a:extLst>
                    <a:ext uri="{9D8B030D-6E8A-4147-A177-3AD203B41FA5}">
                      <a16:colId xmlns:a16="http://schemas.microsoft.com/office/drawing/2014/main" val="20004"/>
                    </a:ext>
                  </a:extLst>
                </a:gridCol>
                <a:gridCol w="915812">
                  <a:extLst>
                    <a:ext uri="{9D8B030D-6E8A-4147-A177-3AD203B41FA5}">
                      <a16:colId xmlns:a16="http://schemas.microsoft.com/office/drawing/2014/main" val="20005"/>
                    </a:ext>
                  </a:extLst>
                </a:gridCol>
                <a:gridCol w="2247901">
                  <a:extLst>
                    <a:ext uri="{9D8B030D-6E8A-4147-A177-3AD203B41FA5}">
                      <a16:colId xmlns:a16="http://schemas.microsoft.com/office/drawing/2014/main" val="20006"/>
                    </a:ext>
                  </a:extLst>
                </a:gridCol>
              </a:tblGrid>
              <a:tr h="356260">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647438">
                <a:tc>
                  <a:txBody>
                    <a:bodyPr/>
                    <a:lstStyle/>
                    <a:p>
                      <a:pPr marL="0" marR="0">
                        <a:spcBef>
                          <a:spcPts val="200"/>
                        </a:spcBef>
                        <a:spcAft>
                          <a:spcPts val="200"/>
                        </a:spcAft>
                      </a:pPr>
                      <a:r>
                        <a:rPr lang="en-US" sz="1200" dirty="0">
                          <a:solidFill>
                            <a:srgbClr val="000000"/>
                          </a:solidFill>
                          <a:latin typeface="Arial"/>
                          <a:ea typeface="Times New Roman"/>
                          <a:cs typeface="Arial"/>
                        </a:rPr>
                        <a:t>Pertzye™ 4,000</a:t>
                      </a:r>
                    </a:p>
                  </a:txBody>
                  <a:tcPr marL="27305" marR="27305" marT="0" marB="0"/>
                </a:tc>
                <a:tc rowSpan="4">
                  <a:txBody>
                    <a:bodyPr/>
                    <a:lstStyle/>
                    <a:p>
                      <a:pPr marL="0" marR="0" algn="ctr">
                        <a:spcBef>
                          <a:spcPts val="200"/>
                        </a:spcBef>
                        <a:spcAft>
                          <a:spcPts val="200"/>
                        </a:spcAft>
                      </a:pPr>
                      <a:r>
                        <a:rPr lang="en-US" sz="1200" dirty="0">
                          <a:solidFill>
                            <a:srgbClr val="000000"/>
                          </a:solidFill>
                          <a:latin typeface="Arial"/>
                          <a:ea typeface="Times New Roman"/>
                          <a:cs typeface="Arial"/>
                        </a:rPr>
                        <a:t>Digestive Care</a:t>
                      </a:r>
                    </a:p>
                  </a:txBody>
                  <a:tcPr marL="27305" marR="27305" marT="0" marB="0" anchor="ctr"/>
                </a:tc>
                <a:tc rowSpan="4">
                  <a:txBody>
                    <a:bodyPr/>
                    <a:lstStyle/>
                    <a:p>
                      <a:pPr marL="0" marR="0" algn="ctr">
                        <a:spcBef>
                          <a:spcPts val="200"/>
                        </a:spcBef>
                        <a:spcAft>
                          <a:spcPts val="200"/>
                        </a:spcAft>
                      </a:pPr>
                      <a:r>
                        <a:rPr lang="en-US" sz="1200" dirty="0">
                          <a:solidFill>
                            <a:srgbClr val="000000"/>
                          </a:solidFill>
                          <a:latin typeface="Arial"/>
                          <a:ea typeface="Times New Roman"/>
                          <a:cs typeface="Arial"/>
                        </a:rPr>
                        <a:t>Capsule</a:t>
                      </a: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15,125</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14,375</a:t>
                      </a:r>
                    </a:p>
                  </a:txBody>
                  <a:tcPr marL="27305" marR="27305" marT="0" marB="0" anchor="ctr"/>
                </a:tc>
                <a:tc rowSpan="4">
                  <a:txBody>
                    <a:bodyPr/>
                    <a:lstStyle/>
                    <a:p>
                      <a:pPr marL="0" marR="0">
                        <a:spcBef>
                          <a:spcPts val="200"/>
                        </a:spcBef>
                        <a:spcAft>
                          <a:spcPts val="200"/>
                        </a:spcAft>
                      </a:pPr>
                      <a:r>
                        <a:rPr lang="en-US" sz="1200" dirty="0">
                          <a:solidFill>
                            <a:srgbClr val="000000"/>
                          </a:solidFill>
                          <a:latin typeface="Arial"/>
                          <a:ea typeface="Times New Roman"/>
                          <a:cs typeface="Arial"/>
                        </a:rPr>
                        <a:t>Only pancreatic enzyme containing bicarbonate-buffered enteric-coated microspheres </a:t>
                      </a: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r>
                        <a:rPr lang="en-US" sz="1200" dirty="0">
                          <a:solidFill>
                            <a:srgbClr val="000000"/>
                          </a:solidFill>
                          <a:latin typeface="Arial"/>
                          <a:ea typeface="Times New Roman"/>
                          <a:cs typeface="Arial"/>
                        </a:rPr>
                        <a:t>Capsule can be opened for patients unable to swallow </a:t>
                      </a:r>
                    </a:p>
                    <a:p>
                      <a:pPr marL="0" marR="0">
                        <a:spcBef>
                          <a:spcPts val="200"/>
                        </a:spcBef>
                        <a:spcAft>
                          <a:spcPts val="200"/>
                        </a:spcAft>
                      </a:pP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Pertzye 400 (infants up to 12 months): For infants, capsule contents may be administered directly to the mouth or with a small amount of acidic food with a pH ≤ 4.5, such as applesauce.</a:t>
                      </a: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r>
                        <a:rPr lang="en-US" sz="1200" dirty="0">
                          <a:solidFill>
                            <a:srgbClr val="000000"/>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val="10001"/>
                  </a:ext>
                </a:extLst>
              </a:tr>
              <a:tr h="647438">
                <a:tc>
                  <a:txBody>
                    <a:bodyPr/>
                    <a:lstStyle/>
                    <a:p>
                      <a:pPr marL="0" marR="0">
                        <a:spcBef>
                          <a:spcPts val="200"/>
                        </a:spcBef>
                        <a:spcAft>
                          <a:spcPts val="200"/>
                        </a:spcAft>
                      </a:pPr>
                      <a:r>
                        <a:rPr lang="en-US" sz="1200" dirty="0">
                          <a:solidFill>
                            <a:srgbClr val="000000"/>
                          </a:solidFill>
                          <a:latin typeface="Arial"/>
                          <a:ea typeface="Times New Roman"/>
                          <a:cs typeface="Arial"/>
                        </a:rPr>
                        <a:t>Pertzye™ 8,000</a:t>
                      </a: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30,250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8,000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28,750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647438">
                <a:tc>
                  <a:txBody>
                    <a:bodyPr/>
                    <a:lstStyle/>
                    <a:p>
                      <a:pPr marL="0" marR="0">
                        <a:spcBef>
                          <a:spcPts val="200"/>
                        </a:spcBef>
                        <a:spcAft>
                          <a:spcPts val="200"/>
                        </a:spcAft>
                      </a:pPr>
                      <a:r>
                        <a:rPr lang="en-US" sz="1200" dirty="0">
                          <a:solidFill>
                            <a:srgbClr val="000000"/>
                          </a:solidFill>
                          <a:latin typeface="Arial"/>
                          <a:ea typeface="Times New Roman"/>
                          <a:cs typeface="Arial"/>
                        </a:rPr>
                        <a:t>Pertzye 16,000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60,500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16,000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57,500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151142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Arial"/>
                          <a:ea typeface="Times New Roman"/>
                          <a:cs typeface="Arial"/>
                        </a:rPr>
                        <a:t>Pertzye 24,000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90,750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86,250</a:t>
                      </a:r>
                    </a:p>
                  </a:txBody>
                  <a:tcPr marL="27305" marR="27305" marT="0" marB="0" anchor="ctr"/>
                </a:tc>
                <a:tc vMerge="1">
                  <a:txBody>
                    <a:bodyPr/>
                    <a:lstStyle/>
                    <a:p>
                      <a:endParaRPr lang="en-US"/>
                    </a:p>
                  </a:txBody>
                  <a:tcPr/>
                </a:tc>
                <a:extLst>
                  <a:ext uri="{0D108BD9-81ED-4DB2-BD59-A6C34878D82A}">
                    <a16:rowId xmlns:a16="http://schemas.microsoft.com/office/drawing/2014/main" val="1151577120"/>
                  </a:ext>
                </a:extLst>
              </a:tr>
            </a:tbl>
          </a:graphicData>
        </a:graphic>
      </p:graphicFrame>
    </p:spTree>
    <p:extLst>
      <p:ext uri="{BB962C8B-B14F-4D97-AF65-F5344CB8AC3E}">
        <p14:creationId xmlns:p14="http://schemas.microsoft.com/office/powerpoint/2010/main" val="254646793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F680-7199-4A93-AC0C-968C4BA9B28C}"/>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CA507A89-273F-4B0F-8385-8B797F3581DF}"/>
              </a:ext>
            </a:extLst>
          </p:cNvPr>
          <p:cNvGraphicFramePr>
            <a:graphicFrameLocks noGrp="1"/>
          </p:cNvGraphicFramePr>
          <p:nvPr>
            <p:ph idx="1"/>
            <p:extLst>
              <p:ext uri="{D42A27DB-BD31-4B8C-83A1-F6EECF244321}">
                <p14:modId xmlns:p14="http://schemas.microsoft.com/office/powerpoint/2010/main" val="2866007066"/>
              </p:ext>
            </p:extLst>
          </p:nvPr>
        </p:nvGraphicFramePr>
        <p:xfrm>
          <a:off x="76199" y="992889"/>
          <a:ext cx="8991601" cy="2667000"/>
        </p:xfrm>
        <a:graphic>
          <a:graphicData uri="http://schemas.openxmlformats.org/drawingml/2006/table">
            <a:tbl>
              <a:tblPr firstRow="1" bandRow="1">
                <a:tableStyleId>{5C22544A-7EE6-4342-B048-85BDC9FD1C3A}</a:tableStyleId>
              </a:tblPr>
              <a:tblGrid>
                <a:gridCol w="1102747">
                  <a:extLst>
                    <a:ext uri="{9D8B030D-6E8A-4147-A177-3AD203B41FA5}">
                      <a16:colId xmlns:a16="http://schemas.microsoft.com/office/drawing/2014/main" val="20000"/>
                    </a:ext>
                  </a:extLst>
                </a:gridCol>
                <a:gridCol w="1187566">
                  <a:extLst>
                    <a:ext uri="{9D8B030D-6E8A-4147-A177-3AD203B41FA5}">
                      <a16:colId xmlns:a16="http://schemas.microsoft.com/office/drawing/2014/main" val="20001"/>
                    </a:ext>
                  </a:extLst>
                </a:gridCol>
                <a:gridCol w="1102744">
                  <a:extLst>
                    <a:ext uri="{9D8B030D-6E8A-4147-A177-3AD203B41FA5}">
                      <a16:colId xmlns:a16="http://schemas.microsoft.com/office/drawing/2014/main" val="20002"/>
                    </a:ext>
                  </a:extLst>
                </a:gridCol>
                <a:gridCol w="1357222">
                  <a:extLst>
                    <a:ext uri="{9D8B030D-6E8A-4147-A177-3AD203B41FA5}">
                      <a16:colId xmlns:a16="http://schemas.microsoft.com/office/drawing/2014/main" val="20003"/>
                    </a:ext>
                  </a:extLst>
                </a:gridCol>
                <a:gridCol w="1058455">
                  <a:extLst>
                    <a:ext uri="{9D8B030D-6E8A-4147-A177-3AD203B41FA5}">
                      <a16:colId xmlns:a16="http://schemas.microsoft.com/office/drawing/2014/main" val="20004"/>
                    </a:ext>
                  </a:extLst>
                </a:gridCol>
                <a:gridCol w="1034432">
                  <a:extLst>
                    <a:ext uri="{9D8B030D-6E8A-4147-A177-3AD203B41FA5}">
                      <a16:colId xmlns:a16="http://schemas.microsoft.com/office/drawing/2014/main" val="20005"/>
                    </a:ext>
                  </a:extLst>
                </a:gridCol>
                <a:gridCol w="2148435">
                  <a:extLst>
                    <a:ext uri="{9D8B030D-6E8A-4147-A177-3AD203B41FA5}">
                      <a16:colId xmlns:a16="http://schemas.microsoft.com/office/drawing/2014/main" val="20006"/>
                    </a:ext>
                  </a:extLst>
                </a:gridCol>
              </a:tblGrid>
              <a:tr h="544285">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44285">
                <a:tc>
                  <a:txBody>
                    <a:bodyPr/>
                    <a:lstStyle/>
                    <a:p>
                      <a:pPr marL="0" marR="0">
                        <a:spcBef>
                          <a:spcPts val="200"/>
                        </a:spcBef>
                        <a:spcAft>
                          <a:spcPts val="200"/>
                        </a:spcAft>
                      </a:pPr>
                      <a:r>
                        <a:rPr lang="en-US" sz="1200" dirty="0">
                          <a:solidFill>
                            <a:srgbClr val="000000"/>
                          </a:solidFill>
                          <a:latin typeface="Arial"/>
                          <a:ea typeface="Times New Roman"/>
                          <a:cs typeface="Arial"/>
                        </a:rPr>
                        <a:t>Viokace™ 10,440</a:t>
                      </a:r>
                    </a:p>
                  </a:txBody>
                  <a:tcPr marL="27305" marR="27305" marT="0" marB="0"/>
                </a:tc>
                <a:tc rowSpan="2">
                  <a:txBody>
                    <a:bodyPr/>
                    <a:lstStyle/>
                    <a:p>
                      <a:pPr marL="0" marR="0" algn="ctr">
                        <a:spcBef>
                          <a:spcPts val="200"/>
                        </a:spcBef>
                        <a:spcAft>
                          <a:spcPts val="200"/>
                        </a:spcAft>
                      </a:pPr>
                      <a:r>
                        <a:rPr lang="en-US" sz="1200" dirty="0">
                          <a:solidFill>
                            <a:srgbClr val="000000"/>
                          </a:solidFill>
                          <a:latin typeface="Arial"/>
                          <a:ea typeface="Times New Roman"/>
                          <a:cs typeface="Arial"/>
                        </a:rPr>
                        <a:t>Allergan/Aptalis</a:t>
                      </a:r>
                    </a:p>
                  </a:txBody>
                  <a:tcPr marL="27305" marR="27305" marT="0" marB="0" anchor="ctr"/>
                </a:tc>
                <a:tc rowSpan="2">
                  <a:txBody>
                    <a:bodyPr/>
                    <a:lstStyle/>
                    <a:p>
                      <a:pPr marL="0" marR="0" algn="ctr">
                        <a:spcBef>
                          <a:spcPts val="200"/>
                        </a:spcBef>
                        <a:spcAft>
                          <a:spcPts val="200"/>
                        </a:spcAft>
                      </a:pPr>
                      <a:r>
                        <a:rPr lang="en-US" sz="1200" dirty="0">
                          <a:solidFill>
                            <a:srgbClr val="000000"/>
                          </a:solidFill>
                          <a:latin typeface="Arial"/>
                          <a:ea typeface="Times New Roman"/>
                          <a:cs typeface="Arial"/>
                        </a:rPr>
                        <a:t>Tablet</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rgbClr val="000000"/>
                          </a:solidFill>
                          <a:latin typeface="Arial"/>
                          <a:ea typeface="Times New Roman"/>
                          <a:cs typeface="Arial"/>
                        </a:rPr>
                        <a:t>39,150</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rgbClr val="000000"/>
                          </a:solidFill>
                          <a:latin typeface="Arial"/>
                          <a:ea typeface="Times New Roman"/>
                          <a:cs typeface="Arial"/>
                        </a:rPr>
                        <a:t>10,440</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rgbClr val="000000"/>
                          </a:solidFill>
                          <a:latin typeface="Arial"/>
                          <a:ea typeface="Times New Roman"/>
                          <a:cs typeface="Arial"/>
                        </a:rPr>
                        <a:t>39,150</a:t>
                      </a:r>
                    </a:p>
                  </a:txBody>
                  <a:tcPr marL="27305" marR="27305" marT="0" marB="0" anchor="ctr"/>
                </a:tc>
                <a:tc rowSpan="2">
                  <a:txBody>
                    <a:bodyPr/>
                    <a:lstStyle/>
                    <a:p>
                      <a:pPr marL="0" marR="0">
                        <a:spcBef>
                          <a:spcPts val="200"/>
                        </a:spcBef>
                        <a:spcAft>
                          <a:spcPts val="200"/>
                        </a:spcAft>
                      </a:pPr>
                      <a:r>
                        <a:rPr lang="en-US" sz="1200" dirty="0">
                          <a:solidFill>
                            <a:srgbClr val="000000"/>
                          </a:solidFill>
                          <a:latin typeface="Arial"/>
                          <a:ea typeface="Times New Roman"/>
                          <a:cs typeface="Arial"/>
                        </a:rPr>
                        <a:t>Tablets should be swallowed whole and not crushed</a:t>
                      </a: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Should not be used in pediatric patients; may result in tablet degradation in the gastric environment which may result in suboptimal growth</a:t>
                      </a:r>
                    </a:p>
                  </a:txBody>
                  <a:tcPr marL="27305" marR="27305" marT="0" marB="0"/>
                </a:tc>
                <a:extLst>
                  <a:ext uri="{0D108BD9-81ED-4DB2-BD59-A6C34878D82A}">
                    <a16:rowId xmlns:a16="http://schemas.microsoft.com/office/drawing/2014/main" val="10001"/>
                  </a:ext>
                </a:extLst>
              </a:tr>
              <a:tr h="1578430">
                <a:tc>
                  <a:txBody>
                    <a:bodyPr/>
                    <a:lstStyle/>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r>
                        <a:rPr lang="en-US" sz="1200" dirty="0">
                          <a:solidFill>
                            <a:srgbClr val="000000"/>
                          </a:solidFill>
                          <a:latin typeface="Arial"/>
                          <a:ea typeface="Times New Roman"/>
                          <a:cs typeface="Arial"/>
                        </a:rPr>
                        <a:t>Viokace 20,880</a:t>
                      </a:r>
                    </a:p>
                  </a:txBody>
                  <a:tcPr marL="27305" marR="27305" marT="0" marB="0"/>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78,300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20,880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78,300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4044294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F08D-D52A-4DAA-BD56-EAFAA7F4DE81}"/>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27210294-0594-4F45-9F5F-59F140C0E85C}"/>
              </a:ext>
            </a:extLst>
          </p:cNvPr>
          <p:cNvGraphicFramePr>
            <a:graphicFrameLocks noGrp="1"/>
          </p:cNvGraphicFramePr>
          <p:nvPr>
            <p:ph idx="1"/>
            <p:extLst>
              <p:ext uri="{D42A27DB-BD31-4B8C-83A1-F6EECF244321}">
                <p14:modId xmlns:p14="http://schemas.microsoft.com/office/powerpoint/2010/main" val="1652515984"/>
              </p:ext>
            </p:extLst>
          </p:nvPr>
        </p:nvGraphicFramePr>
        <p:xfrm>
          <a:off x="76200" y="895350"/>
          <a:ext cx="8991599" cy="3754260"/>
        </p:xfrm>
        <a:graphic>
          <a:graphicData uri="http://schemas.openxmlformats.org/drawingml/2006/table">
            <a:tbl>
              <a:tblPr firstRow="1" bandRow="1">
                <a:tableStyleId>{5C22544A-7EE6-4342-B048-85BDC9FD1C3A}</a:tableStyleId>
              </a:tblPr>
              <a:tblGrid>
                <a:gridCol w="1102746">
                  <a:extLst>
                    <a:ext uri="{9D8B030D-6E8A-4147-A177-3AD203B41FA5}">
                      <a16:colId xmlns:a16="http://schemas.microsoft.com/office/drawing/2014/main" val="20000"/>
                    </a:ext>
                  </a:extLst>
                </a:gridCol>
                <a:gridCol w="1125941">
                  <a:extLst>
                    <a:ext uri="{9D8B030D-6E8A-4147-A177-3AD203B41FA5}">
                      <a16:colId xmlns:a16="http://schemas.microsoft.com/office/drawing/2014/main" val="20001"/>
                    </a:ext>
                  </a:extLst>
                </a:gridCol>
                <a:gridCol w="1191195">
                  <a:extLst>
                    <a:ext uri="{9D8B030D-6E8A-4147-A177-3AD203B41FA5}">
                      <a16:colId xmlns:a16="http://schemas.microsoft.com/office/drawing/2014/main" val="20002"/>
                    </a:ext>
                  </a:extLst>
                </a:gridCol>
                <a:gridCol w="1229620">
                  <a:extLst>
                    <a:ext uri="{9D8B030D-6E8A-4147-A177-3AD203B41FA5}">
                      <a16:colId xmlns:a16="http://schemas.microsoft.com/office/drawing/2014/main" val="20003"/>
                    </a:ext>
                  </a:extLst>
                </a:gridCol>
                <a:gridCol w="1152770">
                  <a:extLst>
                    <a:ext uri="{9D8B030D-6E8A-4147-A177-3AD203B41FA5}">
                      <a16:colId xmlns:a16="http://schemas.microsoft.com/office/drawing/2014/main" val="20004"/>
                    </a:ext>
                  </a:extLst>
                </a:gridCol>
                <a:gridCol w="1306471">
                  <a:extLst>
                    <a:ext uri="{9D8B030D-6E8A-4147-A177-3AD203B41FA5}">
                      <a16:colId xmlns:a16="http://schemas.microsoft.com/office/drawing/2014/main" val="20005"/>
                    </a:ext>
                  </a:extLst>
                </a:gridCol>
                <a:gridCol w="1882856">
                  <a:extLst>
                    <a:ext uri="{9D8B030D-6E8A-4147-A177-3AD203B41FA5}">
                      <a16:colId xmlns:a16="http://schemas.microsoft.com/office/drawing/2014/main" val="20006"/>
                    </a:ext>
                  </a:extLst>
                </a:gridCol>
              </a:tblGrid>
              <a:tr h="302720">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377756">
                <a:tc>
                  <a:txBody>
                    <a:bodyPr/>
                    <a:lstStyle/>
                    <a:p>
                      <a:pPr marL="0" marR="0">
                        <a:spcBef>
                          <a:spcPts val="200"/>
                        </a:spcBef>
                        <a:spcAft>
                          <a:spcPts val="200"/>
                        </a:spcAft>
                      </a:pPr>
                      <a:r>
                        <a:rPr lang="en-US" sz="1200" dirty="0">
                          <a:solidFill>
                            <a:srgbClr val="000000"/>
                          </a:solidFill>
                          <a:latin typeface="Arial"/>
                          <a:ea typeface="Times New Roman"/>
                          <a:cs typeface="Arial"/>
                        </a:rPr>
                        <a:t>Zenpep 3,000</a:t>
                      </a:r>
                    </a:p>
                    <a:p>
                      <a:pPr marL="0" marR="0">
                        <a:spcBef>
                          <a:spcPts val="200"/>
                        </a:spcBef>
                        <a:spcAft>
                          <a:spcPts val="200"/>
                        </a:spcAft>
                      </a:pPr>
                      <a:endParaRPr lang="en-US" sz="1200" dirty="0">
                        <a:solidFill>
                          <a:srgbClr val="000000"/>
                        </a:solidFill>
                        <a:latin typeface="Arial"/>
                        <a:ea typeface="Times New Roman"/>
                        <a:cs typeface="Arial"/>
                      </a:endParaRPr>
                    </a:p>
                  </a:txBody>
                  <a:tcPr marL="27305" marR="27305" marT="0" marB="0"/>
                </a:tc>
                <a:tc rowSpan="7">
                  <a:txBody>
                    <a:bodyPr/>
                    <a:lstStyle/>
                    <a:p>
                      <a:pPr marL="0" marR="0" algn="ctr">
                        <a:spcBef>
                          <a:spcPts val="200"/>
                        </a:spcBef>
                        <a:spcAft>
                          <a:spcPts val="200"/>
                        </a:spcAft>
                      </a:pPr>
                      <a:r>
                        <a:rPr lang="en-US" sz="1200" dirty="0">
                          <a:solidFill>
                            <a:srgbClr val="000000"/>
                          </a:solidFill>
                          <a:latin typeface="Arial"/>
                          <a:ea typeface="Times New Roman"/>
                          <a:cs typeface="Arial"/>
                        </a:rPr>
                        <a:t>Aptalis</a:t>
                      </a:r>
                    </a:p>
                  </a:txBody>
                  <a:tcPr marL="27305" marR="27305" marT="0" marB="0" anchor="ctr"/>
                </a:tc>
                <a:tc rowSpan="7">
                  <a:txBody>
                    <a:bodyPr/>
                    <a:lstStyle/>
                    <a:p>
                      <a:pPr marL="0" marR="0" algn="ctr">
                        <a:spcBef>
                          <a:spcPts val="200"/>
                        </a:spcBef>
                        <a:spcAft>
                          <a:spcPts val="200"/>
                        </a:spcAft>
                      </a:pPr>
                      <a:r>
                        <a:rPr lang="en-US" sz="1200" dirty="0">
                          <a:solidFill>
                            <a:srgbClr val="000000"/>
                          </a:solidFill>
                          <a:latin typeface="Arial"/>
                          <a:ea typeface="Times New Roman"/>
                          <a:cs typeface="Arial"/>
                        </a:rPr>
                        <a:t>Capsule </a:t>
                      </a:r>
                      <a:br>
                        <a:rPr lang="en-US" sz="1200" dirty="0">
                          <a:solidFill>
                            <a:srgbClr val="000000"/>
                          </a:solidFill>
                          <a:latin typeface="Arial"/>
                          <a:ea typeface="Times New Roman"/>
                          <a:cs typeface="Arial"/>
                        </a:rPr>
                      </a:br>
                      <a:r>
                        <a:rPr lang="en-US" sz="1200" dirty="0">
                          <a:solidFill>
                            <a:srgbClr val="000000"/>
                          </a:solidFill>
                          <a:latin typeface="Arial"/>
                          <a:ea typeface="Times New Roman"/>
                          <a:cs typeface="Arial"/>
                        </a:rPr>
                        <a:t>(EC,DR)</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10,000</a:t>
                      </a:r>
                    </a:p>
                  </a:txBody>
                  <a:tcPr marL="27305" marR="27305" marT="0" marB="0" anchor="ctr"/>
                </a:tc>
                <a:tc rowSpan="7">
                  <a:txBody>
                    <a:bodyPr/>
                    <a:lstStyle/>
                    <a:p>
                      <a:pPr marL="0" marR="0">
                        <a:spcBef>
                          <a:spcPts val="200"/>
                        </a:spcBef>
                        <a:spcAft>
                          <a:spcPts val="200"/>
                        </a:spcAft>
                      </a:pPr>
                      <a:r>
                        <a:rPr lang="en-US" sz="1200" dirty="0">
                          <a:solidFill>
                            <a:srgbClr val="000000"/>
                          </a:solidFill>
                          <a:latin typeface="Arial"/>
                          <a:ea typeface="Times New Roman"/>
                          <a:cs typeface="Arial"/>
                        </a:rPr>
                        <a:t>For infants, capsule contents may be administered directly to the mouth or with a small amount of acidic food with a PH greater than 4.5 such as applesauce</a:t>
                      </a: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endParaRPr lang="en-US" sz="1200" dirty="0">
                        <a:solidFill>
                          <a:srgbClr val="000000"/>
                        </a:solidFill>
                        <a:latin typeface="Arial"/>
                        <a:ea typeface="Times New Roman"/>
                        <a:cs typeface="Arial"/>
                      </a:endParaRPr>
                    </a:p>
                    <a:p>
                      <a:pPr marL="0" marR="0">
                        <a:spcBef>
                          <a:spcPts val="200"/>
                        </a:spcBef>
                        <a:spcAft>
                          <a:spcPts val="200"/>
                        </a:spcAft>
                      </a:pPr>
                      <a:r>
                        <a:rPr lang="en-US" sz="1200" dirty="0">
                          <a:solidFill>
                            <a:srgbClr val="000000"/>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val="10001"/>
                  </a:ext>
                </a:extLst>
              </a:tr>
              <a:tr h="377756">
                <a:tc>
                  <a:txBody>
                    <a:bodyPr/>
                    <a:lstStyle/>
                    <a:p>
                      <a:pPr marL="0" marR="0">
                        <a:spcBef>
                          <a:spcPts val="200"/>
                        </a:spcBef>
                        <a:spcAft>
                          <a:spcPts val="200"/>
                        </a:spcAft>
                      </a:pPr>
                      <a:r>
                        <a:rPr lang="en-US" sz="1200" dirty="0">
                          <a:solidFill>
                            <a:srgbClr val="000000"/>
                          </a:solidFill>
                          <a:latin typeface="Arial"/>
                          <a:ea typeface="Times New Roman"/>
                          <a:cs typeface="Arial"/>
                        </a:rPr>
                        <a:t>Zenpep 5,000</a:t>
                      </a:r>
                    </a:p>
                    <a:p>
                      <a:pPr marL="0" marR="0">
                        <a:spcBef>
                          <a:spcPts val="200"/>
                        </a:spcBef>
                        <a:spcAft>
                          <a:spcPts val="200"/>
                        </a:spcAft>
                      </a:pPr>
                      <a:endParaRPr lang="en-US" sz="1200" dirty="0">
                        <a:solidFill>
                          <a:srgbClr val="000000"/>
                        </a:solidFill>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17,000</a:t>
                      </a:r>
                    </a:p>
                  </a:txBody>
                  <a:tcPr marL="27305" marR="27305" marT="0" marB="0" anchor="ctr"/>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extLst>
                  <a:ext uri="{0D108BD9-81ED-4DB2-BD59-A6C34878D82A}">
                    <a16:rowId xmlns:a16="http://schemas.microsoft.com/office/drawing/2014/main" val="10002"/>
                  </a:ext>
                </a:extLst>
              </a:tr>
              <a:tr h="441978">
                <a:tc>
                  <a:txBody>
                    <a:bodyPr/>
                    <a:lstStyle/>
                    <a:p>
                      <a:pPr marL="0" marR="0">
                        <a:spcBef>
                          <a:spcPts val="200"/>
                        </a:spcBef>
                        <a:spcAft>
                          <a:spcPts val="200"/>
                        </a:spcAft>
                      </a:pPr>
                      <a:r>
                        <a:rPr lang="en-US" sz="1200" dirty="0">
                          <a:solidFill>
                            <a:srgbClr val="000000"/>
                          </a:solidFill>
                          <a:latin typeface="Arial"/>
                          <a:ea typeface="Times New Roman"/>
                          <a:cs typeface="Arial"/>
                        </a:rPr>
                        <a:t>Zenpep 10,000</a:t>
                      </a: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a:txBody>
                    <a:bodyPr/>
                    <a:lstStyle/>
                    <a:p>
                      <a:pPr marL="0" marR="0" algn="ctr">
                        <a:spcBef>
                          <a:spcPts val="200"/>
                        </a:spcBef>
                        <a:spcAft>
                          <a:spcPts val="200"/>
                        </a:spcAft>
                      </a:pPr>
                      <a:r>
                        <a:rPr lang="en-US" sz="1200" dirty="0">
                          <a:solidFill>
                            <a:srgbClr val="000000"/>
                          </a:solidFill>
                          <a:latin typeface="Arial"/>
                          <a:ea typeface="Times New Roman"/>
                          <a:cs typeface="Arial"/>
                        </a:rPr>
                        <a:t>42,000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441978">
                <a:tc>
                  <a:txBody>
                    <a:bodyPr/>
                    <a:lstStyle/>
                    <a:p>
                      <a:pPr marL="0" marR="0">
                        <a:spcBef>
                          <a:spcPts val="200"/>
                        </a:spcBef>
                        <a:spcAft>
                          <a:spcPts val="200"/>
                        </a:spcAft>
                      </a:pPr>
                      <a:r>
                        <a:rPr lang="en-US" sz="1200" dirty="0">
                          <a:solidFill>
                            <a:srgbClr val="000000"/>
                          </a:solidFill>
                          <a:latin typeface="Arial"/>
                          <a:ea typeface="Times New Roman"/>
                          <a:cs typeface="Arial"/>
                        </a:rPr>
                        <a:t>Zenpep 15,000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63,000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47,000</a:t>
                      </a:r>
                    </a:p>
                  </a:txBody>
                  <a:tcPr marL="27305" marR="27305" marT="0" marB="0" anchor="ctr"/>
                </a:tc>
                <a:tc vMerge="1">
                  <a:txBody>
                    <a:bodyPr/>
                    <a:lstStyle/>
                    <a:p>
                      <a:endParaRPr lang="en-US"/>
                    </a:p>
                  </a:txBody>
                  <a:tcPr/>
                </a:tc>
                <a:extLst>
                  <a:ext uri="{0D108BD9-81ED-4DB2-BD59-A6C34878D82A}">
                    <a16:rowId xmlns:a16="http://schemas.microsoft.com/office/drawing/2014/main" val="10004"/>
                  </a:ext>
                </a:extLst>
              </a:tr>
              <a:tr h="441978">
                <a:tc>
                  <a:txBody>
                    <a:bodyPr/>
                    <a:lstStyle/>
                    <a:p>
                      <a:pPr marL="0" marR="0">
                        <a:spcBef>
                          <a:spcPts val="200"/>
                        </a:spcBef>
                        <a:spcAft>
                          <a:spcPts val="200"/>
                        </a:spcAft>
                      </a:pPr>
                      <a:r>
                        <a:rPr lang="en-US" sz="1200" dirty="0">
                          <a:solidFill>
                            <a:srgbClr val="000000"/>
                          </a:solidFill>
                          <a:latin typeface="Arial"/>
                          <a:ea typeface="Times New Roman"/>
                          <a:cs typeface="Arial"/>
                        </a:rPr>
                        <a:t>Zenpep 20,000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84,000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63,000</a:t>
                      </a:r>
                    </a:p>
                  </a:txBody>
                  <a:tcPr marL="27305" marR="27305" marT="0" marB="0" anchor="ctr"/>
                </a:tc>
                <a:tc vMerge="1">
                  <a:txBody>
                    <a:bodyPr/>
                    <a:lstStyle/>
                    <a:p>
                      <a:endParaRPr lang="en-US"/>
                    </a:p>
                  </a:txBody>
                  <a:tcPr/>
                </a:tc>
                <a:extLst>
                  <a:ext uri="{0D108BD9-81ED-4DB2-BD59-A6C34878D82A}">
                    <a16:rowId xmlns:a16="http://schemas.microsoft.com/office/drawing/2014/main" val="10005"/>
                  </a:ext>
                </a:extLst>
              </a:tr>
              <a:tr h="742956">
                <a:tc>
                  <a:txBody>
                    <a:bodyPr/>
                    <a:lstStyle/>
                    <a:p>
                      <a:pPr marL="0" marR="0">
                        <a:spcBef>
                          <a:spcPts val="200"/>
                        </a:spcBef>
                        <a:spcAft>
                          <a:spcPts val="200"/>
                        </a:spcAft>
                      </a:pPr>
                      <a:r>
                        <a:rPr lang="en-US" sz="1200" dirty="0">
                          <a:solidFill>
                            <a:srgbClr val="000000"/>
                          </a:solidFill>
                          <a:latin typeface="Arial"/>
                          <a:ea typeface="Times New Roman"/>
                          <a:cs typeface="Arial"/>
                        </a:rPr>
                        <a:t>Zenpep 25,000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105,000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25,000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79,000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6"/>
                  </a:ext>
                </a:extLst>
              </a:tr>
              <a:tr h="549530">
                <a:tc>
                  <a:txBody>
                    <a:bodyPr/>
                    <a:lstStyle/>
                    <a:p>
                      <a:pPr marL="0" marR="0">
                        <a:spcBef>
                          <a:spcPts val="200"/>
                        </a:spcBef>
                        <a:spcAft>
                          <a:spcPts val="200"/>
                        </a:spcAft>
                      </a:pPr>
                      <a:r>
                        <a:rPr lang="en-US" sz="1200" dirty="0">
                          <a:solidFill>
                            <a:srgbClr val="000000"/>
                          </a:solidFill>
                          <a:latin typeface="Arial"/>
                          <a:ea typeface="Times New Roman"/>
                          <a:cs typeface="Arial"/>
                        </a:rPr>
                        <a:t>Zenpep 40,000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rgbClr val="000000"/>
                          </a:solidFill>
                          <a:latin typeface="Arial"/>
                          <a:ea typeface="Times New Roman"/>
                          <a:cs typeface="Arial"/>
                        </a:rPr>
                        <a:t>168,000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40,000</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126,000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904163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F60-88F3-4E77-A48E-6BD882A42C0B}"/>
              </a:ext>
            </a:extLst>
          </p:cNvPr>
          <p:cNvSpPr>
            <a:spLocks noGrp="1"/>
          </p:cNvSpPr>
          <p:nvPr>
            <p:ph type="title"/>
          </p:nvPr>
        </p:nvSpPr>
        <p:spPr/>
        <p:txBody>
          <a:bodyPr/>
          <a:lstStyle/>
          <a:p>
            <a:r>
              <a:rPr lang="en-US" dirty="0"/>
              <a:t>Pancreatic Enzymes</a:t>
            </a:r>
          </a:p>
        </p:txBody>
      </p:sp>
      <p:sp>
        <p:nvSpPr>
          <p:cNvPr id="3" name="Content Placeholder 2">
            <a:extLst>
              <a:ext uri="{FF2B5EF4-FFF2-40B4-BE49-F238E27FC236}">
                <a16:creationId xmlns:a16="http://schemas.microsoft.com/office/drawing/2014/main" id="{263881A2-599A-4292-9F1D-867BFCABFCE7}"/>
              </a:ext>
            </a:extLst>
          </p:cNvPr>
          <p:cNvSpPr>
            <a:spLocks noGrp="1"/>
          </p:cNvSpPr>
          <p:nvPr>
            <p:ph idx="1"/>
          </p:nvPr>
        </p:nvSpPr>
        <p:spPr>
          <a:xfrm>
            <a:off x="440635" y="874514"/>
            <a:ext cx="8229600" cy="3678436"/>
          </a:xfrm>
        </p:spPr>
        <p:txBody>
          <a:bodyPr/>
          <a:lstStyle/>
          <a:p>
            <a:pPr>
              <a:buNone/>
            </a:pPr>
            <a:r>
              <a:rPr lang="en-US" altLang="en-US" sz="2400" b="1" i="1" dirty="0">
                <a:solidFill>
                  <a:schemeClr val="tx1">
                    <a:lumMod val="50000"/>
                  </a:schemeClr>
                </a:solidFill>
              </a:rPr>
              <a:t>Class Summary:</a:t>
            </a:r>
          </a:p>
          <a:p>
            <a:r>
              <a:rPr lang="en-US" sz="2400" dirty="0">
                <a:solidFill>
                  <a:srgbClr val="000000"/>
                </a:solidFill>
              </a:rPr>
              <a:t>Pancreatic enzyme supplements differ in enzyme content and bioavailability </a:t>
            </a:r>
          </a:p>
          <a:p>
            <a:r>
              <a:rPr lang="en-US" sz="2400" dirty="0">
                <a:solidFill>
                  <a:srgbClr val="000000"/>
                </a:solidFill>
              </a:rPr>
              <a:t>These products have demonstrated favorable risk-benefit profiles in the treatment of exocrine pancreatic insufficiency due to cystic fibrosis and other conditions </a:t>
            </a:r>
          </a:p>
          <a:p>
            <a:r>
              <a:rPr lang="en-US" sz="2400" dirty="0">
                <a:solidFill>
                  <a:srgbClr val="000000"/>
                </a:solidFill>
              </a:rPr>
              <a:t>Dosing of these products should be individualized in accordance with the individual product’s prescribing information and the CFF Consensus Guidelines</a:t>
            </a:r>
          </a:p>
          <a:p>
            <a:endParaRPr lang="en-US" dirty="0"/>
          </a:p>
        </p:txBody>
      </p:sp>
    </p:spTree>
    <p:extLst>
      <p:ext uri="{BB962C8B-B14F-4D97-AF65-F5344CB8AC3E}">
        <p14:creationId xmlns:p14="http://schemas.microsoft.com/office/powerpoint/2010/main" val="225229875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1340-8013-45BF-A20A-001797532474}"/>
              </a:ext>
            </a:extLst>
          </p:cNvPr>
          <p:cNvSpPr>
            <a:spLocks noGrp="1"/>
          </p:cNvSpPr>
          <p:nvPr>
            <p:ph type="ctrTitle"/>
          </p:nvPr>
        </p:nvSpPr>
        <p:spPr/>
        <p:txBody>
          <a:bodyPr/>
          <a:lstStyle/>
          <a:p>
            <a:r>
              <a:rPr lang="en-US" altLang="en-US" dirty="0">
                <a:solidFill>
                  <a:schemeClr val="bg1"/>
                </a:solidFill>
              </a:rPr>
              <a:t>Stimulants and Related Agents</a:t>
            </a:r>
            <a:endParaRPr lang="en-US" dirty="0">
              <a:solidFill>
                <a:schemeClr val="bg1"/>
              </a:solidFill>
            </a:endParaRPr>
          </a:p>
        </p:txBody>
      </p:sp>
    </p:spTree>
    <p:extLst>
      <p:ext uri="{BB962C8B-B14F-4D97-AF65-F5344CB8AC3E}">
        <p14:creationId xmlns:p14="http://schemas.microsoft.com/office/powerpoint/2010/main" val="308869916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5ED7-E120-414B-9D4D-C934B1A1FF53}"/>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DDC67C4A-EAE6-4E63-ADBC-30202F2C6E48}"/>
              </a:ext>
            </a:extLst>
          </p:cNvPr>
          <p:cNvSpPr>
            <a:spLocks noGrp="1"/>
          </p:cNvSpPr>
          <p:nvPr>
            <p:ph idx="1"/>
          </p:nvPr>
        </p:nvSpPr>
        <p:spPr/>
        <p:txBody>
          <a:bodyPr/>
          <a:lstStyle/>
          <a:p>
            <a:pPr>
              <a:buNone/>
            </a:pPr>
            <a:r>
              <a:rPr lang="en-US" altLang="en-US" sz="2400" b="1" i="1" dirty="0">
                <a:solidFill>
                  <a:schemeClr val="tx1">
                    <a:lumMod val="50000"/>
                  </a:schemeClr>
                </a:solidFill>
              </a:rPr>
              <a:t>Class Overview:</a:t>
            </a:r>
            <a:r>
              <a:rPr lang="en-US" sz="2400" b="1" i="1" dirty="0">
                <a:solidFill>
                  <a:schemeClr val="tx1">
                    <a:lumMod val="50000"/>
                  </a:schemeClr>
                </a:solidFill>
              </a:rPr>
              <a:t> Product Indications</a:t>
            </a:r>
          </a:p>
          <a:p>
            <a:pPr marL="342900" lvl="1" indent="-342900">
              <a:spcBef>
                <a:spcPts val="1000"/>
              </a:spcBef>
              <a:buFont typeface="Arial" panose="020B0604020202020204" pitchFamily="34" charset="0"/>
              <a:buChar char="•"/>
            </a:pPr>
            <a:r>
              <a:rPr lang="en-US" sz="2400" dirty="0">
                <a:solidFill>
                  <a:srgbClr val="000000"/>
                </a:solidFill>
              </a:rPr>
              <a:t>ADHD (attention deficit hyperactivity disorder), Narcolepsy</a:t>
            </a:r>
          </a:p>
          <a:p>
            <a:pPr marL="342900" lvl="1" indent="-342900">
              <a:spcBef>
                <a:spcPts val="1000"/>
              </a:spcBef>
              <a:buFont typeface="Arial" panose="020B0604020202020204" pitchFamily="34" charset="0"/>
              <a:buChar char="•"/>
            </a:pPr>
            <a:r>
              <a:rPr lang="en-US" sz="2400" dirty="0">
                <a:solidFill>
                  <a:srgbClr val="000000"/>
                </a:solidFill>
              </a:rPr>
              <a:t>Other: exogenous obesity, binge eating disorder</a:t>
            </a:r>
          </a:p>
          <a:p>
            <a:endParaRPr lang="en-US" dirty="0"/>
          </a:p>
        </p:txBody>
      </p:sp>
    </p:spTree>
    <p:extLst>
      <p:ext uri="{BB962C8B-B14F-4D97-AF65-F5344CB8AC3E}">
        <p14:creationId xmlns:p14="http://schemas.microsoft.com/office/powerpoint/2010/main" val="21224744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5A33-15CC-4D0D-A09A-6D182BAAA26E}"/>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E1E00DCD-C1CB-4628-89C1-67F8367173EE}"/>
              </a:ext>
            </a:extLst>
          </p:cNvPr>
          <p:cNvGraphicFramePr>
            <a:graphicFrameLocks noGrp="1"/>
          </p:cNvGraphicFramePr>
          <p:nvPr>
            <p:ph idx="1"/>
            <p:extLst>
              <p:ext uri="{D42A27DB-BD31-4B8C-83A1-F6EECF244321}">
                <p14:modId xmlns:p14="http://schemas.microsoft.com/office/powerpoint/2010/main" val="448564291"/>
              </p:ext>
            </p:extLst>
          </p:nvPr>
        </p:nvGraphicFramePr>
        <p:xfrm>
          <a:off x="0" y="819151"/>
          <a:ext cx="9144001" cy="3886199"/>
        </p:xfrm>
        <a:graphic>
          <a:graphicData uri="http://schemas.openxmlformats.org/drawingml/2006/table">
            <a:tbl>
              <a:tblPr firstRow="1" bandRow="1">
                <a:tableStyleId>{5C22544A-7EE6-4342-B048-85BDC9FD1C3A}</a:tableStyleId>
              </a:tblPr>
              <a:tblGrid>
                <a:gridCol w="1443787">
                  <a:extLst>
                    <a:ext uri="{9D8B030D-6E8A-4147-A177-3AD203B41FA5}">
                      <a16:colId xmlns:a16="http://schemas.microsoft.com/office/drawing/2014/main" val="20000"/>
                    </a:ext>
                  </a:extLst>
                </a:gridCol>
                <a:gridCol w="132766">
                  <a:extLst>
                    <a:ext uri="{9D8B030D-6E8A-4147-A177-3AD203B41FA5}">
                      <a16:colId xmlns:a16="http://schemas.microsoft.com/office/drawing/2014/main" val="20001"/>
                    </a:ext>
                  </a:extLst>
                </a:gridCol>
                <a:gridCol w="1056303">
                  <a:extLst>
                    <a:ext uri="{9D8B030D-6E8A-4147-A177-3AD203B41FA5}">
                      <a16:colId xmlns:a16="http://schemas.microsoft.com/office/drawing/2014/main" val="3038110601"/>
                    </a:ext>
                  </a:extLst>
                </a:gridCol>
                <a:gridCol w="1316428">
                  <a:extLst>
                    <a:ext uri="{9D8B030D-6E8A-4147-A177-3AD203B41FA5}">
                      <a16:colId xmlns:a16="http://schemas.microsoft.com/office/drawing/2014/main" val="20002"/>
                    </a:ext>
                  </a:extLst>
                </a:gridCol>
                <a:gridCol w="1316428">
                  <a:extLst>
                    <a:ext uri="{9D8B030D-6E8A-4147-A177-3AD203B41FA5}">
                      <a16:colId xmlns:a16="http://schemas.microsoft.com/office/drawing/2014/main" val="20003"/>
                    </a:ext>
                  </a:extLst>
                </a:gridCol>
                <a:gridCol w="1316428">
                  <a:extLst>
                    <a:ext uri="{9D8B030D-6E8A-4147-A177-3AD203B41FA5}">
                      <a16:colId xmlns:a16="http://schemas.microsoft.com/office/drawing/2014/main" val="20004"/>
                    </a:ext>
                  </a:extLst>
                </a:gridCol>
                <a:gridCol w="1316428">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188686">
                <a:tc rowSpan="2" grid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hMerge="1">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188686">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15877">
                <a:tc gridSpan="8">
                  <a:txBody>
                    <a:bodyPr/>
                    <a:lstStyle/>
                    <a:p>
                      <a:pPr marL="0" marR="0" algn="ctr">
                        <a:spcBef>
                          <a:spcPts val="200"/>
                        </a:spcBef>
                        <a:spcAft>
                          <a:spcPts val="200"/>
                        </a:spcAft>
                      </a:pPr>
                      <a:r>
                        <a:rPr lang="en-US" sz="1400" b="1" dirty="0">
                          <a:solidFill>
                            <a:srgbClr val="000000"/>
                          </a:solidFill>
                          <a:latin typeface="+mn-lt"/>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01372">
                <a:tc>
                  <a:txBody>
                    <a:bodyPr/>
                    <a:lstStyle/>
                    <a:p>
                      <a:pPr marL="0" marR="0">
                        <a:spcBef>
                          <a:spcPts val="200"/>
                        </a:spcBef>
                        <a:spcAft>
                          <a:spcPts val="200"/>
                        </a:spcAft>
                      </a:pPr>
                      <a:r>
                        <a:rPr lang="en-US" sz="1300" dirty="0">
                          <a:solidFill>
                            <a:srgbClr val="000000"/>
                          </a:solidFill>
                          <a:latin typeface="+mn-lt"/>
                          <a:ea typeface="Times New Roman"/>
                          <a:cs typeface="Arial"/>
                        </a:rPr>
                        <a:t>amphetamine sulfate (Evekeo™)</a:t>
                      </a:r>
                    </a:p>
                  </a:txBody>
                  <a:tcPr marL="18415" marR="18415" marT="0" marB="0" anchor="ctr"/>
                </a:tc>
                <a:tc gridSpan="2">
                  <a:txBody>
                    <a:bodyPr/>
                    <a:lstStyle/>
                    <a:p>
                      <a:pPr marL="0" marR="0" algn="ctr">
                        <a:spcBef>
                          <a:spcPts val="200"/>
                        </a:spcBef>
                        <a:spcAft>
                          <a:spcPts val="200"/>
                        </a:spcAft>
                      </a:pPr>
                      <a:r>
                        <a:rPr lang="en-US" sz="1300" dirty="0">
                          <a:solidFill>
                            <a:srgbClr val="000000"/>
                          </a:solidFill>
                          <a:latin typeface="+mn-lt"/>
                          <a:ea typeface="Times New Roman"/>
                          <a:cs typeface="Arial"/>
                        </a:rPr>
                        <a:t>generic, Arbor</a:t>
                      </a:r>
                    </a:p>
                  </a:txBody>
                  <a:tcPr marL="18415" marR="18415" marT="0" marB="0" anchor="ctr"/>
                </a:tc>
                <a:tc hMerge="1">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Exogenous obesity age </a:t>
                      </a:r>
                      <a:r>
                        <a:rPr lang="en-US" sz="1300" u="sng" dirty="0">
                          <a:solidFill>
                            <a:srgbClr val="000000"/>
                          </a:solidFill>
                          <a:latin typeface="+mn-lt"/>
                          <a:ea typeface="Times New Roman"/>
                          <a:cs typeface="Arial"/>
                        </a:rPr>
                        <a:t>&gt;</a:t>
                      </a:r>
                      <a:r>
                        <a:rPr lang="en-US" sz="1300" dirty="0">
                          <a:solidFill>
                            <a:srgbClr val="000000"/>
                          </a:solidFill>
                          <a:latin typeface="+mn-lt"/>
                          <a:ea typeface="Times New Roman"/>
                          <a:cs typeface="Arial"/>
                        </a:rPr>
                        <a:t>12 years</a:t>
                      </a:r>
                    </a:p>
                  </a:txBody>
                  <a:tcPr marL="18415" marR="18415" marT="0" marB="0" anchor="ctr"/>
                </a:tc>
                <a:extLst>
                  <a:ext uri="{0D108BD9-81ED-4DB2-BD59-A6C34878D82A}">
                    <a16:rowId xmlns:a16="http://schemas.microsoft.com/office/drawing/2014/main" val="10003"/>
                  </a:ext>
                </a:extLst>
              </a:tr>
              <a:tr h="100228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kern="1200" dirty="0">
                          <a:solidFill>
                            <a:srgbClr val="000000"/>
                          </a:solidFill>
                          <a:latin typeface="+mn-lt"/>
                          <a:ea typeface="+mn-ea"/>
                          <a:cs typeface="Arial"/>
                        </a:rPr>
                        <a:t>amphetamine sulfate orally disintegrating tablet (ODT) (Evekeo ODT™)</a:t>
                      </a:r>
                      <a:endParaRPr lang="en-US" sz="1300" dirty="0">
                        <a:solidFill>
                          <a:srgbClr val="000000"/>
                        </a:solidFill>
                        <a:latin typeface="+mn-lt"/>
                        <a:ea typeface="Times New Roman"/>
                        <a:cs typeface="Arial"/>
                      </a:endParaRPr>
                    </a:p>
                  </a:txBody>
                  <a:tcPr marL="18415" marR="18415" marT="0" marB="0" anchor="ctr"/>
                </a:tc>
                <a:tc gridSpan="2">
                  <a:txBody>
                    <a:bodyPr/>
                    <a:lstStyle/>
                    <a:p>
                      <a:pPr marL="0" marR="0" algn="ctr">
                        <a:spcBef>
                          <a:spcPts val="200"/>
                        </a:spcBef>
                        <a:spcAft>
                          <a:spcPts val="200"/>
                        </a:spcAft>
                      </a:pPr>
                      <a:r>
                        <a:rPr lang="en-US" sz="1300" dirty="0">
                          <a:solidFill>
                            <a:srgbClr val="000000"/>
                          </a:solidFill>
                          <a:latin typeface="+mn-lt"/>
                          <a:ea typeface="Times New Roman"/>
                          <a:cs typeface="Arial"/>
                        </a:rPr>
                        <a:t>Arbor</a:t>
                      </a:r>
                    </a:p>
                  </a:txBody>
                  <a:tcPr marL="18415" marR="18415" marT="0" marB="0" anchor="ctr"/>
                </a:tc>
                <a:tc hMerge="1">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extLst>
                  <a:ext uri="{0D108BD9-81ED-4DB2-BD59-A6C34878D82A}">
                    <a16:rowId xmlns:a16="http://schemas.microsoft.com/office/drawing/2014/main" val="1007851998"/>
                  </a:ext>
                </a:extLst>
              </a:tr>
              <a:tr h="45231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dirty="0">
                          <a:solidFill>
                            <a:srgbClr val="000000"/>
                          </a:solidFill>
                          <a:latin typeface="+mn-lt"/>
                          <a:ea typeface="Times New Roman"/>
                          <a:cs typeface="Arial"/>
                        </a:rPr>
                        <a:t>dexmethylphenidate IR (Focalin </a:t>
                      </a:r>
                      <a:r>
                        <a:rPr lang="en-US" sz="1300" kern="1200" dirty="0">
                          <a:solidFill>
                            <a:srgbClr val="000000"/>
                          </a:solidFill>
                          <a:latin typeface="+mn-lt"/>
                          <a:ea typeface="+mn-ea"/>
                          <a:cs typeface="Arial"/>
                        </a:rPr>
                        <a:t>®</a:t>
                      </a:r>
                      <a:r>
                        <a:rPr lang="en-US" sz="1300" dirty="0">
                          <a:solidFill>
                            <a:srgbClr val="000000"/>
                          </a:solidFill>
                          <a:latin typeface="+mn-lt"/>
                          <a:ea typeface="Times New Roman"/>
                          <a:cs typeface="Arial"/>
                        </a:rPr>
                        <a:t>)</a:t>
                      </a:r>
                    </a:p>
                  </a:txBody>
                  <a:tcPr marL="18415" marR="18415" marT="0" marB="0" anchor="ctr"/>
                </a:tc>
                <a:tc gridSpan="2">
                  <a:txBody>
                    <a:bodyPr/>
                    <a:lstStyle/>
                    <a:p>
                      <a:pPr marL="0" marR="0" algn="ctr">
                        <a:spcBef>
                          <a:spcPts val="200"/>
                        </a:spcBef>
                        <a:spcAft>
                          <a:spcPts val="200"/>
                        </a:spcAft>
                      </a:pPr>
                      <a:r>
                        <a:rPr lang="en-US" sz="1300" dirty="0">
                          <a:solidFill>
                            <a:srgbClr val="000000"/>
                          </a:solidFill>
                          <a:latin typeface="+mn-lt"/>
                          <a:ea typeface="Times New Roman"/>
                          <a:cs typeface="Arial"/>
                        </a:rPr>
                        <a:t>generic, </a:t>
                      </a:r>
                    </a:p>
                    <a:p>
                      <a:pPr marL="0" marR="0" algn="ctr">
                        <a:spcBef>
                          <a:spcPts val="200"/>
                        </a:spcBef>
                        <a:spcAft>
                          <a:spcPts val="200"/>
                        </a:spcAft>
                      </a:pPr>
                      <a:r>
                        <a:rPr lang="en-US" sz="1300" dirty="0">
                          <a:solidFill>
                            <a:srgbClr val="000000"/>
                          </a:solidFill>
                          <a:latin typeface="+mn-lt"/>
                          <a:ea typeface="Times New Roman"/>
                          <a:cs typeface="Arial"/>
                        </a:rPr>
                        <a:t>Novartis</a:t>
                      </a:r>
                    </a:p>
                  </a:txBody>
                  <a:tcPr marL="18415" marR="18415" marT="0" marB="0" anchor="ctr"/>
                </a:tc>
                <a:tc hMerge="1">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r h="601372">
                <a:tc>
                  <a:txBody>
                    <a:bodyPr/>
                    <a:lstStyle/>
                    <a:p>
                      <a:pPr marL="0" marR="0">
                        <a:spcBef>
                          <a:spcPts val="200"/>
                        </a:spcBef>
                        <a:spcAft>
                          <a:spcPts val="200"/>
                        </a:spcAft>
                      </a:pPr>
                      <a:r>
                        <a:rPr lang="en-US" sz="1300" dirty="0">
                          <a:solidFill>
                            <a:srgbClr val="000000"/>
                          </a:solidFill>
                          <a:latin typeface="+mn-lt"/>
                          <a:ea typeface="Times New Roman"/>
                          <a:cs typeface="Arial"/>
                        </a:rPr>
                        <a:t>dextroamphetamine IR</a:t>
                      </a:r>
                      <a:br>
                        <a:rPr lang="en-US" sz="1300" dirty="0">
                          <a:solidFill>
                            <a:srgbClr val="000000"/>
                          </a:solidFill>
                          <a:latin typeface="+mn-lt"/>
                          <a:ea typeface="Times New Roman"/>
                          <a:cs typeface="Arial"/>
                        </a:rPr>
                      </a:br>
                      <a:endParaRPr lang="en-US" sz="1300" dirty="0">
                        <a:solidFill>
                          <a:srgbClr val="000000"/>
                        </a:solidFill>
                        <a:latin typeface="+mn-lt"/>
                        <a:ea typeface="Times New Roman"/>
                        <a:cs typeface="Arial"/>
                      </a:endParaRPr>
                    </a:p>
                  </a:txBody>
                  <a:tcPr marL="18415" marR="18415" marT="0" marB="0" anchor="ctr"/>
                </a:tc>
                <a:tc gridSpan="2">
                  <a:txBody>
                    <a:bodyPr/>
                    <a:lstStyle/>
                    <a:p>
                      <a:pPr marL="0" marR="0" algn="ctr">
                        <a:spcBef>
                          <a:spcPts val="200"/>
                        </a:spcBef>
                        <a:spcAft>
                          <a:spcPts val="200"/>
                        </a:spcAft>
                      </a:pPr>
                      <a:r>
                        <a:rPr lang="en-US" sz="1300" dirty="0">
                          <a:solidFill>
                            <a:srgbClr val="000000"/>
                          </a:solidFill>
                          <a:latin typeface="+mn-lt"/>
                          <a:ea typeface="Times New Roman"/>
                          <a:cs typeface="Arial"/>
                        </a:rPr>
                        <a:t>generic</a:t>
                      </a:r>
                    </a:p>
                  </a:txBody>
                  <a:tcPr marL="18415" marR="18415" marT="0" marB="0" anchor="ctr"/>
                </a:tc>
                <a:tc hMerge="1">
                  <a:txBody>
                    <a:bodyPr/>
                    <a:lstStyle/>
                    <a:p>
                      <a:pPr marL="0" marR="0" algn="ctr">
                        <a:spcBef>
                          <a:spcPts val="200"/>
                        </a:spcBef>
                        <a:spcAft>
                          <a:spcPts val="200"/>
                        </a:spcAft>
                      </a:pPr>
                      <a:endParaRPr lang="en-US" sz="13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p>
                      <a:pPr marL="0" marR="0" algn="ctr">
                        <a:spcBef>
                          <a:spcPts val="200"/>
                        </a:spcBef>
                        <a:spcAft>
                          <a:spcPts val="200"/>
                        </a:spcAft>
                      </a:pPr>
                      <a:r>
                        <a:rPr lang="en-US" sz="1300" dirty="0">
                          <a:solidFill>
                            <a:srgbClr val="000000"/>
                          </a:solidFill>
                          <a:latin typeface="+mn-lt"/>
                          <a:ea typeface="Times New Roman"/>
                          <a:cs typeface="Arial"/>
                        </a:rPr>
                        <a:t>(≤ 16 years)</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6"/>
                  </a:ext>
                </a:extLst>
              </a:tr>
              <a:tr h="635606">
                <a:tc>
                  <a:txBody>
                    <a:bodyPr/>
                    <a:lstStyle/>
                    <a:p>
                      <a:pPr marL="0" marR="0">
                        <a:spcBef>
                          <a:spcPts val="200"/>
                        </a:spcBef>
                        <a:spcAft>
                          <a:spcPts val="200"/>
                        </a:spcAft>
                      </a:pPr>
                      <a:r>
                        <a:rPr lang="en-US" sz="1300" dirty="0">
                          <a:solidFill>
                            <a:srgbClr val="000000"/>
                          </a:solidFill>
                          <a:latin typeface="+mn-lt"/>
                          <a:ea typeface="Times New Roman"/>
                          <a:cs typeface="Arial"/>
                        </a:rPr>
                        <a:t>dextroamphetamine solution</a:t>
                      </a:r>
                    </a:p>
                  </a:txBody>
                  <a:tcPr marL="18415" marR="18415" marT="0" marB="0" anchor="ctr"/>
                </a:tc>
                <a:tc gridSpan="2">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300" dirty="0">
                          <a:solidFill>
                            <a:srgbClr val="000000"/>
                          </a:solidFill>
                          <a:latin typeface="+mn-lt"/>
                          <a:ea typeface="Times New Roman"/>
                          <a:cs typeface="Arial" panose="020B0604020202020204" pitchFamily="34" charset="0"/>
                        </a:rPr>
                        <a:t>generic</a:t>
                      </a:r>
                      <a:endParaRPr lang="en-US" sz="1300" b="0" i="0" u="none" strike="noStrike" kern="1200" baseline="0" dirty="0">
                        <a:solidFill>
                          <a:srgbClr val="000000"/>
                        </a:solidFill>
                        <a:latin typeface="+mn-lt"/>
                        <a:ea typeface="+mn-ea"/>
                        <a:cs typeface="+mn-cs"/>
                      </a:endParaRPr>
                    </a:p>
                  </a:txBody>
                  <a:tcPr marL="18415" marR="18415" marT="0" marB="0" anchor="ctr"/>
                </a:tc>
                <a:tc hMerge="1">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lang="en-US" sz="1300" b="0" i="0" u="none" strike="noStrike" kern="1200" baseline="0" dirty="0">
                        <a:solidFill>
                          <a:srgbClr val="000000"/>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p>
                      <a:pPr marL="0" marR="0" algn="ctr">
                        <a:spcBef>
                          <a:spcPts val="200"/>
                        </a:spcBef>
                        <a:spcAft>
                          <a:spcPts val="200"/>
                        </a:spcAft>
                      </a:pPr>
                      <a:r>
                        <a:rPr lang="en-US" sz="1300" dirty="0">
                          <a:solidFill>
                            <a:srgbClr val="000000"/>
                          </a:solidFill>
                          <a:latin typeface="+mn-lt"/>
                          <a:ea typeface="Times New Roman"/>
                          <a:cs typeface="Arial"/>
                        </a:rPr>
                        <a:t>(≤ 16 years)</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3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2497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AA27-3091-47A3-89DD-569DDA3C9009}"/>
              </a:ext>
            </a:extLst>
          </p:cNvPr>
          <p:cNvSpPr>
            <a:spLocks noGrp="1"/>
          </p:cNvSpPr>
          <p:nvPr>
            <p:ph type="title"/>
          </p:nvPr>
        </p:nvSpPr>
        <p:spPr>
          <a:xfrm>
            <a:off x="457200" y="135639"/>
            <a:ext cx="8229600" cy="581594"/>
          </a:xfrm>
        </p:spPr>
        <p:txBody>
          <a:bodyPr/>
          <a:lstStyle/>
          <a:p>
            <a:r>
              <a:rPr lang="en-US" dirty="0"/>
              <a:t>Antimigraine Agents, CGRP</a:t>
            </a:r>
          </a:p>
        </p:txBody>
      </p:sp>
      <p:graphicFrame>
        <p:nvGraphicFramePr>
          <p:cNvPr id="4" name="Content Placeholder 3">
            <a:extLst>
              <a:ext uri="{FF2B5EF4-FFF2-40B4-BE49-F238E27FC236}">
                <a16:creationId xmlns:a16="http://schemas.microsoft.com/office/drawing/2014/main" id="{0EF7D227-6E76-4458-80F5-A1C1FD370C71}"/>
              </a:ext>
            </a:extLst>
          </p:cNvPr>
          <p:cNvGraphicFramePr>
            <a:graphicFrameLocks noGrp="1"/>
          </p:cNvGraphicFramePr>
          <p:nvPr>
            <p:ph idx="1"/>
            <p:extLst>
              <p:ext uri="{D42A27DB-BD31-4B8C-83A1-F6EECF244321}">
                <p14:modId xmlns:p14="http://schemas.microsoft.com/office/powerpoint/2010/main" val="534536053"/>
              </p:ext>
            </p:extLst>
          </p:nvPr>
        </p:nvGraphicFramePr>
        <p:xfrm>
          <a:off x="381001" y="687767"/>
          <a:ext cx="8305799" cy="3712783"/>
        </p:xfrm>
        <a:graphic>
          <a:graphicData uri="http://schemas.openxmlformats.org/drawingml/2006/table">
            <a:tbl>
              <a:tblPr firstRow="1" firstCol="1" bandRow="1" bandCol="1">
                <a:tableStyleId>{5C22544A-7EE6-4342-B048-85BDC9FD1C3A}</a:tableStyleId>
              </a:tblPr>
              <a:tblGrid>
                <a:gridCol w="2062899">
                  <a:extLst>
                    <a:ext uri="{9D8B030D-6E8A-4147-A177-3AD203B41FA5}">
                      <a16:colId xmlns:a16="http://schemas.microsoft.com/office/drawing/2014/main" val="2005870539"/>
                    </a:ext>
                  </a:extLst>
                </a:gridCol>
                <a:gridCol w="1552103">
                  <a:extLst>
                    <a:ext uri="{9D8B030D-6E8A-4147-A177-3AD203B41FA5}">
                      <a16:colId xmlns:a16="http://schemas.microsoft.com/office/drawing/2014/main" val="1505466313"/>
                    </a:ext>
                  </a:extLst>
                </a:gridCol>
                <a:gridCol w="4690797">
                  <a:extLst>
                    <a:ext uri="{9D8B030D-6E8A-4147-A177-3AD203B41FA5}">
                      <a16:colId xmlns:a16="http://schemas.microsoft.com/office/drawing/2014/main" val="322500332"/>
                    </a:ext>
                  </a:extLst>
                </a:gridCol>
              </a:tblGrid>
              <a:tr h="217205">
                <a:tc>
                  <a:txBody>
                    <a:bodyPr/>
                    <a:lstStyle/>
                    <a:p>
                      <a:pPr marL="0" marR="0" algn="ctr">
                        <a:spcBef>
                          <a:spcPts val="200"/>
                        </a:spcBef>
                        <a:spcAft>
                          <a:spcPts val="200"/>
                        </a:spcAft>
                      </a:pPr>
                      <a:r>
                        <a:rPr lang="en-US" sz="1400" dirty="0">
                          <a:effectLst/>
                        </a:rPr>
                        <a:t>Drug</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Manufacturer</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Indication(s)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048676294"/>
                  </a:ext>
                </a:extLst>
              </a:tr>
              <a:tr h="217205">
                <a:tc gridSpan="3">
                  <a:txBody>
                    <a:bodyPr/>
                    <a:lstStyle/>
                    <a:p>
                      <a:pPr marL="0" marR="0" algn="ctr">
                        <a:spcBef>
                          <a:spcPts val="200"/>
                        </a:spcBef>
                        <a:spcAft>
                          <a:spcPts val="200"/>
                        </a:spcAft>
                      </a:pPr>
                      <a:r>
                        <a:rPr lang="en-US" sz="1400" b="1" dirty="0">
                          <a:effectLst/>
                        </a:rPr>
                        <a:t>Calcitonin</a:t>
                      </a:r>
                      <a:r>
                        <a:rPr lang="en-US" sz="1600" b="1" dirty="0">
                          <a:effectLst/>
                        </a:rPr>
                        <a:t> gene-related peptide (CGRP) antagonists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0008765"/>
                  </a:ext>
                </a:extLst>
              </a:tr>
              <a:tr h="197458">
                <a:tc>
                  <a:txBody>
                    <a:bodyPr/>
                    <a:lstStyle/>
                    <a:p>
                      <a:pPr marL="0" marR="0" algn="l" defTabSz="914400" rtl="0" eaLnBrk="1" latinLnBrk="0" hangingPunct="1">
                        <a:spcBef>
                          <a:spcPts val="200"/>
                        </a:spcBef>
                        <a:spcAft>
                          <a:spcPts val="200"/>
                        </a:spcAft>
                      </a:pPr>
                      <a:r>
                        <a:rPr lang="en-US" sz="1200" b="1" u="none" kern="1200" dirty="0">
                          <a:solidFill>
                            <a:schemeClr val="lt1"/>
                          </a:solidFill>
                          <a:effectLst/>
                          <a:latin typeface="+mn-lt"/>
                          <a:ea typeface="+mn-ea"/>
                          <a:cs typeface="+mn-cs"/>
                        </a:rPr>
                        <a:t>atogepant (Qulipta™)</a:t>
                      </a:r>
                    </a:p>
                  </a:txBody>
                  <a:tcPr marL="27305" marR="27305" marT="0" marB="0" anchor="ctr"/>
                </a:tc>
                <a:tc>
                  <a:txBody>
                    <a:bodyPr/>
                    <a:lstStyle/>
                    <a:p>
                      <a:pPr marL="0" marR="0" algn="l" defTabSz="914400" rtl="0" eaLnBrk="1" latinLnBrk="0" hangingPunct="1">
                        <a:spcBef>
                          <a:spcPts val="200"/>
                        </a:spcBef>
                        <a:spcAft>
                          <a:spcPts val="200"/>
                        </a:spcAft>
                      </a:pPr>
                      <a:r>
                        <a:rPr lang="en-US" sz="1200" kern="1200" dirty="0">
                          <a:solidFill>
                            <a:srgbClr val="000000"/>
                          </a:solidFill>
                          <a:effectLst/>
                          <a:latin typeface="+mn-lt"/>
                          <a:ea typeface="+mn-ea"/>
                          <a:cs typeface="+mn-cs"/>
                        </a:rPr>
                        <a:t>Abbvie</a:t>
                      </a:r>
                    </a:p>
                  </a:txBody>
                  <a:tcPr marL="27305" marR="27305"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u="none" kern="1200" dirty="0">
                          <a:solidFill>
                            <a:srgbClr val="000000"/>
                          </a:solidFill>
                          <a:effectLst/>
                          <a:latin typeface="+mn-lt"/>
                          <a:ea typeface="+mn-ea"/>
                          <a:cs typeface="+mn-cs"/>
                        </a:rPr>
                        <a:t>Preventive treatment of </a:t>
                      </a:r>
                      <a:r>
                        <a:rPr lang="en-US" sz="1200" u="none" kern="1200" dirty="0">
                          <a:solidFill>
                            <a:srgbClr val="000000"/>
                          </a:solidFill>
                          <a:effectLst/>
                          <a:highlight>
                            <a:srgbClr val="00FFFF"/>
                          </a:highlight>
                          <a:latin typeface="+mn-lt"/>
                          <a:ea typeface="+mn-ea"/>
                          <a:cs typeface="+mn-cs"/>
                        </a:rPr>
                        <a:t>migraine </a:t>
                      </a:r>
                      <a:r>
                        <a:rPr lang="en-US" sz="1200" u="none" kern="1200" dirty="0">
                          <a:solidFill>
                            <a:srgbClr val="000000"/>
                          </a:solidFill>
                          <a:effectLst/>
                          <a:latin typeface="+mn-lt"/>
                          <a:ea typeface="+mn-ea"/>
                          <a:cs typeface="+mn-cs"/>
                        </a:rPr>
                        <a:t>in adults</a:t>
                      </a:r>
                    </a:p>
                  </a:txBody>
                  <a:tcPr marL="27305" marR="27305" marT="0" marB="0" anchor="ctr"/>
                </a:tc>
                <a:extLst>
                  <a:ext uri="{0D108BD9-81ED-4DB2-BD59-A6C34878D82A}">
                    <a16:rowId xmlns:a16="http://schemas.microsoft.com/office/drawing/2014/main" val="3712391821"/>
                  </a:ext>
                </a:extLst>
              </a:tr>
              <a:tr h="197458">
                <a:tc>
                  <a:txBody>
                    <a:bodyPr/>
                    <a:lstStyle/>
                    <a:p>
                      <a:pPr marL="0" marR="0">
                        <a:spcBef>
                          <a:spcPts val="200"/>
                        </a:spcBef>
                        <a:spcAft>
                          <a:spcPts val="200"/>
                        </a:spcAft>
                      </a:pPr>
                      <a:r>
                        <a:rPr lang="en-US" sz="1200" u="none" dirty="0">
                          <a:effectLst/>
                        </a:rPr>
                        <a:t>eptinezumab-jjmr (Vyepti®)</a:t>
                      </a:r>
                    </a:p>
                  </a:txBody>
                  <a:tcPr marL="27305" marR="27305" marT="0" marB="0" anchor="ctr"/>
                </a:tc>
                <a:tc>
                  <a:txBody>
                    <a:bodyPr/>
                    <a:lstStyle/>
                    <a:p>
                      <a:pPr marL="0" marR="0">
                        <a:spcBef>
                          <a:spcPts val="200"/>
                        </a:spcBef>
                        <a:spcAft>
                          <a:spcPts val="200"/>
                        </a:spcAft>
                      </a:pPr>
                      <a:r>
                        <a:rPr lang="en-US" sz="1200" dirty="0">
                          <a:solidFill>
                            <a:srgbClr val="000000"/>
                          </a:solidFill>
                          <a:effectLst/>
                        </a:rPr>
                        <a:t>Lundbeck Seattle</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u="none" dirty="0">
                          <a:solidFill>
                            <a:srgbClr val="000000"/>
                          </a:solidFill>
                          <a:effectLst/>
                        </a:rPr>
                        <a:t>Preventive treatment of migraine in adults</a:t>
                      </a:r>
                      <a:endParaRPr lang="en-US" sz="1800"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540735574"/>
                  </a:ext>
                </a:extLst>
              </a:tr>
              <a:tr h="266022">
                <a:tc>
                  <a:txBody>
                    <a:bodyPr/>
                    <a:lstStyle/>
                    <a:p>
                      <a:pPr marL="0" marR="0">
                        <a:spcBef>
                          <a:spcPts val="200"/>
                        </a:spcBef>
                        <a:spcAft>
                          <a:spcPts val="200"/>
                        </a:spcAft>
                      </a:pPr>
                      <a:r>
                        <a:rPr lang="en-US" sz="1200" dirty="0" err="1">
                          <a:effectLst/>
                        </a:rPr>
                        <a:t>erenumab-aooe</a:t>
                      </a:r>
                      <a:r>
                        <a:rPr lang="en-US" sz="1200" dirty="0">
                          <a:effectLst/>
                        </a:rPr>
                        <a:t> (Aimovig®)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Amgen</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Preventive treatment of migraine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675683957"/>
                  </a:ext>
                </a:extLst>
              </a:tr>
              <a:tr h="304800">
                <a:tc>
                  <a:txBody>
                    <a:bodyPr/>
                    <a:lstStyle/>
                    <a:p>
                      <a:pPr marL="0" marR="0">
                        <a:spcBef>
                          <a:spcPts val="200"/>
                        </a:spcBef>
                        <a:spcAft>
                          <a:spcPts val="200"/>
                        </a:spcAft>
                      </a:pPr>
                      <a:r>
                        <a:rPr lang="en-US" sz="1200" dirty="0" err="1">
                          <a:effectLst/>
                        </a:rPr>
                        <a:t>fremanezumab-vfrm</a:t>
                      </a:r>
                      <a:r>
                        <a:rPr lang="en-US" sz="1200" dirty="0">
                          <a:effectLst/>
                        </a:rPr>
                        <a:t> (Ajovy®)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Teva</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Preventive treatment of migraine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326262089"/>
                  </a:ext>
                </a:extLst>
              </a:tr>
              <a:tr h="460737">
                <a:tc>
                  <a:txBody>
                    <a:bodyPr/>
                    <a:lstStyle/>
                    <a:p>
                      <a:pPr marL="0" marR="0">
                        <a:spcBef>
                          <a:spcPts val="200"/>
                        </a:spcBef>
                        <a:spcAft>
                          <a:spcPts val="200"/>
                        </a:spcAft>
                      </a:pPr>
                      <a:r>
                        <a:rPr lang="en-US" sz="1200" dirty="0" err="1">
                          <a:effectLst/>
                        </a:rPr>
                        <a:t>galcanezumab-gnlm</a:t>
                      </a:r>
                      <a:r>
                        <a:rPr lang="en-US" sz="1200" dirty="0">
                          <a:effectLst/>
                        </a:rPr>
                        <a:t>  (Emgality®)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Eli Lilly</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Preventive treatment of migraine in adults</a:t>
                      </a:r>
                      <a:endParaRPr lang="en-US" sz="1800" dirty="0">
                        <a:solidFill>
                          <a:srgbClr val="000000"/>
                        </a:solidFill>
                        <a:effectLst/>
                      </a:endParaRPr>
                    </a:p>
                    <a:p>
                      <a:pPr marL="0" marR="0">
                        <a:spcBef>
                          <a:spcPts val="200"/>
                        </a:spcBef>
                        <a:spcAft>
                          <a:spcPts val="200"/>
                        </a:spcAft>
                      </a:pPr>
                      <a:r>
                        <a:rPr lang="en-US" sz="1200" dirty="0">
                          <a:solidFill>
                            <a:srgbClr val="000000"/>
                          </a:solidFill>
                          <a:effectLst/>
                        </a:rPr>
                        <a:t>Treatment of episodic cluster headache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719219671"/>
                  </a:ext>
                </a:extLst>
              </a:tr>
              <a:tr h="394918">
                <a:tc>
                  <a:txBody>
                    <a:bodyPr/>
                    <a:lstStyle/>
                    <a:p>
                      <a:pPr marL="0" marR="0">
                        <a:spcBef>
                          <a:spcPts val="200"/>
                        </a:spcBef>
                        <a:spcAft>
                          <a:spcPts val="200"/>
                        </a:spcAft>
                      </a:pPr>
                      <a:r>
                        <a:rPr lang="en-US" sz="1200" dirty="0" err="1">
                          <a:effectLst/>
                        </a:rPr>
                        <a:t>rimegepant</a:t>
                      </a:r>
                      <a:r>
                        <a:rPr lang="en-US" sz="1200" dirty="0">
                          <a:effectLst/>
                        </a:rPr>
                        <a:t> (Nurtec® ODT)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Biohaven</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Acute treatment of migraine with or without aura in adults</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effectLst/>
                          <a:latin typeface="+mn-lt"/>
                          <a:ea typeface="+mn-ea"/>
                          <a:cs typeface="+mn-cs"/>
                        </a:rPr>
                        <a:t>Preventive treatment of episodic migraine in adults </a:t>
                      </a:r>
                      <a:r>
                        <a:rPr lang="en-US" sz="1800" b="0" i="0" u="none" strike="noStrike" kern="1200" baseline="0" dirty="0">
                          <a:solidFill>
                            <a:srgbClr val="000000"/>
                          </a:solidFill>
                          <a:latin typeface="+mn-lt"/>
                          <a:ea typeface="+mn-ea"/>
                          <a:cs typeface="+mn-cs"/>
                        </a:rPr>
                        <a:t>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612849507"/>
                  </a:ext>
                </a:extLst>
              </a:tr>
              <a:tr h="460737">
                <a:tc>
                  <a:txBody>
                    <a:bodyPr/>
                    <a:lstStyle/>
                    <a:p>
                      <a:pPr marL="0" marR="0">
                        <a:spcBef>
                          <a:spcPts val="200"/>
                        </a:spcBef>
                        <a:spcAft>
                          <a:spcPts val="200"/>
                        </a:spcAft>
                      </a:pPr>
                      <a:r>
                        <a:rPr lang="en-US" sz="1200" dirty="0">
                          <a:effectLst/>
                        </a:rPr>
                        <a:t>ubrogepant</a:t>
                      </a:r>
                      <a:endParaRPr lang="en-US" sz="1800" dirty="0">
                        <a:effectLst/>
                      </a:endParaRPr>
                    </a:p>
                    <a:p>
                      <a:pPr marL="0" marR="0">
                        <a:spcBef>
                          <a:spcPts val="200"/>
                        </a:spcBef>
                        <a:spcAft>
                          <a:spcPts val="200"/>
                        </a:spcAft>
                      </a:pPr>
                      <a:r>
                        <a:rPr lang="en-US" sz="1200" dirty="0">
                          <a:effectLst/>
                        </a:rPr>
                        <a:t>(Ubrelvy®)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Allergan</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Acute treatment of migraine with or without aura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198480223"/>
                  </a:ext>
                </a:extLst>
              </a:tr>
              <a:tr h="277274">
                <a:tc>
                  <a:txBody>
                    <a:bodyPr/>
                    <a:lstStyle/>
                    <a:p>
                      <a:pPr marL="0" marR="0">
                        <a:spcBef>
                          <a:spcPts val="150"/>
                        </a:spcBef>
                        <a:spcAft>
                          <a:spcPts val="150"/>
                        </a:spcAft>
                      </a:pPr>
                      <a:r>
                        <a:rPr lang="en-US" sz="1200" b="1" kern="1200" dirty="0" err="1">
                          <a:solidFill>
                            <a:schemeClr val="lt1"/>
                          </a:solidFill>
                          <a:effectLst/>
                          <a:highlight>
                            <a:srgbClr val="00FFFF"/>
                          </a:highlight>
                          <a:latin typeface="+mn-lt"/>
                          <a:ea typeface="+mn-ea"/>
                          <a:cs typeface="+mn-cs"/>
                        </a:rPr>
                        <a:t>zavegepant</a:t>
                      </a:r>
                      <a:r>
                        <a:rPr lang="en-US" sz="1200" b="1" kern="1200" dirty="0">
                          <a:solidFill>
                            <a:schemeClr val="lt1"/>
                          </a:solidFill>
                          <a:effectLst/>
                          <a:highlight>
                            <a:srgbClr val="00FFFF"/>
                          </a:highlight>
                          <a:latin typeface="+mn-lt"/>
                          <a:ea typeface="+mn-ea"/>
                          <a:cs typeface="+mn-cs"/>
                        </a:rPr>
                        <a:t> (</a:t>
                      </a:r>
                      <a:r>
                        <a:rPr lang="en-US" sz="1200" b="1" kern="1200" dirty="0" err="1">
                          <a:solidFill>
                            <a:schemeClr val="lt1"/>
                          </a:solidFill>
                          <a:effectLst/>
                          <a:highlight>
                            <a:srgbClr val="00FFFF"/>
                          </a:highlight>
                          <a:latin typeface="+mn-lt"/>
                          <a:ea typeface="+mn-ea"/>
                          <a:cs typeface="+mn-cs"/>
                        </a:rPr>
                        <a:t>Zavzpret</a:t>
                      </a:r>
                      <a:r>
                        <a:rPr lang="en-US" sz="1200" b="1" kern="1200" dirty="0">
                          <a:solidFill>
                            <a:schemeClr val="lt1"/>
                          </a:solidFill>
                          <a:effectLst/>
                          <a:highlight>
                            <a:srgbClr val="00FFFF"/>
                          </a:highlight>
                          <a:latin typeface="+mn-lt"/>
                          <a:ea typeface="+mn-ea"/>
                          <a:cs typeface="+mn-cs"/>
                        </a:rPr>
                        <a:t>™)</a:t>
                      </a:r>
                    </a:p>
                  </a:txBody>
                  <a:tcPr marL="27305" marR="27305" marT="0" marB="0"/>
                </a:tc>
                <a:tc>
                  <a:txBody>
                    <a:bodyPr/>
                    <a:lstStyle/>
                    <a:p>
                      <a:pPr marL="0" marR="0">
                        <a:spcBef>
                          <a:spcPts val="150"/>
                        </a:spcBef>
                        <a:spcAft>
                          <a:spcPts val="150"/>
                        </a:spcAft>
                      </a:pPr>
                      <a:r>
                        <a:rPr lang="en-US" sz="1200" kern="1200" dirty="0">
                          <a:solidFill>
                            <a:srgbClr val="000000"/>
                          </a:solidFill>
                          <a:effectLst/>
                          <a:highlight>
                            <a:srgbClr val="00FFFF"/>
                          </a:highlight>
                          <a:latin typeface="+mn-lt"/>
                          <a:ea typeface="+mn-ea"/>
                          <a:cs typeface="+mn-cs"/>
                        </a:rPr>
                        <a:t>Pfizer</a:t>
                      </a:r>
                    </a:p>
                  </a:txBody>
                  <a:tcPr marL="27305" marR="27305" marT="0" marB="0"/>
                </a:tc>
                <a:tc>
                  <a:txBody>
                    <a:bodyPr/>
                    <a:lstStyle/>
                    <a:p>
                      <a:pPr marL="0" marR="0">
                        <a:spcBef>
                          <a:spcPts val="150"/>
                        </a:spcBef>
                        <a:spcAft>
                          <a:spcPts val="150"/>
                        </a:spcAft>
                      </a:pPr>
                      <a:r>
                        <a:rPr lang="en-US" sz="1200" kern="1200" dirty="0">
                          <a:solidFill>
                            <a:srgbClr val="000000"/>
                          </a:solidFill>
                          <a:effectLst/>
                          <a:highlight>
                            <a:srgbClr val="00FFFF"/>
                          </a:highlight>
                          <a:latin typeface="+mn-lt"/>
                          <a:ea typeface="+mn-ea"/>
                          <a:cs typeface="+mn-cs"/>
                        </a:rPr>
                        <a:t>Acute treatment of migraine with or without aura in adults</a:t>
                      </a:r>
                    </a:p>
                  </a:txBody>
                  <a:tcPr marL="27305" marR="27305" marT="0" marB="0"/>
                </a:tc>
                <a:extLst>
                  <a:ext uri="{0D108BD9-81ED-4DB2-BD59-A6C34878D82A}">
                    <a16:rowId xmlns:a16="http://schemas.microsoft.com/office/drawing/2014/main" val="2811756"/>
                  </a:ext>
                </a:extLst>
              </a:tr>
              <a:tr h="217205">
                <a:tc gridSpan="3">
                  <a:txBody>
                    <a:bodyPr/>
                    <a:lstStyle/>
                    <a:p>
                      <a:pPr marL="0" marR="0" algn="ctr">
                        <a:spcBef>
                          <a:spcPts val="200"/>
                        </a:spcBef>
                        <a:spcAft>
                          <a:spcPts val="200"/>
                        </a:spcAft>
                      </a:pPr>
                      <a:r>
                        <a:rPr lang="en-US" sz="1400" b="1" dirty="0">
                          <a:effectLst/>
                        </a:rPr>
                        <a:t>Serotonin</a:t>
                      </a:r>
                      <a:r>
                        <a:rPr lang="en-US" sz="1600" b="1" dirty="0">
                          <a:effectLst/>
                        </a:rPr>
                        <a:t> (5-HT) 1F receptor agonist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3621733"/>
                  </a:ext>
                </a:extLst>
              </a:tr>
              <a:tr h="335412">
                <a:tc>
                  <a:txBody>
                    <a:bodyPr/>
                    <a:lstStyle/>
                    <a:p>
                      <a:pPr marL="0" marR="0">
                        <a:spcBef>
                          <a:spcPts val="200"/>
                        </a:spcBef>
                        <a:spcAft>
                          <a:spcPts val="200"/>
                        </a:spcAft>
                      </a:pPr>
                      <a:r>
                        <a:rPr lang="en-US" sz="1200" dirty="0" err="1">
                          <a:effectLst/>
                        </a:rPr>
                        <a:t>lasmiditan</a:t>
                      </a:r>
                      <a:r>
                        <a:rPr lang="en-US" sz="1200" dirty="0">
                          <a:effectLst/>
                        </a:rPr>
                        <a:t> (Reyvow®)</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Eli Lilly</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solidFill>
                            <a:srgbClr val="000000"/>
                          </a:solidFill>
                          <a:effectLst/>
                        </a:rPr>
                        <a:t>Acute treatment of migraine with or without aura in adults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448794378"/>
                  </a:ext>
                </a:extLst>
              </a:tr>
            </a:tbl>
          </a:graphicData>
        </a:graphic>
      </p:graphicFrame>
      <p:sp>
        <p:nvSpPr>
          <p:cNvPr id="5" name="Rectangle 1">
            <a:extLst>
              <a:ext uri="{FF2B5EF4-FFF2-40B4-BE49-F238E27FC236}">
                <a16:creationId xmlns:a16="http://schemas.microsoft.com/office/drawing/2014/main" id="{A4E9AD61-AA13-4546-907A-9E3CD395095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06555859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7B9B-1C0C-4E30-913F-FD969F8AE2C5}"/>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3F52173F-9114-4A41-82E5-7F3A91693141}"/>
              </a:ext>
            </a:extLst>
          </p:cNvPr>
          <p:cNvGraphicFramePr>
            <a:graphicFrameLocks noGrp="1"/>
          </p:cNvGraphicFramePr>
          <p:nvPr>
            <p:ph idx="1"/>
            <p:extLst>
              <p:ext uri="{D42A27DB-BD31-4B8C-83A1-F6EECF244321}">
                <p14:modId xmlns:p14="http://schemas.microsoft.com/office/powerpoint/2010/main" val="3921910022"/>
              </p:ext>
            </p:extLst>
          </p:nvPr>
        </p:nvGraphicFramePr>
        <p:xfrm>
          <a:off x="190502" y="819150"/>
          <a:ext cx="8762995" cy="352146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143000">
                  <a:extLst>
                    <a:ext uri="{9D8B030D-6E8A-4147-A177-3AD203B41FA5}">
                      <a16:colId xmlns:a16="http://schemas.microsoft.com/office/drawing/2014/main" val="569097474"/>
                    </a:ext>
                  </a:extLst>
                </a:gridCol>
                <a:gridCol w="977481">
                  <a:extLst>
                    <a:ext uri="{9D8B030D-6E8A-4147-A177-3AD203B41FA5}">
                      <a16:colId xmlns:a16="http://schemas.microsoft.com/office/drawing/2014/main" val="453378559"/>
                    </a:ext>
                  </a:extLst>
                </a:gridCol>
                <a:gridCol w="1316427">
                  <a:extLst>
                    <a:ext uri="{9D8B030D-6E8A-4147-A177-3AD203B41FA5}">
                      <a16:colId xmlns:a16="http://schemas.microsoft.com/office/drawing/2014/main" val="20003"/>
                    </a:ext>
                  </a:extLst>
                </a:gridCol>
                <a:gridCol w="1316427">
                  <a:extLst>
                    <a:ext uri="{9D8B030D-6E8A-4147-A177-3AD203B41FA5}">
                      <a16:colId xmlns:a16="http://schemas.microsoft.com/office/drawing/2014/main" val="20004"/>
                    </a:ext>
                  </a:extLst>
                </a:gridCol>
                <a:gridCol w="1316427">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245821">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algn="ctr"/>
                      <a:r>
                        <a:rPr lang="en-US" sz="1100" b="1" dirty="0">
                          <a:latin typeface="Arial"/>
                          <a:ea typeface="Times New Roman"/>
                          <a:cs typeface="Arial"/>
                        </a:rPr>
                        <a:t>ADHD</a:t>
                      </a:r>
                      <a:endParaRPr lang="en-US" dirty="0"/>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45821">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45821">
                <a:tc gridSpan="7">
                  <a:txBody>
                    <a:bodyPr/>
                    <a:lstStyle/>
                    <a:p>
                      <a:pPr marL="0" marR="0" algn="ctr">
                        <a:spcBef>
                          <a:spcPts val="200"/>
                        </a:spcBef>
                        <a:spcAft>
                          <a:spcPts val="200"/>
                        </a:spcAft>
                      </a:pPr>
                      <a:r>
                        <a:rPr lang="en-US" sz="1400" b="1" dirty="0">
                          <a:solidFill>
                            <a:srgbClr val="000000"/>
                          </a:solidFill>
                          <a:latin typeface="+mn-lt"/>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786537">
                <a:tc>
                  <a:txBody>
                    <a:bodyPr/>
                    <a:lstStyle/>
                    <a:p>
                      <a:pPr marL="0" marR="0">
                        <a:spcBef>
                          <a:spcPts val="200"/>
                        </a:spcBef>
                        <a:spcAft>
                          <a:spcPts val="200"/>
                        </a:spcAft>
                      </a:pPr>
                      <a:r>
                        <a:rPr lang="en-US" sz="1100" dirty="0">
                          <a:solidFill>
                            <a:srgbClr val="000000"/>
                          </a:solidFill>
                          <a:latin typeface="+mn-lt"/>
                          <a:ea typeface="Times New Roman"/>
                          <a:cs typeface="Arial"/>
                        </a:rPr>
                        <a:t>methamphetamine (Desoxyn®)</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a:solidFill>
                            <a:srgbClr val="000000"/>
                          </a:solidFill>
                          <a:latin typeface="+mn-lt"/>
                          <a:ea typeface="Times New Roman"/>
                          <a:cs typeface="Arial"/>
                        </a:rPr>
                        <a:t>generic, </a:t>
                      </a:r>
                      <a:r>
                        <a:rPr lang="en-US" sz="1100" b="0" i="0" u="none" strike="noStrike" kern="1200" baseline="0">
                          <a:solidFill>
                            <a:srgbClr val="000000"/>
                          </a:solidFill>
                          <a:latin typeface="+mn-lt"/>
                          <a:ea typeface="+mn-ea"/>
                          <a:cs typeface="Arial" panose="020B0604020202020204" pitchFamily="34" charset="0"/>
                        </a:rPr>
                        <a:t>Recordati</a:t>
                      </a:r>
                      <a:endParaRPr lang="en-US" sz="11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100">
                          <a:solidFill>
                            <a:srgbClr val="000000"/>
                          </a:solidFill>
                          <a:latin typeface="+mn-lt"/>
                          <a:ea typeface="Times New Roman"/>
                          <a:cs typeface="Arial"/>
                        </a:rPr>
                        <a:t>--</a:t>
                      </a:r>
                      <a:endParaRPr lang="en-US" sz="11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Exogenous obesity in adults and adolescents ≥ 12 years of age</a:t>
                      </a:r>
                    </a:p>
                  </a:txBody>
                  <a:tcPr marL="18415" marR="18415" marT="0" marB="0" anchor="ctr"/>
                </a:tc>
                <a:extLst>
                  <a:ext uri="{0D108BD9-81ED-4DB2-BD59-A6C34878D82A}">
                    <a16:rowId xmlns:a16="http://schemas.microsoft.com/office/drawing/2014/main" val="10003"/>
                  </a:ext>
                </a:extLst>
              </a:tr>
              <a:tr h="533400">
                <a:tc>
                  <a:txBody>
                    <a:bodyPr/>
                    <a:lstStyle/>
                    <a:p>
                      <a:pPr marL="0" marR="0">
                        <a:spcBef>
                          <a:spcPts val="200"/>
                        </a:spcBef>
                        <a:spcAft>
                          <a:spcPts val="200"/>
                        </a:spcAft>
                      </a:pPr>
                      <a:r>
                        <a:rPr lang="en-US" sz="1100" dirty="0">
                          <a:solidFill>
                            <a:srgbClr val="000000"/>
                          </a:solidFill>
                          <a:latin typeface="+mn-lt"/>
                          <a:ea typeface="Times New Roman"/>
                          <a:cs typeface="Arial"/>
                        </a:rPr>
                        <a:t>methylphenidate IR (Methylin, Ritalin®)</a:t>
                      </a:r>
                    </a:p>
                  </a:txBody>
                  <a:tcPr marL="18415" marR="18415" marT="0" marB="0" anchor="ctr"/>
                </a:tc>
                <a:tc>
                  <a:txBody>
                    <a:bodyPr/>
                    <a:lstStyle/>
                    <a:p>
                      <a:pPr marL="0" marR="0" algn="ctr">
                        <a:spcBef>
                          <a:spcPts val="200"/>
                        </a:spcBef>
                        <a:spcAft>
                          <a:spcPts val="200"/>
                        </a:spcAft>
                      </a:pPr>
                      <a:r>
                        <a:rPr lang="en-US" sz="1100">
                          <a:solidFill>
                            <a:srgbClr val="000000"/>
                          </a:solidFill>
                          <a:latin typeface="+mn-lt"/>
                          <a:ea typeface="Times New Roman"/>
                          <a:cs typeface="Arial"/>
                        </a:rPr>
                        <a:t>generic, </a:t>
                      </a:r>
                    </a:p>
                    <a:p>
                      <a:pPr marL="0" marR="0" algn="ctr">
                        <a:spcBef>
                          <a:spcPts val="200"/>
                        </a:spcBef>
                        <a:spcAft>
                          <a:spcPts val="200"/>
                        </a:spcAft>
                      </a:pPr>
                      <a:r>
                        <a:rPr lang="en-US" sz="1100">
                          <a:solidFill>
                            <a:srgbClr val="000000"/>
                          </a:solidFill>
                          <a:latin typeface="+mn-lt"/>
                          <a:ea typeface="Times New Roman"/>
                          <a:cs typeface="Arial"/>
                        </a:rPr>
                        <a:t>Shionogi</a:t>
                      </a:r>
                      <a:endParaRPr lang="en-US" sz="11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100">
                          <a:solidFill>
                            <a:srgbClr val="000000"/>
                          </a:solidFill>
                          <a:latin typeface="+mn-lt"/>
                          <a:ea typeface="Times New Roman"/>
                          <a:cs typeface="Arial"/>
                        </a:rPr>
                        <a:t>--</a:t>
                      </a:r>
                      <a:endParaRPr lang="en-US" sz="11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4"/>
                  </a:ext>
                </a:extLst>
              </a:tr>
              <a:tr h="533400">
                <a:tc>
                  <a:txBody>
                    <a:bodyPr/>
                    <a:lstStyle/>
                    <a:p>
                      <a:pPr marL="0" marR="0">
                        <a:spcBef>
                          <a:spcPts val="200"/>
                        </a:spcBef>
                        <a:spcAft>
                          <a:spcPts val="200"/>
                        </a:spcAft>
                      </a:pPr>
                      <a:r>
                        <a:rPr lang="en-US" sz="1100" dirty="0">
                          <a:solidFill>
                            <a:srgbClr val="000000"/>
                          </a:solidFill>
                          <a:latin typeface="+mn-lt"/>
                          <a:ea typeface="Times New Roman"/>
                          <a:cs typeface="Arial"/>
                        </a:rPr>
                        <a:t>mixed amphetamine salts IR (Adderall®)</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generic, Teva</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r h="930668">
                <a:tc>
                  <a:txBody>
                    <a:bodyPr/>
                    <a:lstStyle/>
                    <a:p>
                      <a:pPr marL="0" marR="0">
                        <a:spcBef>
                          <a:spcPts val="200"/>
                        </a:spcBef>
                        <a:spcAft>
                          <a:spcPts val="200"/>
                        </a:spcAft>
                      </a:pPr>
                      <a:r>
                        <a:rPr lang="en-US" sz="1100" kern="1200" dirty="0">
                          <a:solidFill>
                            <a:srgbClr val="000000"/>
                          </a:solidFill>
                          <a:latin typeface="+mn-lt"/>
                          <a:ea typeface="Times New Roman" panose="02020603050405020304" pitchFamily="18" charset="0"/>
                          <a:cs typeface="Arial"/>
                        </a:rPr>
                        <a:t>modafinil </a:t>
                      </a:r>
                    </a:p>
                    <a:p>
                      <a:pPr marL="0" marR="0">
                        <a:spcBef>
                          <a:spcPts val="200"/>
                        </a:spcBef>
                        <a:spcAft>
                          <a:spcPts val="200"/>
                        </a:spcAft>
                      </a:pPr>
                      <a:r>
                        <a:rPr lang="en-US" sz="1100" kern="1200" dirty="0">
                          <a:solidFill>
                            <a:srgbClr val="000000"/>
                          </a:solidFill>
                          <a:latin typeface="+mn-lt"/>
                          <a:ea typeface="Times New Roman" panose="02020603050405020304" pitchFamily="18" charset="0"/>
                          <a:cs typeface="Arial"/>
                        </a:rPr>
                        <a:t>(Provigil®)</a:t>
                      </a:r>
                    </a:p>
                  </a:txBody>
                  <a:tcPr marL="18415" marR="1841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a:rPr>
                        <a:t>generic, Cephalon/Teva</a:t>
                      </a:r>
                    </a:p>
                  </a:txBody>
                  <a:tcPr marL="18415" marR="18415" marT="0" marB="0" anchor="ctr"/>
                </a:tc>
                <a:tc>
                  <a:txBody>
                    <a:bodyPr/>
                    <a:lstStyle/>
                    <a:p>
                      <a:pPr marL="0" marR="0" algn="ctr">
                        <a:spcBef>
                          <a:spcPts val="200"/>
                        </a:spcBef>
                        <a:spcAft>
                          <a:spcPts val="200"/>
                        </a:spcAft>
                      </a:pPr>
                      <a:r>
                        <a:rPr lang="en-US" sz="1100" kern="1200">
                          <a:solidFill>
                            <a:srgbClr val="000000"/>
                          </a:solidFill>
                          <a:latin typeface="+mn-lt"/>
                          <a:ea typeface="Times New Roman" panose="02020603050405020304" pitchFamily="18" charset="0"/>
                          <a:cs typeface="Arial"/>
                        </a:rPr>
                        <a:t>--</a:t>
                      </a:r>
                    </a:p>
                  </a:txBody>
                  <a:tcPr marL="18415" marR="1841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a:rPr>
                        <a:t>--</a:t>
                      </a:r>
                    </a:p>
                  </a:txBody>
                  <a:tcPr marL="18415" marR="1841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a:rPr>
                        <a:t>--</a:t>
                      </a:r>
                    </a:p>
                  </a:txBody>
                  <a:tcPr marL="18415" marR="1841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a:rPr>
                        <a:t>--</a:t>
                      </a:r>
                    </a:p>
                  </a:txBody>
                  <a:tcPr marL="18415" marR="1841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a:rPr>
                        <a:t>Excessive sleepiness associated with narcolepsy, OSA†, and SWD for age ≥ 17 years</a:t>
                      </a:r>
                    </a:p>
                  </a:txBody>
                  <a:tcPr marL="18415" marR="18415" marT="0" marB="0" anchor="ctr"/>
                </a:tc>
                <a:extLst>
                  <a:ext uri="{0D108BD9-81ED-4DB2-BD59-A6C34878D82A}">
                    <a16:rowId xmlns:a16="http://schemas.microsoft.com/office/drawing/2014/main" val="1353554960"/>
                  </a:ext>
                </a:extLst>
              </a:tr>
            </a:tbl>
          </a:graphicData>
        </a:graphic>
      </p:graphicFrame>
    </p:spTree>
    <p:extLst>
      <p:ext uri="{BB962C8B-B14F-4D97-AF65-F5344CB8AC3E}">
        <p14:creationId xmlns:p14="http://schemas.microsoft.com/office/powerpoint/2010/main" val="351532125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D2F-0C7E-41EF-8D9E-C508150069F1}"/>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D11DE82C-5DD5-489E-B020-82A9D694D631}"/>
              </a:ext>
            </a:extLst>
          </p:cNvPr>
          <p:cNvGraphicFramePr>
            <a:graphicFrameLocks noGrp="1"/>
          </p:cNvGraphicFramePr>
          <p:nvPr>
            <p:ph idx="1"/>
            <p:extLst>
              <p:ext uri="{D42A27DB-BD31-4B8C-83A1-F6EECF244321}">
                <p14:modId xmlns:p14="http://schemas.microsoft.com/office/powerpoint/2010/main" val="1022983448"/>
              </p:ext>
            </p:extLst>
          </p:nvPr>
        </p:nvGraphicFramePr>
        <p:xfrm>
          <a:off x="0" y="742953"/>
          <a:ext cx="9144001" cy="3962397"/>
        </p:xfrm>
        <a:graphic>
          <a:graphicData uri="http://schemas.openxmlformats.org/drawingml/2006/table">
            <a:tbl>
              <a:tblPr firstRow="1" bandRow="1">
                <a:tableStyleId>{5C22544A-7EE6-4342-B048-85BDC9FD1C3A}</a:tableStyleId>
              </a:tblPr>
              <a:tblGrid>
                <a:gridCol w="1443787">
                  <a:extLst>
                    <a:ext uri="{9D8B030D-6E8A-4147-A177-3AD203B41FA5}">
                      <a16:colId xmlns:a16="http://schemas.microsoft.com/office/drawing/2014/main" val="20000"/>
                    </a:ext>
                  </a:extLst>
                </a:gridCol>
                <a:gridCol w="1189069">
                  <a:extLst>
                    <a:ext uri="{9D8B030D-6E8A-4147-A177-3AD203B41FA5}">
                      <a16:colId xmlns:a16="http://schemas.microsoft.com/office/drawing/2014/main" val="20001"/>
                    </a:ext>
                  </a:extLst>
                </a:gridCol>
                <a:gridCol w="1316428">
                  <a:extLst>
                    <a:ext uri="{9D8B030D-6E8A-4147-A177-3AD203B41FA5}">
                      <a16:colId xmlns:a16="http://schemas.microsoft.com/office/drawing/2014/main" val="20002"/>
                    </a:ext>
                  </a:extLst>
                </a:gridCol>
                <a:gridCol w="1316428">
                  <a:extLst>
                    <a:ext uri="{9D8B030D-6E8A-4147-A177-3AD203B41FA5}">
                      <a16:colId xmlns:a16="http://schemas.microsoft.com/office/drawing/2014/main" val="20003"/>
                    </a:ext>
                  </a:extLst>
                </a:gridCol>
                <a:gridCol w="1316428">
                  <a:extLst>
                    <a:ext uri="{9D8B030D-6E8A-4147-A177-3AD203B41FA5}">
                      <a16:colId xmlns:a16="http://schemas.microsoft.com/office/drawing/2014/main" val="20004"/>
                    </a:ext>
                  </a:extLst>
                </a:gridCol>
                <a:gridCol w="1316428">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205474">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05474">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05474">
                <a:tc gridSpan="7">
                  <a:txBody>
                    <a:bodyPr/>
                    <a:lstStyle/>
                    <a:p>
                      <a:pPr marL="0" marR="0" algn="ctr">
                        <a:spcBef>
                          <a:spcPts val="200"/>
                        </a:spcBef>
                        <a:spcAft>
                          <a:spcPts val="200"/>
                        </a:spcAft>
                      </a:pPr>
                      <a:r>
                        <a:rPr lang="en-US" sz="1200" b="1" dirty="0">
                          <a:solidFill>
                            <a:srgbClr val="000000"/>
                          </a:solidFill>
                          <a:latin typeface="+mn-lt"/>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15030">
                <a:tc>
                  <a:txBody>
                    <a:bodyPr/>
                    <a:lstStyle/>
                    <a:p>
                      <a:pPr marL="0" marR="0">
                        <a:spcBef>
                          <a:spcPts val="200"/>
                        </a:spcBef>
                        <a:spcAft>
                          <a:spcPts val="200"/>
                        </a:spcAft>
                      </a:pPr>
                      <a:r>
                        <a:rPr lang="en-US" sz="1200" dirty="0">
                          <a:solidFill>
                            <a:srgbClr val="000000"/>
                          </a:solidFill>
                          <a:latin typeface="+mn-lt"/>
                          <a:ea typeface="Times New Roman"/>
                          <a:cs typeface="Arial"/>
                        </a:rPr>
                        <a:t>amphetamine ER</a:t>
                      </a:r>
                    </a:p>
                    <a:p>
                      <a:pPr marL="0" marR="0">
                        <a:spcBef>
                          <a:spcPts val="200"/>
                        </a:spcBef>
                        <a:spcAft>
                          <a:spcPts val="200"/>
                        </a:spcAft>
                      </a:pPr>
                      <a:r>
                        <a:rPr lang="en-US" sz="1200" dirty="0">
                          <a:solidFill>
                            <a:srgbClr val="000000"/>
                          </a:solidFill>
                          <a:latin typeface="+mn-lt"/>
                          <a:ea typeface="Times New Roman"/>
                          <a:cs typeface="Arial"/>
                        </a:rPr>
                        <a:t>(Adzenys ER, XR-ODT™)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generic,Neos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3"/>
                  </a:ext>
                </a:extLst>
              </a:tr>
              <a:tr h="614265">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amphetamine ER</a:t>
                      </a:r>
                      <a:br>
                        <a:rPr lang="en-US" sz="1200" dirty="0">
                          <a:solidFill>
                            <a:srgbClr val="000000"/>
                          </a:solidFill>
                          <a:latin typeface="+mn-lt"/>
                          <a:ea typeface="Times New Roman"/>
                          <a:cs typeface="Arial" panose="020B0604020202020204" pitchFamily="34" charset="0"/>
                        </a:rPr>
                      </a:br>
                      <a:r>
                        <a:rPr lang="en-US" sz="1200" dirty="0">
                          <a:solidFill>
                            <a:srgbClr val="000000"/>
                          </a:solidFill>
                          <a:latin typeface="+mn-lt"/>
                          <a:ea typeface="Times New Roman"/>
                          <a:cs typeface="Arial" panose="020B0604020202020204" pitchFamily="34" charset="0"/>
                        </a:rPr>
                        <a:t>(Dyanavel</a:t>
                      </a:r>
                      <a:r>
                        <a:rPr lang="en-US" sz="1200" b="0" i="0" u="none" strike="noStrike" kern="1200" baseline="0" dirty="0">
                          <a:solidFill>
                            <a:srgbClr val="000000"/>
                          </a:solidFill>
                          <a:latin typeface="+mn-lt"/>
                          <a:ea typeface="+mn-ea"/>
                          <a:cs typeface="Arial" panose="020B0604020202020204" pitchFamily="34" charset="0"/>
                        </a:rPr>
                        <a:t>®</a:t>
                      </a:r>
                      <a:r>
                        <a:rPr lang="en-US" sz="1200" dirty="0">
                          <a:solidFill>
                            <a:srgbClr val="000000"/>
                          </a:solidFill>
                          <a:latin typeface="+mn-lt"/>
                          <a:ea typeface="Times New Roman"/>
                          <a:cs typeface="Arial" panose="020B0604020202020204" pitchFamily="34" charset="0"/>
                        </a:rPr>
                        <a:t> XR)</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Tris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4"/>
                  </a:ext>
                </a:extLst>
              </a:tr>
              <a:tr h="41830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dexmethylphenidate ER (Focalin XR</a:t>
                      </a:r>
                      <a:r>
                        <a:rPr lang="en-US" sz="1200" b="0" i="0" u="none" strike="noStrike" kern="1200" baseline="0" dirty="0">
                          <a:solidFill>
                            <a:srgbClr val="000000"/>
                          </a:solidFill>
                          <a:latin typeface="+mn-lt"/>
                          <a:ea typeface="+mn-ea"/>
                          <a:cs typeface="Arial" panose="020B0604020202020204" pitchFamily="34" charset="0"/>
                        </a:rPr>
                        <a:t>®</a:t>
                      </a:r>
                      <a:r>
                        <a:rPr lang="en-US" sz="1200" dirty="0">
                          <a:solidFill>
                            <a:srgbClr val="000000"/>
                          </a:solidFill>
                          <a:latin typeface="+mn-lt"/>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generic, Novartis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r h="580306">
                <a:tc>
                  <a:txBody>
                    <a:bodyPr/>
                    <a:lstStyle/>
                    <a:p>
                      <a:pPr marL="0" marR="0">
                        <a:spcBef>
                          <a:spcPts val="200"/>
                        </a:spcBef>
                        <a:spcAft>
                          <a:spcPts val="200"/>
                        </a:spcAft>
                      </a:pPr>
                      <a:r>
                        <a:rPr lang="en-US" sz="1200" dirty="0">
                          <a:solidFill>
                            <a:srgbClr val="000000"/>
                          </a:solidFill>
                          <a:latin typeface="+mn-lt"/>
                          <a:ea typeface="Times New Roman"/>
                          <a:cs typeface="Arial"/>
                        </a:rPr>
                        <a:t>dextroamphetamine ER (Dexedrine®)</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a:rPr>
                        <a:t>generic., </a:t>
                      </a:r>
                      <a:r>
                        <a:rPr lang="en-US" sz="1200" b="0" i="0" u="none" strike="noStrike" kern="1200" baseline="0" dirty="0">
                          <a:solidFill>
                            <a:srgbClr val="000000"/>
                          </a:solidFill>
                          <a:latin typeface="+mn-lt"/>
                          <a:ea typeface="+mn-ea"/>
                          <a:cs typeface="Arial" panose="020B0604020202020204" pitchFamily="34" charset="0"/>
                        </a:rPr>
                        <a:t>Amedra </a:t>
                      </a:r>
                      <a:endParaRPr lang="en-US" sz="1200" b="0" i="0" u="none" strike="noStrike" kern="1200" baseline="0" dirty="0">
                        <a:solidFill>
                          <a:srgbClr val="000000"/>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p>
                      <a:pPr marL="0" marR="0" algn="ctr">
                        <a:spcBef>
                          <a:spcPts val="200"/>
                        </a:spcBef>
                        <a:spcAft>
                          <a:spcPts val="200"/>
                        </a:spcAft>
                      </a:pPr>
                      <a:r>
                        <a:rPr lang="en-US" sz="1200" dirty="0">
                          <a:solidFill>
                            <a:srgbClr val="000000"/>
                          </a:solidFill>
                          <a:latin typeface="+mn-lt"/>
                          <a:ea typeface="Times New Roman"/>
                          <a:cs typeface="Arial"/>
                        </a:rPr>
                        <a:t>(≤ 16 years)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6"/>
                  </a:ext>
                </a:extLst>
              </a:tr>
              <a:tr h="55903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cs typeface="Arial" panose="020B0604020202020204" pitchFamily="34" charset="0"/>
                        </a:rPr>
                        <a:t>dextroamphetamine transdermal (Xelstrym™) </a:t>
                      </a:r>
                      <a:endParaRPr lang="en-US" sz="1200" dirty="0">
                        <a:solidFill>
                          <a:srgbClr val="000000"/>
                        </a:solidFill>
                        <a:latin typeface="+mn-lt"/>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rPr>
                        <a:t>Noven</a:t>
                      </a:r>
                      <a:endParaRPr lang="en-US" sz="12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rPr>
                        <a:t>--</a:t>
                      </a:r>
                      <a:endParaRPr lang="en-US" sz="12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rPr>
                        <a:t>--</a:t>
                      </a:r>
                      <a:endParaRPr lang="en-US" sz="1200" dirty="0">
                        <a:solidFill>
                          <a:srgbClr val="000000"/>
                        </a:solidFill>
                        <a:latin typeface="+mn-lt"/>
                        <a:ea typeface="Times New Roman"/>
                        <a:cs typeface="Arial"/>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rPr>
                        <a:t>--</a:t>
                      </a:r>
                      <a:endParaRPr lang="en-US" sz="1200" dirty="0">
                        <a:solidFill>
                          <a:srgbClr val="000000"/>
                        </a:solidFill>
                        <a:latin typeface="+mn-lt"/>
                        <a:ea typeface="Times New Roman"/>
                        <a:cs typeface="Arial"/>
                      </a:endParaRPr>
                    </a:p>
                  </a:txBody>
                  <a:tcPr marL="18415" marR="18415" marT="0" marB="0" anchor="ctr"/>
                </a:tc>
                <a:extLst>
                  <a:ext uri="{0D108BD9-81ED-4DB2-BD59-A6C34878D82A}">
                    <a16:rowId xmlns:a16="http://schemas.microsoft.com/office/drawing/2014/main" val="2101951117"/>
                  </a:ext>
                </a:extLst>
              </a:tr>
              <a:tr h="55903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a:rPr>
                        <a:t>lisdexamfetamine dimesylate (Vyvanse</a:t>
                      </a:r>
                      <a:r>
                        <a:rPr lang="en-US" sz="1200" b="0" i="0" u="none" strike="noStrike" kern="1200" baseline="0" dirty="0">
                          <a:solidFill>
                            <a:srgbClr val="000000"/>
                          </a:solidFill>
                          <a:latin typeface="+mn-lt"/>
                          <a:ea typeface="+mn-ea"/>
                          <a:cs typeface="+mn-cs"/>
                        </a:rPr>
                        <a:t>®</a:t>
                      </a: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Shire</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Moderate to severe binge eating disorder in adults</a:t>
                      </a: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536007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C4AF-FF56-4FDA-BD97-44C33D6577EB}"/>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27D646EC-1839-46CB-8EC2-3DB3CA282724}"/>
              </a:ext>
            </a:extLst>
          </p:cNvPr>
          <p:cNvGraphicFramePr>
            <a:graphicFrameLocks noGrp="1"/>
          </p:cNvGraphicFramePr>
          <p:nvPr>
            <p:ph idx="1"/>
            <p:extLst>
              <p:ext uri="{D42A27DB-BD31-4B8C-83A1-F6EECF244321}">
                <p14:modId xmlns:p14="http://schemas.microsoft.com/office/powerpoint/2010/main" val="3286833933"/>
              </p:ext>
            </p:extLst>
          </p:nvPr>
        </p:nvGraphicFramePr>
        <p:xfrm>
          <a:off x="33130" y="819150"/>
          <a:ext cx="9110869" cy="3886198"/>
        </p:xfrm>
        <a:graphic>
          <a:graphicData uri="http://schemas.openxmlformats.org/drawingml/2006/table">
            <a:tbl>
              <a:tblPr firstRow="1" bandRow="1">
                <a:tableStyleId>{5C22544A-7EE6-4342-B048-85BDC9FD1C3A}</a:tableStyleId>
              </a:tblPr>
              <a:tblGrid>
                <a:gridCol w="1370662">
                  <a:extLst>
                    <a:ext uri="{9D8B030D-6E8A-4147-A177-3AD203B41FA5}">
                      <a16:colId xmlns:a16="http://schemas.microsoft.com/office/drawing/2014/main" val="20000"/>
                    </a:ext>
                  </a:extLst>
                </a:gridCol>
                <a:gridCol w="1195245">
                  <a:extLst>
                    <a:ext uri="{9D8B030D-6E8A-4147-A177-3AD203B41FA5}">
                      <a16:colId xmlns:a16="http://schemas.microsoft.com/office/drawing/2014/main" val="20001"/>
                    </a:ext>
                  </a:extLst>
                </a:gridCol>
                <a:gridCol w="1323265">
                  <a:extLst>
                    <a:ext uri="{9D8B030D-6E8A-4147-A177-3AD203B41FA5}">
                      <a16:colId xmlns:a16="http://schemas.microsoft.com/office/drawing/2014/main" val="20002"/>
                    </a:ext>
                  </a:extLst>
                </a:gridCol>
                <a:gridCol w="1323265">
                  <a:extLst>
                    <a:ext uri="{9D8B030D-6E8A-4147-A177-3AD203B41FA5}">
                      <a16:colId xmlns:a16="http://schemas.microsoft.com/office/drawing/2014/main" val="20003"/>
                    </a:ext>
                  </a:extLst>
                </a:gridCol>
                <a:gridCol w="1323265">
                  <a:extLst>
                    <a:ext uri="{9D8B030D-6E8A-4147-A177-3AD203B41FA5}">
                      <a16:colId xmlns:a16="http://schemas.microsoft.com/office/drawing/2014/main" val="20004"/>
                    </a:ext>
                  </a:extLst>
                </a:gridCol>
                <a:gridCol w="1323265">
                  <a:extLst>
                    <a:ext uri="{9D8B030D-6E8A-4147-A177-3AD203B41FA5}">
                      <a16:colId xmlns:a16="http://schemas.microsoft.com/office/drawing/2014/main" val="20005"/>
                    </a:ext>
                  </a:extLst>
                </a:gridCol>
                <a:gridCol w="1251902">
                  <a:extLst>
                    <a:ext uri="{9D8B030D-6E8A-4147-A177-3AD203B41FA5}">
                      <a16:colId xmlns:a16="http://schemas.microsoft.com/office/drawing/2014/main" val="20006"/>
                    </a:ext>
                  </a:extLst>
                </a:gridCol>
              </a:tblGrid>
              <a:tr h="239763">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39763">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mn-lt"/>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mn-lt"/>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mn-lt"/>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83909">
                <a:tc gridSpan="7">
                  <a:txBody>
                    <a:bodyPr/>
                    <a:lstStyle/>
                    <a:p>
                      <a:pPr marL="0" marR="0" algn="ctr">
                        <a:spcBef>
                          <a:spcPts val="200"/>
                        </a:spcBef>
                        <a:spcAft>
                          <a:spcPts val="200"/>
                        </a:spcAft>
                      </a:pPr>
                      <a:r>
                        <a:rPr lang="en-US" sz="1200" b="1" dirty="0">
                          <a:solidFill>
                            <a:srgbClr val="000000"/>
                          </a:solidFill>
                          <a:latin typeface="+mn-lt"/>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54718">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generic</a:t>
                      </a:r>
                      <a:endParaRPr lang="en-US" sz="1200" b="0" i="0" u="none" strike="noStrike" kern="1200" baseline="0" dirty="0">
                        <a:solidFill>
                          <a:srgbClr val="000000"/>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3"/>
                  </a:ext>
                </a:extLst>
              </a:tr>
              <a:tr h="3678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b="0" i="0" u="none" strike="noStrike" kern="1200" baseline="0" dirty="0">
                          <a:solidFill>
                            <a:srgbClr val="000000"/>
                          </a:solidFill>
                          <a:latin typeface="+mn-lt"/>
                          <a:ea typeface="+mn-ea"/>
                          <a:cs typeface="Arial" panose="020B0604020202020204" pitchFamily="34" charset="0"/>
                        </a:rPr>
                        <a:t>methylphenidate ER (Adhansia XR™)</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Adlon</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238142537"/>
                  </a:ext>
                </a:extLst>
              </a:tr>
              <a:tr h="3678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b="0" i="0" u="none" strike="noStrike" kern="1200" baseline="0" dirty="0">
                          <a:solidFill>
                            <a:srgbClr val="000000"/>
                          </a:solidFill>
                          <a:latin typeface="+mn-lt"/>
                          <a:ea typeface="+mn-ea"/>
                          <a:cs typeface="Arial" panose="020B0604020202020204" pitchFamily="34" charset="0"/>
                        </a:rPr>
                        <a:t>methylphenidate ER (Aptensio XR®)</a:t>
                      </a:r>
                    </a:p>
                  </a:txBody>
                  <a:tcPr marL="18415" marR="1841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latin typeface="+mn-lt"/>
                          <a:ea typeface="+mn-ea"/>
                          <a:cs typeface="Arial" panose="020B0604020202020204" pitchFamily="34" charset="0"/>
                        </a:rPr>
                        <a:t>generic, Rhodes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619790846"/>
                  </a:ext>
                </a:extLst>
              </a:tr>
              <a:tr h="426142">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 (Cotempla</a:t>
                      </a:r>
                      <a:r>
                        <a:rPr lang="en-US" sz="1200" baseline="0" dirty="0">
                          <a:solidFill>
                            <a:srgbClr val="000000"/>
                          </a:solidFill>
                          <a:latin typeface="+mn-lt"/>
                          <a:ea typeface="Times New Roman"/>
                          <a:cs typeface="Arial"/>
                        </a:rPr>
                        <a:t> XR-ODT</a:t>
                      </a: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Neos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r h="367818">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 (Jornay PM™)</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Ironshore</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3087578393"/>
                  </a:ext>
                </a:extLst>
              </a:tr>
              <a:tr h="60281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latin typeface="+mn-lt"/>
                          <a:ea typeface="+mn-ea"/>
                          <a:cs typeface="Arial"/>
                        </a:rPr>
                        <a:t>methylphenidate ER (Metadate ER®, Ritalin SR®</a:t>
                      </a:r>
                      <a:endParaRPr lang="en-US" sz="1200" dirty="0">
                        <a:solidFill>
                          <a:srgbClr val="000000"/>
                        </a:solidFill>
                        <a:latin typeface="+mn-lt"/>
                        <a:ea typeface="Times New Roman"/>
                        <a:cs typeface="Arial"/>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latin typeface="+mn-lt"/>
                          <a:ea typeface="+mn-ea"/>
                          <a:cs typeface="Arial"/>
                        </a:rPr>
                        <a:t>generic, Upstate </a:t>
                      </a:r>
                      <a:r>
                        <a:rPr lang="en-US" sz="1200" b="0" i="0" u="none" strike="noStrike" kern="1200" baseline="0" dirty="0">
                          <a:solidFill>
                            <a:srgbClr val="000000"/>
                          </a:solidFill>
                          <a:latin typeface="+mn-lt"/>
                          <a:ea typeface="+mn-ea"/>
                          <a:cs typeface="+mn-cs"/>
                        </a:rPr>
                        <a:t>	</a:t>
                      </a:r>
                    </a:p>
                    <a:p>
                      <a:pPr marL="0" marR="0" algn="ctr">
                        <a:spcBef>
                          <a:spcPts val="200"/>
                        </a:spcBef>
                        <a:spcAft>
                          <a:spcPts val="200"/>
                        </a:spcAft>
                      </a:pPr>
                      <a:endParaRPr lang="en-US" sz="1200" dirty="0">
                        <a:solidFill>
                          <a:srgbClr val="000000"/>
                        </a:solidFill>
                        <a:latin typeface="+mn-lt"/>
                        <a:ea typeface="Times New Roman"/>
                        <a:cs typeface="Arial"/>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2302538009"/>
                  </a:ext>
                </a:extLst>
              </a:tr>
              <a:tr h="367818">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 (QuilliChew™ ER)</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Tris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6"/>
                  </a:ext>
                </a:extLst>
              </a:tr>
              <a:tr h="367818">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 (Quillivant XR®)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a:rPr>
                        <a:t>Tris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endParaRPr lang="en-US" sz="1200" dirty="0">
                        <a:solidFill>
                          <a:srgbClr val="000000"/>
                        </a:solidFill>
                        <a:latin typeface="+mn-lt"/>
                        <a:ea typeface="Times New Roman"/>
                        <a:cs typeface="Arial"/>
                      </a:endParaRPr>
                    </a:p>
                  </a:txBody>
                  <a:tcPr marL="18415" marR="18415" marT="0" marB="0" anchor="ctr"/>
                </a:tc>
                <a:extLst>
                  <a:ext uri="{0D108BD9-81ED-4DB2-BD59-A6C34878D82A}">
                    <a16:rowId xmlns:a16="http://schemas.microsoft.com/office/drawing/2014/main" val="2881259107"/>
                  </a:ext>
                </a:extLst>
              </a:tr>
            </a:tbl>
          </a:graphicData>
        </a:graphic>
      </p:graphicFrame>
    </p:spTree>
    <p:extLst>
      <p:ext uri="{BB962C8B-B14F-4D97-AF65-F5344CB8AC3E}">
        <p14:creationId xmlns:p14="http://schemas.microsoft.com/office/powerpoint/2010/main" val="297407656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FA23-7AB3-452A-BE37-663065971737}"/>
              </a:ext>
            </a:extLst>
          </p:cNvPr>
          <p:cNvSpPr>
            <a:spLocks noGrp="1"/>
          </p:cNvSpPr>
          <p:nvPr>
            <p:ph type="title"/>
          </p:nvPr>
        </p:nvSpPr>
        <p:spPr>
          <a:xfrm>
            <a:off x="457200" y="1"/>
            <a:ext cx="8229600" cy="666750"/>
          </a:xfrm>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A49179E0-E926-43FA-97C8-8F0FC632FC84}"/>
              </a:ext>
            </a:extLst>
          </p:cNvPr>
          <p:cNvGraphicFramePr>
            <a:graphicFrameLocks noGrp="1"/>
          </p:cNvGraphicFramePr>
          <p:nvPr>
            <p:ph idx="1"/>
            <p:extLst>
              <p:ext uri="{D42A27DB-BD31-4B8C-83A1-F6EECF244321}">
                <p14:modId xmlns:p14="http://schemas.microsoft.com/office/powerpoint/2010/main" val="3809533011"/>
              </p:ext>
            </p:extLst>
          </p:nvPr>
        </p:nvGraphicFramePr>
        <p:xfrm>
          <a:off x="0" y="514350"/>
          <a:ext cx="9144000" cy="4238156"/>
        </p:xfrm>
        <a:graphic>
          <a:graphicData uri="http://schemas.openxmlformats.org/drawingml/2006/table">
            <a:tbl>
              <a:tblPr firstRow="1" bandRow="1">
                <a:tableStyleId>{5C22544A-7EE6-4342-B048-85BDC9FD1C3A}</a:tableStyleId>
              </a:tblPr>
              <a:tblGrid>
                <a:gridCol w="1833714">
                  <a:extLst>
                    <a:ext uri="{9D8B030D-6E8A-4147-A177-3AD203B41FA5}">
                      <a16:colId xmlns:a16="http://schemas.microsoft.com/office/drawing/2014/main" val="20000"/>
                    </a:ext>
                  </a:extLst>
                </a:gridCol>
                <a:gridCol w="1720935">
                  <a:extLst>
                    <a:ext uri="{9D8B030D-6E8A-4147-A177-3AD203B41FA5}">
                      <a16:colId xmlns:a16="http://schemas.microsoft.com/office/drawing/2014/main" val="1404200542"/>
                    </a:ext>
                  </a:extLst>
                </a:gridCol>
                <a:gridCol w="1130059">
                  <a:extLst>
                    <a:ext uri="{9D8B030D-6E8A-4147-A177-3AD203B41FA5}">
                      <a16:colId xmlns:a16="http://schemas.microsoft.com/office/drawing/2014/main" val="20003"/>
                    </a:ext>
                  </a:extLst>
                </a:gridCol>
                <a:gridCol w="1130059">
                  <a:extLst>
                    <a:ext uri="{9D8B030D-6E8A-4147-A177-3AD203B41FA5}">
                      <a16:colId xmlns:a16="http://schemas.microsoft.com/office/drawing/2014/main" val="20004"/>
                    </a:ext>
                  </a:extLst>
                </a:gridCol>
                <a:gridCol w="1130059">
                  <a:extLst>
                    <a:ext uri="{9D8B030D-6E8A-4147-A177-3AD203B41FA5}">
                      <a16:colId xmlns:a16="http://schemas.microsoft.com/office/drawing/2014/main" val="20005"/>
                    </a:ext>
                  </a:extLst>
                </a:gridCol>
                <a:gridCol w="1130059">
                  <a:extLst>
                    <a:ext uri="{9D8B030D-6E8A-4147-A177-3AD203B41FA5}">
                      <a16:colId xmlns:a16="http://schemas.microsoft.com/office/drawing/2014/main" val="20006"/>
                    </a:ext>
                  </a:extLst>
                </a:gridCol>
                <a:gridCol w="1069115">
                  <a:extLst>
                    <a:ext uri="{9D8B030D-6E8A-4147-A177-3AD203B41FA5}">
                      <a16:colId xmlns:a16="http://schemas.microsoft.com/office/drawing/2014/main" val="20007"/>
                    </a:ext>
                  </a:extLst>
                </a:gridCol>
              </a:tblGrid>
              <a:tr h="243584">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98897">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200" b="1" dirty="0">
                          <a:solidFill>
                            <a:srgbClr val="000000"/>
                          </a:solidFill>
                          <a:latin typeface="+mn-lt"/>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89769">
                <a:tc gridSpan="7">
                  <a:txBody>
                    <a:bodyPr/>
                    <a:lstStyle/>
                    <a:p>
                      <a:pPr marL="0" marR="0" algn="ctr">
                        <a:spcBef>
                          <a:spcPts val="200"/>
                        </a:spcBef>
                        <a:spcAft>
                          <a:spcPts val="200"/>
                        </a:spcAft>
                      </a:pPr>
                      <a:r>
                        <a:rPr lang="en-US" sz="1400" b="1" dirty="0">
                          <a:solidFill>
                            <a:srgbClr val="000000"/>
                          </a:solidFill>
                          <a:latin typeface="+mn-lt"/>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926">
                <a:tc>
                  <a:txBody>
                    <a:bodyPr/>
                    <a:lstStyle/>
                    <a:p>
                      <a:pPr marL="0" marR="0">
                        <a:spcBef>
                          <a:spcPts val="200"/>
                        </a:spcBef>
                        <a:spcAft>
                          <a:spcPts val="200"/>
                        </a:spcAft>
                      </a:pPr>
                      <a:r>
                        <a:rPr lang="en-US" sz="1200" dirty="0">
                          <a:solidFill>
                            <a:srgbClr val="000000"/>
                          </a:solidFill>
                          <a:latin typeface="+mn-lt"/>
                          <a:ea typeface="Times New Roman"/>
                          <a:cs typeface="Arial"/>
                        </a:rPr>
                        <a:t>methylphenidate ER</a:t>
                      </a:r>
                      <a:br>
                        <a:rPr lang="en-US" sz="1200" dirty="0">
                          <a:solidFill>
                            <a:srgbClr val="000000"/>
                          </a:solidFill>
                          <a:latin typeface="+mn-lt"/>
                          <a:ea typeface="Times New Roman"/>
                          <a:cs typeface="Arial"/>
                        </a:rPr>
                      </a:br>
                      <a:r>
                        <a:rPr lang="en-US" sz="1200" dirty="0">
                          <a:solidFill>
                            <a:srgbClr val="000000"/>
                          </a:solidFill>
                          <a:latin typeface="+mn-lt"/>
                          <a:ea typeface="Times New Roman"/>
                          <a:cs typeface="Arial"/>
                        </a:rPr>
                        <a:t>(Ritalin LA®)</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generic, </a:t>
                      </a:r>
                    </a:p>
                    <a:p>
                      <a:pPr marL="0" marR="0" algn="ctr">
                        <a:spcBef>
                          <a:spcPts val="200"/>
                        </a:spcBef>
                        <a:spcAft>
                          <a:spcPts val="200"/>
                        </a:spcAft>
                      </a:pPr>
                      <a:r>
                        <a:rPr lang="en-US" sz="1200" dirty="0">
                          <a:solidFill>
                            <a:srgbClr val="000000"/>
                          </a:solidFill>
                          <a:latin typeface="+mn-lt"/>
                          <a:ea typeface="Times New Roman"/>
                          <a:cs typeface="Arial"/>
                        </a:rPr>
                        <a:t>Novartis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3"/>
                  </a:ext>
                </a:extLst>
              </a:tr>
              <a:tr h="367137">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latin typeface="+mn-lt"/>
                          <a:ea typeface="+mn-ea"/>
                          <a:cs typeface="Arial"/>
                        </a:rPr>
                        <a:t>methylphenidate ER OROS (Concerta®)</a:t>
                      </a:r>
                      <a:r>
                        <a:rPr lang="en-US" sz="1200" b="0" i="0" u="none" strike="noStrike" kern="1200" baseline="0" dirty="0">
                          <a:solidFill>
                            <a:srgbClr val="000000"/>
                          </a:solidFill>
                          <a:latin typeface="+mn-lt"/>
                          <a:ea typeface="+mn-ea"/>
                          <a:cs typeface="+mn-cs"/>
                        </a:rPr>
                        <a:t>	</a:t>
                      </a:r>
                      <a:endParaRPr lang="en-US" sz="1200" dirty="0">
                        <a:solidFill>
                          <a:srgbClr val="000000"/>
                        </a:solidFill>
                        <a:latin typeface="+mn-lt"/>
                        <a:ea typeface="Times New Roman"/>
                        <a:cs typeface="Arial"/>
                      </a:endParaRPr>
                    </a:p>
                  </a:txBody>
                  <a:tcPr marL="18415" marR="1841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mn-ea"/>
                          <a:cs typeface="Arial"/>
                        </a:rPr>
                        <a:t>generic, Janssen </a:t>
                      </a:r>
                      <a:r>
                        <a:rPr lang="en-US" sz="1200" b="0" i="0" u="none" strike="noStrike" kern="1200" baseline="0" dirty="0">
                          <a:solidFill>
                            <a:srgbClr val="000000"/>
                          </a:solidFill>
                          <a:latin typeface="+mn-lt"/>
                          <a:ea typeface="+mn-ea"/>
                          <a:cs typeface="+mn-cs"/>
                        </a:rPr>
                        <a:t>	</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2448988955"/>
                  </a:ext>
                </a:extLst>
              </a:tr>
              <a:tr h="370502">
                <a:tc>
                  <a:txBody>
                    <a:bodyPr/>
                    <a:lstStyle/>
                    <a:p>
                      <a:pPr marL="0" marR="0">
                        <a:spcBef>
                          <a:spcPts val="200"/>
                        </a:spcBef>
                        <a:spcAft>
                          <a:spcPts val="200"/>
                        </a:spcAft>
                      </a:pPr>
                      <a:r>
                        <a:rPr lang="en-US" sz="1200" dirty="0">
                          <a:solidFill>
                            <a:srgbClr val="000000"/>
                          </a:solidFill>
                          <a:latin typeface="+mn-lt"/>
                          <a:cs typeface="Arial" panose="020B0604020202020204" pitchFamily="34" charset="0"/>
                        </a:rPr>
                        <a:t>methylphenidate ER OROS (Relexxii®)</a:t>
                      </a:r>
                      <a:endParaRPr lang="en-US" sz="1200" dirty="0">
                        <a:solidFill>
                          <a:srgbClr val="000000"/>
                        </a:solidFill>
                        <a:latin typeface="+mn-lt"/>
                        <a:ea typeface="Times New Roman"/>
                        <a:cs typeface="Arial" panose="020B0604020202020204" pitchFamily="34" charset="0"/>
                      </a:endParaRPr>
                    </a:p>
                  </a:txBody>
                  <a:tcPr marL="18415" marR="18415" marT="0" marB="0" anchor="ctr"/>
                </a:tc>
                <a:tc>
                  <a:txBody>
                    <a:bodyPr/>
                    <a:lstStyle/>
                    <a:p>
                      <a:pPr algn="ctr"/>
                      <a:r>
                        <a:rPr lang="en-US" sz="1200" dirty="0">
                          <a:solidFill>
                            <a:srgbClr val="000000"/>
                          </a:solidFill>
                          <a:latin typeface="+mn-lt"/>
                          <a:cs typeface="Arial" panose="020B0604020202020204" pitchFamily="34" charset="0"/>
                        </a:rPr>
                        <a:t>Vertical</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cs typeface="Arial" panose="020B0604020202020204" pitchFamily="34" charset="0"/>
                        </a:rPr>
                        <a:t>X</a:t>
                      </a:r>
                    </a:p>
                    <a:p>
                      <a:pPr marL="0" marR="0" algn="ctr">
                        <a:spcBef>
                          <a:spcPts val="200"/>
                        </a:spcBef>
                        <a:spcAft>
                          <a:spcPts val="200"/>
                        </a:spcAft>
                      </a:pPr>
                      <a:r>
                        <a:rPr lang="en-US" sz="1200" dirty="0">
                          <a:solidFill>
                            <a:srgbClr val="000000"/>
                          </a:solidFill>
                          <a:latin typeface="+mn-lt"/>
                          <a:cs typeface="Arial" panose="020B0604020202020204" pitchFamily="34" charset="0"/>
                        </a:rPr>
                        <a:t> (≤ 65 years)</a:t>
                      </a:r>
                      <a:endParaRPr lang="en-US" sz="1200" dirty="0">
                        <a:solidFill>
                          <a:srgbClr val="000000"/>
                        </a:solidFill>
                        <a:latin typeface="+mn-lt"/>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2542828750"/>
                  </a:ext>
                </a:extLst>
              </a:tr>
              <a:tr h="325319">
                <a:tc>
                  <a:txBody>
                    <a:bodyPr/>
                    <a:lstStyle/>
                    <a:p>
                      <a:pPr marL="0" marR="0">
                        <a:spcBef>
                          <a:spcPts val="200"/>
                        </a:spcBef>
                        <a:spcAft>
                          <a:spcPts val="200"/>
                        </a:spcAft>
                      </a:pPr>
                      <a:r>
                        <a:rPr lang="en-US" sz="1200" dirty="0">
                          <a:solidFill>
                            <a:srgbClr val="000000"/>
                          </a:solidFill>
                          <a:latin typeface="+mn-lt"/>
                          <a:ea typeface="Times New Roman"/>
                          <a:cs typeface="Arial"/>
                        </a:rPr>
                        <a:t>methylphenidate transdermal (Daytrana</a:t>
                      </a:r>
                      <a:r>
                        <a:rPr lang="en-US" sz="1200" kern="1200" dirty="0">
                          <a:solidFill>
                            <a:srgbClr val="000000"/>
                          </a:solidFill>
                          <a:latin typeface="+mn-lt"/>
                          <a:ea typeface="+mn-ea"/>
                          <a:cs typeface="Arial"/>
                        </a:rPr>
                        <a:t>®</a:t>
                      </a:r>
                      <a:r>
                        <a:rPr lang="en-US" sz="1200" dirty="0">
                          <a:solidFill>
                            <a:srgbClr val="000000"/>
                          </a:solidFill>
                          <a:latin typeface="+mn-lt"/>
                          <a:ea typeface="Times New Roman"/>
                          <a:cs typeface="Arial"/>
                        </a:rPr>
                        <a:t>)</a:t>
                      </a:r>
                    </a:p>
                  </a:txBody>
                  <a:tcPr marL="18415" marR="18415" marT="0" marB="0" anchor="ctr"/>
                </a:tc>
                <a:tc>
                  <a:txBody>
                    <a:bodyPr/>
                    <a:lstStyle/>
                    <a:p>
                      <a:pPr algn="ctr"/>
                      <a:r>
                        <a:rPr lang="en-US" sz="1200" dirty="0">
                          <a:solidFill>
                            <a:srgbClr val="000000"/>
                          </a:solidFill>
                          <a:latin typeface="+mn-lt"/>
                          <a:ea typeface="Times New Roman"/>
                          <a:cs typeface="Arial"/>
                        </a:rPr>
                        <a:t>Noven</a:t>
                      </a:r>
                      <a:endParaRPr lang="en-US" sz="1200" dirty="0">
                        <a:solidFill>
                          <a:srgbClr val="000000"/>
                        </a:solidFill>
                        <a:latin typeface="+mn-lt"/>
                      </a:endParaRP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10005"/>
                  </a:ext>
                </a:extLst>
              </a:tr>
              <a:tr h="487978">
                <a:tc>
                  <a:txBody>
                    <a:bodyPr/>
                    <a:lstStyle/>
                    <a:p>
                      <a:pPr marL="0" marR="0">
                        <a:spcBef>
                          <a:spcPts val="200"/>
                        </a:spcBef>
                        <a:spcAft>
                          <a:spcPts val="200"/>
                        </a:spcAft>
                      </a:pPr>
                      <a:r>
                        <a:rPr lang="en-US" sz="1200" dirty="0">
                          <a:solidFill>
                            <a:srgbClr val="000000"/>
                          </a:solidFill>
                          <a:latin typeface="+mn-lt"/>
                          <a:ea typeface="Times New Roman"/>
                          <a:cs typeface="Arial"/>
                        </a:rPr>
                        <a:t>mixed amphetamine salts ER</a:t>
                      </a:r>
                      <a:br>
                        <a:rPr lang="en-US" sz="1200" dirty="0">
                          <a:solidFill>
                            <a:srgbClr val="000000"/>
                          </a:solidFill>
                          <a:latin typeface="+mn-lt"/>
                          <a:ea typeface="Times New Roman"/>
                          <a:cs typeface="Arial"/>
                        </a:rPr>
                      </a:br>
                      <a:r>
                        <a:rPr lang="en-US" sz="1200" dirty="0">
                          <a:solidFill>
                            <a:srgbClr val="000000"/>
                          </a:solidFill>
                          <a:latin typeface="+mn-lt"/>
                          <a:ea typeface="Times New Roman"/>
                          <a:cs typeface="Arial"/>
                        </a:rPr>
                        <a:t>(Adderall XR®)</a:t>
                      </a:r>
                    </a:p>
                  </a:txBody>
                  <a:tcPr marL="27305" marR="27305" marT="0" marB="0" anchor="ctr"/>
                </a:tc>
                <a:tc>
                  <a:txBody>
                    <a:bodyPr/>
                    <a:lstStyle/>
                    <a:p>
                      <a:pPr algn="ctr"/>
                      <a:r>
                        <a:rPr lang="en-US" sz="1200" dirty="0">
                          <a:solidFill>
                            <a:srgbClr val="000000"/>
                          </a:solidFill>
                          <a:latin typeface="+mn-lt"/>
                          <a:ea typeface="Times New Roman"/>
                          <a:cs typeface="Arial"/>
                        </a:rPr>
                        <a:t>generic, Shire</a:t>
                      </a:r>
                      <a:endParaRPr lang="en-US" sz="1200" dirty="0">
                        <a:solidFill>
                          <a:srgbClr val="000000"/>
                        </a:solidFill>
                        <a:latin typeface="+mn-lt"/>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27305" marR="27305" marT="0" marB="0" anchor="ctr"/>
                </a:tc>
                <a:extLst>
                  <a:ext uri="{0D108BD9-81ED-4DB2-BD59-A6C34878D82A}">
                    <a16:rowId xmlns:a16="http://schemas.microsoft.com/office/drawing/2014/main" val="10006"/>
                  </a:ext>
                </a:extLst>
              </a:tr>
              <a:tr h="141987">
                <a:tc>
                  <a:txBody>
                    <a:bodyPr/>
                    <a:lstStyle/>
                    <a:p>
                      <a:pPr marL="0" marR="0">
                        <a:spcBef>
                          <a:spcPts val="200"/>
                        </a:spcBef>
                        <a:spcAft>
                          <a:spcPts val="200"/>
                        </a:spcAft>
                      </a:pPr>
                      <a:r>
                        <a:rPr lang="en-US" sz="1200" dirty="0">
                          <a:solidFill>
                            <a:srgbClr val="000000"/>
                          </a:solidFill>
                          <a:latin typeface="+mn-lt"/>
                          <a:ea typeface="Times New Roman"/>
                          <a:cs typeface="Arial" panose="020B0604020202020204" pitchFamily="34" charset="0"/>
                        </a:rPr>
                        <a:t>mixed amphetamine salts ER (Mydayis®)</a:t>
                      </a:r>
                    </a:p>
                  </a:txBody>
                  <a:tcPr marL="27305" marR="27305" marT="0" marB="0" anchor="ctr"/>
                </a:tc>
                <a:tc>
                  <a:txBody>
                    <a:bodyPr/>
                    <a:lstStyle/>
                    <a:p>
                      <a:pPr algn="ctr"/>
                      <a:r>
                        <a:rPr lang="en-US" sz="1200" dirty="0">
                          <a:solidFill>
                            <a:srgbClr val="000000"/>
                          </a:solidFill>
                          <a:latin typeface="+mn-lt"/>
                          <a:cs typeface="Arial" panose="020B0604020202020204" pitchFamily="34" charset="0"/>
                        </a:rPr>
                        <a:t>Shire</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r>
                        <a:rPr lang="en-US" sz="1200" b="0" i="0" u="none" strike="noStrike" kern="1200" baseline="0" dirty="0">
                          <a:solidFill>
                            <a:srgbClr val="000000"/>
                          </a:solidFill>
                          <a:latin typeface="+mn-lt"/>
                          <a:ea typeface="+mn-ea"/>
                          <a:cs typeface="Arial" panose="020B0604020202020204" pitchFamily="34" charset="0"/>
                        </a:rPr>
                        <a:t>           </a:t>
                      </a:r>
                    </a:p>
                    <a:p>
                      <a:r>
                        <a:rPr lang="en-US" sz="1200" b="0" i="0" u="none" strike="noStrike" kern="1200" baseline="0" dirty="0">
                          <a:solidFill>
                            <a:srgbClr val="000000"/>
                          </a:solidFill>
                          <a:latin typeface="+mn-lt"/>
                          <a:ea typeface="+mn-ea"/>
                          <a:cs typeface="Arial" panose="020B0604020202020204" pitchFamily="34" charset="0"/>
                        </a:rPr>
                        <a:t>           -- </a:t>
                      </a:r>
                    </a:p>
                    <a:p>
                      <a:pPr algn="ctr"/>
                      <a:r>
                        <a:rPr lang="en-US" sz="1200" b="0" i="0" u="none" strike="noStrike" kern="1200" baseline="0" dirty="0">
                          <a:solidFill>
                            <a:srgbClr val="000000"/>
                          </a:solidFill>
                          <a:latin typeface="+mn-lt"/>
                          <a:ea typeface="+mn-ea"/>
                          <a:cs typeface="Arial" panose="020B0604020202020204" pitchFamily="34" charset="0"/>
                        </a:rPr>
                        <a:t>(≥ 13 years) 	</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236069233"/>
                  </a:ext>
                </a:extLst>
              </a:tr>
              <a:tr h="81901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latin typeface="+mn-lt"/>
                          <a:ea typeface="+mn-ea"/>
                          <a:cs typeface="Arial" panose="020B0604020202020204" pitchFamily="34" charset="0"/>
                        </a:rPr>
                        <a:t>serdexmethylphenidate/ dexmethylphenidate</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rgbClr val="000000"/>
                          </a:solidFill>
                          <a:latin typeface="+mn-lt"/>
                          <a:ea typeface="+mn-ea"/>
                          <a:cs typeface="Arial" panose="020B0604020202020204" pitchFamily="34" charset="0"/>
                        </a:rPr>
                        <a:t>(Azstarys®)</a:t>
                      </a:r>
                      <a:r>
                        <a:rPr lang="en-US" sz="1200" b="0" i="0" u="none" strike="noStrike" kern="1200" baseline="0" dirty="0">
                          <a:solidFill>
                            <a:srgbClr val="000000"/>
                          </a:solidFill>
                          <a:latin typeface="+mn-lt"/>
                          <a:ea typeface="+mn-ea"/>
                          <a:cs typeface="+mn-cs"/>
                        </a:rPr>
                        <a:t>	</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mn-ea"/>
                          <a:cs typeface="Arial" panose="020B0604020202020204" pitchFamily="34" charset="0"/>
                        </a:rPr>
                        <a:t>Corium/Prasco</a:t>
                      </a:r>
                      <a:endParaRPr lang="en-US" sz="1200" b="0" i="0" u="none" strike="noStrike" kern="1200" baseline="0" dirty="0">
                        <a:solidFill>
                          <a:srgbClr val="000000"/>
                        </a:solidFill>
                        <a:latin typeface="+mn-lt"/>
                        <a:ea typeface="+mn-ea"/>
                        <a:cs typeface="+mn-cs"/>
                      </a:endParaRPr>
                    </a:p>
                    <a:p>
                      <a:pPr algn="ctr"/>
                      <a:endParaRPr lang="en-US" sz="1200" dirty="0">
                        <a:solidFill>
                          <a:srgbClr val="000000"/>
                        </a:solidFill>
                        <a:latin typeface="+mn-lt"/>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mn-lt"/>
                          <a:ea typeface="Times New Roman"/>
                          <a:cs typeface="Arial"/>
                        </a:rPr>
                        <a:t>--</a:t>
                      </a:r>
                    </a:p>
                  </a:txBody>
                  <a:tcPr marL="18415" marR="18415" marT="0" marB="0" anchor="ctr"/>
                </a:tc>
                <a:extLst>
                  <a:ext uri="{0D108BD9-81ED-4DB2-BD59-A6C34878D82A}">
                    <a16:rowId xmlns:a16="http://schemas.microsoft.com/office/drawing/2014/main" val="3531630425"/>
                  </a:ext>
                </a:extLst>
              </a:tr>
            </a:tbl>
          </a:graphicData>
        </a:graphic>
      </p:graphicFrame>
    </p:spTree>
    <p:extLst>
      <p:ext uri="{BB962C8B-B14F-4D97-AF65-F5344CB8AC3E}">
        <p14:creationId xmlns:p14="http://schemas.microsoft.com/office/powerpoint/2010/main" val="77548328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146D-E8F6-4FB3-B4F0-BCEB41037CA9}"/>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2FCFF56E-8D8F-47DB-B2E7-EAA7A610F0DF}"/>
              </a:ext>
            </a:extLst>
          </p:cNvPr>
          <p:cNvGraphicFramePr>
            <a:graphicFrameLocks noGrp="1"/>
          </p:cNvGraphicFramePr>
          <p:nvPr>
            <p:ph idx="1"/>
            <p:extLst>
              <p:ext uri="{D42A27DB-BD31-4B8C-83A1-F6EECF244321}">
                <p14:modId xmlns:p14="http://schemas.microsoft.com/office/powerpoint/2010/main" val="2405996815"/>
              </p:ext>
            </p:extLst>
          </p:nvPr>
        </p:nvGraphicFramePr>
        <p:xfrm>
          <a:off x="190499" y="819150"/>
          <a:ext cx="8763002" cy="3789216"/>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185056">
                  <a:extLst>
                    <a:ext uri="{9D8B030D-6E8A-4147-A177-3AD203B41FA5}">
                      <a16:colId xmlns:a16="http://schemas.microsoft.com/office/drawing/2014/main" val="4067426835"/>
                    </a:ext>
                  </a:extLst>
                </a:gridCol>
                <a:gridCol w="1316428">
                  <a:extLst>
                    <a:ext uri="{9D8B030D-6E8A-4147-A177-3AD203B41FA5}">
                      <a16:colId xmlns:a16="http://schemas.microsoft.com/office/drawing/2014/main" val="20002"/>
                    </a:ext>
                  </a:extLst>
                </a:gridCol>
                <a:gridCol w="1316428">
                  <a:extLst>
                    <a:ext uri="{9D8B030D-6E8A-4147-A177-3AD203B41FA5}">
                      <a16:colId xmlns:a16="http://schemas.microsoft.com/office/drawing/2014/main" val="20003"/>
                    </a:ext>
                  </a:extLst>
                </a:gridCol>
                <a:gridCol w="1316428">
                  <a:extLst>
                    <a:ext uri="{9D8B030D-6E8A-4147-A177-3AD203B41FA5}">
                      <a16:colId xmlns:a16="http://schemas.microsoft.com/office/drawing/2014/main" val="20004"/>
                    </a:ext>
                  </a:extLst>
                </a:gridCol>
                <a:gridCol w="1316428">
                  <a:extLst>
                    <a:ext uri="{9D8B030D-6E8A-4147-A177-3AD203B41FA5}">
                      <a16:colId xmlns:a16="http://schemas.microsoft.com/office/drawing/2014/main" val="20005"/>
                    </a:ext>
                  </a:extLst>
                </a:gridCol>
                <a:gridCol w="1245434">
                  <a:extLst>
                    <a:ext uri="{9D8B030D-6E8A-4147-A177-3AD203B41FA5}">
                      <a16:colId xmlns:a16="http://schemas.microsoft.com/office/drawing/2014/main" val="20006"/>
                    </a:ext>
                  </a:extLst>
                </a:gridCol>
              </a:tblGrid>
              <a:tr h="402147">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402147">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82519">
                <a:tc gridSpan="7">
                  <a:txBody>
                    <a:bodyPr/>
                    <a:lstStyle/>
                    <a:p>
                      <a:pPr marL="0" marR="0" algn="ctr">
                        <a:spcBef>
                          <a:spcPts val="200"/>
                        </a:spcBef>
                        <a:spcAft>
                          <a:spcPts val="200"/>
                        </a:spcAft>
                      </a:pPr>
                      <a:r>
                        <a:rPr lang="en-US" sz="1600" b="1" dirty="0">
                          <a:solidFill>
                            <a:srgbClr val="000000"/>
                          </a:solidFill>
                          <a:latin typeface="+mn-lt"/>
                          <a:ea typeface="Times New Roman"/>
                          <a:cs typeface="Arial"/>
                        </a:rPr>
                        <a:t>Non-Stimulants</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60986">
                <a:tc>
                  <a:txBody>
                    <a:bodyPr/>
                    <a:lstStyle/>
                    <a:p>
                      <a:pPr marL="0" marR="0">
                        <a:spcBef>
                          <a:spcPts val="200"/>
                        </a:spcBef>
                        <a:spcAft>
                          <a:spcPts val="200"/>
                        </a:spcAft>
                      </a:pPr>
                      <a:r>
                        <a:rPr lang="en-US" sz="1100" dirty="0">
                          <a:solidFill>
                            <a:srgbClr val="000000"/>
                          </a:solidFill>
                          <a:latin typeface="+mn-lt"/>
                          <a:ea typeface="Times New Roman"/>
                          <a:cs typeface="Arial" panose="020B0604020202020204" pitchFamily="34" charset="0"/>
                        </a:rPr>
                        <a:t>atomoxetine (Strattera®)</a:t>
                      </a:r>
                    </a:p>
                  </a:txBody>
                  <a:tcPr marL="27305" marR="27305" marT="0" marB="0" anchor="ctr"/>
                </a:tc>
                <a:tc>
                  <a:txBody>
                    <a:bodyPr/>
                    <a:lstStyle/>
                    <a:p>
                      <a:pPr marL="0" marR="0" algn="ctr">
                        <a:spcBef>
                          <a:spcPts val="200"/>
                        </a:spcBef>
                        <a:spcAft>
                          <a:spcPts val="200"/>
                        </a:spcAft>
                      </a:pPr>
                      <a:r>
                        <a:rPr lang="en-US" sz="1100">
                          <a:solidFill>
                            <a:srgbClr val="000000"/>
                          </a:solidFill>
                          <a:latin typeface="+mn-lt"/>
                          <a:ea typeface="Times New Roman"/>
                          <a:cs typeface="Arial" panose="020B0604020202020204" pitchFamily="34" charset="0"/>
                        </a:rPr>
                        <a:t>generic, </a:t>
                      </a:r>
                    </a:p>
                    <a:p>
                      <a:pPr marL="0" marR="0" algn="ctr">
                        <a:spcBef>
                          <a:spcPts val="200"/>
                        </a:spcBef>
                        <a:spcAft>
                          <a:spcPts val="200"/>
                        </a:spcAft>
                      </a:pPr>
                      <a:r>
                        <a:rPr lang="en-US" sz="1100">
                          <a:solidFill>
                            <a:srgbClr val="000000"/>
                          </a:solidFill>
                          <a:latin typeface="+mn-lt"/>
                          <a:ea typeface="Times New Roman"/>
                          <a:cs typeface="Arial" panose="020B0604020202020204" pitchFamily="34" charset="0"/>
                        </a:rPr>
                        <a:t>Eli Lilly</a:t>
                      </a:r>
                      <a:endParaRPr lang="en-US" sz="11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extLst>
                  <a:ext uri="{0D108BD9-81ED-4DB2-BD59-A6C34878D82A}">
                    <a16:rowId xmlns:a16="http://schemas.microsoft.com/office/drawing/2014/main" val="10003"/>
                  </a:ext>
                </a:extLst>
              </a:tr>
              <a:tr h="685491">
                <a:tc>
                  <a:txBody>
                    <a:bodyPr/>
                    <a:lstStyle/>
                    <a:p>
                      <a:pPr marL="0" marR="0">
                        <a:spcBef>
                          <a:spcPts val="200"/>
                        </a:spcBef>
                        <a:spcAft>
                          <a:spcPts val="200"/>
                        </a:spcAft>
                      </a:pPr>
                      <a:r>
                        <a:rPr lang="en-US" sz="1100" dirty="0">
                          <a:solidFill>
                            <a:srgbClr val="000000"/>
                          </a:solidFill>
                          <a:latin typeface="+mn-lt"/>
                          <a:ea typeface="Times New Roman"/>
                          <a:cs typeface="Arial" panose="020B0604020202020204" pitchFamily="34" charset="0"/>
                        </a:rPr>
                        <a:t>clonidine ER</a:t>
                      </a:r>
                      <a:br>
                        <a:rPr lang="en-US" sz="1100" dirty="0">
                          <a:solidFill>
                            <a:srgbClr val="000000"/>
                          </a:solidFill>
                          <a:latin typeface="+mn-lt"/>
                          <a:ea typeface="Times New Roman"/>
                          <a:cs typeface="Arial" panose="020B0604020202020204" pitchFamily="34" charset="0"/>
                        </a:rPr>
                      </a:br>
                      <a:r>
                        <a:rPr lang="en-US" sz="1100" dirty="0">
                          <a:solidFill>
                            <a:srgbClr val="000000"/>
                          </a:solidFill>
                          <a:latin typeface="+mn-lt"/>
                          <a:ea typeface="Times New Roman"/>
                          <a:cs typeface="Arial" panose="020B0604020202020204" pitchFamily="34" charset="0"/>
                        </a:rPr>
                        <a:t>(</a:t>
                      </a:r>
                      <a:r>
                        <a:rPr lang="en-US" sz="1100" dirty="0" err="1">
                          <a:solidFill>
                            <a:srgbClr val="000000"/>
                          </a:solidFill>
                          <a:latin typeface="+mn-lt"/>
                          <a:ea typeface="Times New Roman"/>
                          <a:cs typeface="Arial" panose="020B0604020202020204" pitchFamily="34" charset="0"/>
                        </a:rPr>
                        <a:t>Kapvay</a:t>
                      </a:r>
                      <a:r>
                        <a:rPr lang="en-US" sz="11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a:solidFill>
                            <a:srgbClr val="000000"/>
                          </a:solidFill>
                          <a:latin typeface="+mn-lt"/>
                          <a:ea typeface="Times New Roman"/>
                          <a:cs typeface="Arial" panose="020B0604020202020204" pitchFamily="34" charset="0"/>
                        </a:rPr>
                        <a:t>Generic,</a:t>
                      </a:r>
                    </a:p>
                    <a:p>
                      <a:pPr marL="0" marR="0" algn="ctr">
                        <a:spcBef>
                          <a:spcPts val="200"/>
                        </a:spcBef>
                        <a:spcAft>
                          <a:spcPts val="200"/>
                        </a:spcAft>
                      </a:pPr>
                      <a:r>
                        <a:rPr lang="en-US" sz="1100" b="0" i="0" u="none" strike="noStrike" kern="1200" baseline="0">
                          <a:solidFill>
                            <a:srgbClr val="000000"/>
                          </a:solidFill>
                          <a:latin typeface="+mn-lt"/>
                          <a:ea typeface="+mn-ea"/>
                          <a:cs typeface="Arial" panose="020B0604020202020204" pitchFamily="34" charset="0"/>
                        </a:rPr>
                        <a:t>Concordia</a:t>
                      </a:r>
                      <a:endParaRPr lang="en-US" sz="11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Treatment of ADHD as adjunct to stimulants</a:t>
                      </a:r>
                    </a:p>
                  </a:txBody>
                  <a:tcPr marL="27305" marR="27305" marT="0" marB="0" anchor="ctr"/>
                </a:tc>
                <a:extLst>
                  <a:ext uri="{0D108BD9-81ED-4DB2-BD59-A6C34878D82A}">
                    <a16:rowId xmlns:a16="http://schemas.microsoft.com/office/drawing/2014/main" val="10004"/>
                  </a:ext>
                </a:extLst>
              </a:tr>
              <a:tr h="523392">
                <a:tc>
                  <a:txBody>
                    <a:bodyPr/>
                    <a:lstStyle/>
                    <a:p>
                      <a:pPr marL="0" marR="0">
                        <a:spcBef>
                          <a:spcPts val="200"/>
                        </a:spcBef>
                        <a:spcAft>
                          <a:spcPts val="200"/>
                        </a:spcAft>
                      </a:pPr>
                      <a:r>
                        <a:rPr lang="en-US" sz="1100" dirty="0">
                          <a:solidFill>
                            <a:srgbClr val="000000"/>
                          </a:solidFill>
                          <a:latin typeface="+mn-lt"/>
                          <a:ea typeface="Times New Roman"/>
                          <a:cs typeface="Arial" panose="020B0604020202020204" pitchFamily="34" charset="0"/>
                        </a:rPr>
                        <a:t>guanfacine ER (</a:t>
                      </a:r>
                      <a:r>
                        <a:rPr lang="en-US" sz="1100" dirty="0" err="1">
                          <a:solidFill>
                            <a:srgbClr val="000000"/>
                          </a:solidFill>
                          <a:latin typeface="+mn-lt"/>
                          <a:ea typeface="Times New Roman"/>
                          <a:cs typeface="Arial" panose="020B0604020202020204" pitchFamily="34" charset="0"/>
                        </a:rPr>
                        <a:t>Intuniv</a:t>
                      </a:r>
                      <a:r>
                        <a:rPr lang="en-US" sz="11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a:solidFill>
                            <a:srgbClr val="000000"/>
                          </a:solidFill>
                          <a:latin typeface="+mn-lt"/>
                          <a:ea typeface="Times New Roman"/>
                          <a:cs typeface="Arial" panose="020B0604020202020204" pitchFamily="34" charset="0"/>
                        </a:rPr>
                        <a:t>generic,</a:t>
                      </a:r>
                      <a:br>
                        <a:rPr lang="en-US" sz="1100">
                          <a:solidFill>
                            <a:srgbClr val="000000"/>
                          </a:solidFill>
                          <a:latin typeface="+mn-lt"/>
                          <a:ea typeface="Times New Roman"/>
                          <a:cs typeface="Arial" panose="020B0604020202020204" pitchFamily="34" charset="0"/>
                        </a:rPr>
                      </a:br>
                      <a:r>
                        <a:rPr lang="en-US" sz="1100">
                          <a:solidFill>
                            <a:srgbClr val="000000"/>
                          </a:solidFill>
                          <a:latin typeface="+mn-lt"/>
                          <a:ea typeface="Times New Roman"/>
                          <a:cs typeface="Arial" panose="020B0604020202020204" pitchFamily="34" charset="0"/>
                        </a:rPr>
                        <a:t>Shire</a:t>
                      </a:r>
                      <a:endParaRPr lang="en-US" sz="11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Treatment of ADHD as adjunct to stimulants</a:t>
                      </a:r>
                    </a:p>
                  </a:txBody>
                  <a:tcPr marL="27305" marR="27305" marT="0" marB="0" anchor="ctr"/>
                </a:tc>
                <a:extLst>
                  <a:ext uri="{0D108BD9-81ED-4DB2-BD59-A6C34878D82A}">
                    <a16:rowId xmlns:a16="http://schemas.microsoft.com/office/drawing/2014/main" val="10005"/>
                  </a:ext>
                </a:extLst>
              </a:tr>
              <a:tr h="361293">
                <a:tc>
                  <a:txBody>
                    <a:bodyPr/>
                    <a:lstStyle/>
                    <a:p>
                      <a:pPr marL="0" marR="0">
                        <a:spcBef>
                          <a:spcPts val="200"/>
                        </a:spcBef>
                        <a:spcAft>
                          <a:spcPts val="200"/>
                        </a:spcAft>
                      </a:pPr>
                      <a:r>
                        <a:rPr lang="en-US" sz="1100" kern="1200" dirty="0" err="1">
                          <a:solidFill>
                            <a:srgbClr val="000000"/>
                          </a:solidFill>
                          <a:latin typeface="+mn-lt"/>
                          <a:ea typeface="Times New Roman" panose="02020603050405020304" pitchFamily="18" charset="0"/>
                          <a:cs typeface="Arial" panose="020B0604020202020204" pitchFamily="34" charset="0"/>
                        </a:rPr>
                        <a:t>pitolisant</a:t>
                      </a:r>
                      <a:r>
                        <a:rPr lang="en-US" sz="1100" kern="1200" dirty="0">
                          <a:solidFill>
                            <a:srgbClr val="000000"/>
                          </a:solidFill>
                          <a:latin typeface="+mn-lt"/>
                          <a:ea typeface="Times New Roman" panose="02020603050405020304" pitchFamily="18" charset="0"/>
                          <a:cs typeface="Arial" panose="020B0604020202020204" pitchFamily="34" charset="0"/>
                        </a:rPr>
                        <a:t> (</a:t>
                      </a:r>
                      <a:r>
                        <a:rPr lang="en-US" sz="1100" kern="1200" dirty="0" err="1">
                          <a:solidFill>
                            <a:srgbClr val="000000"/>
                          </a:solidFill>
                          <a:latin typeface="+mn-lt"/>
                          <a:ea typeface="Times New Roman" panose="02020603050405020304" pitchFamily="18" charset="0"/>
                          <a:cs typeface="Arial" panose="020B0604020202020204" pitchFamily="34" charset="0"/>
                        </a:rPr>
                        <a:t>Wakix</a:t>
                      </a:r>
                      <a:r>
                        <a:rPr lang="en-US" sz="1100" kern="1200" dirty="0">
                          <a:solidFill>
                            <a:srgbClr val="000000"/>
                          </a:solidFill>
                          <a:latin typeface="+mn-lt"/>
                          <a:ea typeface="Times New Roman" panose="02020603050405020304" pitchFamily="18" charset="0"/>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kern="1200">
                          <a:solidFill>
                            <a:srgbClr val="000000"/>
                          </a:solidFill>
                          <a:latin typeface="+mn-lt"/>
                          <a:ea typeface="Times New Roman" panose="02020603050405020304" pitchFamily="18" charset="0"/>
                          <a:cs typeface="Arial" panose="020B0604020202020204" pitchFamily="34" charset="0"/>
                        </a:rPr>
                        <a:t>Harmony</a:t>
                      </a:r>
                      <a:endParaRPr lang="en-US" sz="1100" kern="1200" dirty="0">
                        <a:solidFill>
                          <a:srgbClr val="000000"/>
                        </a:solidFill>
                        <a:latin typeface="+mn-lt"/>
                        <a:ea typeface="Times New Roman" panose="02020603050405020304" pitchFamily="18" charset="0"/>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kern="1200">
                          <a:solidFill>
                            <a:srgbClr val="000000"/>
                          </a:solidFill>
                          <a:latin typeface="+mn-lt"/>
                          <a:ea typeface="Times New Roman" panose="02020603050405020304" pitchFamily="18" charset="0"/>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kern="1200">
                          <a:solidFill>
                            <a:srgbClr val="000000"/>
                          </a:solidFill>
                          <a:latin typeface="+mn-lt"/>
                          <a:ea typeface="Times New Roman" panose="02020603050405020304" pitchFamily="18" charset="0"/>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kern="1200">
                          <a:solidFill>
                            <a:srgbClr val="000000"/>
                          </a:solidFill>
                          <a:latin typeface="+mn-lt"/>
                          <a:ea typeface="Times New Roman" panose="02020603050405020304" pitchFamily="18" charset="0"/>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panose="020B0604020202020204" pitchFamily="34" charset="0"/>
                        </a:rPr>
                        <a:t>X</a:t>
                      </a:r>
                    </a:p>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panose="020B0604020202020204" pitchFamily="34" charset="0"/>
                        </a:rPr>
                        <a:t>(adults only)</a:t>
                      </a:r>
                    </a:p>
                  </a:txBody>
                  <a:tcPr marL="27305" marR="27305" marT="0" marB="0" anchor="ctr"/>
                </a:tc>
                <a:tc>
                  <a:txBody>
                    <a:bodyPr/>
                    <a:lstStyle/>
                    <a:p>
                      <a:pPr marL="0" marR="0" algn="ctr">
                        <a:spcBef>
                          <a:spcPts val="200"/>
                        </a:spcBef>
                        <a:spcAft>
                          <a:spcPts val="200"/>
                        </a:spcAft>
                      </a:pPr>
                      <a:r>
                        <a:rPr lang="en-US" sz="1100" kern="1200">
                          <a:solidFill>
                            <a:srgbClr val="000000"/>
                          </a:solidFill>
                          <a:latin typeface="+mn-lt"/>
                          <a:ea typeface="Times New Roman" panose="02020603050405020304" pitchFamily="18" charset="0"/>
                          <a:cs typeface="Arial" panose="020B0604020202020204" pitchFamily="34" charset="0"/>
                        </a:rPr>
                        <a:t>--</a:t>
                      </a:r>
                    </a:p>
                  </a:txBody>
                  <a:tcPr marL="27305" marR="27305" marT="0" marB="0" anchor="ctr"/>
                </a:tc>
                <a:extLst>
                  <a:ext uri="{0D108BD9-81ED-4DB2-BD59-A6C34878D82A}">
                    <a16:rowId xmlns:a16="http://schemas.microsoft.com/office/drawing/2014/main" val="867028886"/>
                  </a:ext>
                </a:extLst>
              </a:tr>
              <a:tr h="304798">
                <a:tc>
                  <a:txBody>
                    <a:bodyPr/>
                    <a:lstStyle/>
                    <a:p>
                      <a:pPr marL="0" marR="0">
                        <a:spcBef>
                          <a:spcPts val="200"/>
                        </a:spcBef>
                        <a:spcAft>
                          <a:spcPts val="200"/>
                        </a:spcAft>
                      </a:pPr>
                      <a:r>
                        <a:rPr lang="en-US" sz="1100" kern="1200">
                          <a:solidFill>
                            <a:srgbClr val="000000"/>
                          </a:solidFill>
                          <a:latin typeface="+mn-lt"/>
                          <a:ea typeface="Times New Roman" panose="02020603050405020304" pitchFamily="18" charset="0"/>
                          <a:cs typeface="Arial" panose="020B0604020202020204" pitchFamily="34" charset="0"/>
                        </a:rPr>
                        <a:t>solriamfetol (Sunosi®)</a:t>
                      </a:r>
                    </a:p>
                  </a:txBody>
                  <a:tcPr marL="27305" marR="27305" marT="0" marB="0" anchor="ctr"/>
                </a:tc>
                <a:tc>
                  <a:txBody>
                    <a:bodyPr/>
                    <a:lstStyle/>
                    <a:p>
                      <a:pPr marL="0" marR="0" algn="ctr">
                        <a:spcBef>
                          <a:spcPts val="200"/>
                        </a:spcBef>
                        <a:spcAft>
                          <a:spcPts val="200"/>
                        </a:spcAft>
                      </a:pPr>
                      <a:r>
                        <a:rPr lang="en-US" sz="1100" kern="1200">
                          <a:solidFill>
                            <a:srgbClr val="000000"/>
                          </a:solidFill>
                          <a:latin typeface="+mn-lt"/>
                          <a:ea typeface="Times New Roman" panose="02020603050405020304" pitchFamily="18" charset="0"/>
                          <a:cs typeface="Arial" panose="020B0604020202020204" pitchFamily="34" charset="0"/>
                        </a:rPr>
                        <a:t>Jazz/Axsome</a:t>
                      </a:r>
                    </a:p>
                  </a:txBody>
                  <a:tcPr marL="27305" marR="2730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kern="1200">
                          <a:solidFill>
                            <a:srgbClr val="000000"/>
                          </a:solidFill>
                          <a:latin typeface="+mn-lt"/>
                          <a:ea typeface="Times New Roman" panose="02020603050405020304" pitchFamily="18" charset="0"/>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panose="020B0604020202020204" pitchFamily="34" charset="0"/>
                        </a:rPr>
                        <a:t>X</a:t>
                      </a:r>
                    </a:p>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panose="020B0604020202020204" pitchFamily="34" charset="0"/>
                        </a:rPr>
                        <a:t>(adults only)</a:t>
                      </a:r>
                    </a:p>
                  </a:txBody>
                  <a:tcPr marL="27305" marR="27305" marT="0" marB="0" anchor="ctr"/>
                </a:tc>
                <a:tc>
                  <a:txBody>
                    <a:bodyPr/>
                    <a:lstStyle/>
                    <a:p>
                      <a:pPr marL="0" marR="0" algn="ctr">
                        <a:spcBef>
                          <a:spcPts val="200"/>
                        </a:spcBef>
                        <a:spcAft>
                          <a:spcPts val="200"/>
                        </a:spcAft>
                      </a:pPr>
                      <a:r>
                        <a:rPr lang="en-US" sz="1100" kern="1200" dirty="0">
                          <a:solidFill>
                            <a:srgbClr val="000000"/>
                          </a:solidFill>
                          <a:latin typeface="+mn-lt"/>
                          <a:ea typeface="Times New Roman" panose="02020603050405020304" pitchFamily="18" charset="0"/>
                          <a:cs typeface="Arial" panose="020B0604020202020204" pitchFamily="34" charset="0"/>
                        </a:rPr>
                        <a:t>OSA (adults)**</a:t>
                      </a:r>
                    </a:p>
                  </a:txBody>
                  <a:tcPr marL="27305" marR="27305" marT="0" marB="0" anchor="ctr"/>
                </a:tc>
                <a:extLst>
                  <a:ext uri="{0D108BD9-81ED-4DB2-BD59-A6C34878D82A}">
                    <a16:rowId xmlns:a16="http://schemas.microsoft.com/office/drawing/2014/main" val="2978323635"/>
                  </a:ext>
                </a:extLst>
              </a:tr>
              <a:tr h="279863">
                <a:tc>
                  <a:txBody>
                    <a:bodyPr/>
                    <a:lstStyle/>
                    <a:p>
                      <a:pPr marL="0" marR="0" algn="l" defTabSz="914400" rtl="0" eaLnBrk="1" latinLnBrk="0" hangingPunct="1">
                        <a:spcBef>
                          <a:spcPts val="200"/>
                        </a:spcBef>
                        <a:spcAft>
                          <a:spcPts val="200"/>
                        </a:spcAft>
                      </a:pPr>
                      <a:r>
                        <a:rPr lang="en-US" sz="1100" kern="1200" dirty="0">
                          <a:solidFill>
                            <a:srgbClr val="000000"/>
                          </a:solidFill>
                          <a:latin typeface="+mn-lt"/>
                          <a:ea typeface="+mn-ea"/>
                          <a:cs typeface="Arial" panose="020B0604020202020204" pitchFamily="34" charset="0"/>
                        </a:rPr>
                        <a:t>viloxazine (</a:t>
                      </a:r>
                      <a:r>
                        <a:rPr lang="en-US" sz="1100" kern="1200" dirty="0" err="1">
                          <a:solidFill>
                            <a:srgbClr val="000000"/>
                          </a:solidFill>
                          <a:latin typeface="+mn-lt"/>
                          <a:ea typeface="+mn-ea"/>
                          <a:cs typeface="Arial" panose="020B0604020202020204" pitchFamily="34" charset="0"/>
                        </a:rPr>
                        <a:t>Qelbree</a:t>
                      </a:r>
                      <a:r>
                        <a:rPr lang="en-US" sz="1100" dirty="0">
                          <a:solidFill>
                            <a:srgbClr val="000000"/>
                          </a:solidFill>
                          <a:latin typeface="+mn-lt"/>
                          <a:ea typeface="Times New Roman"/>
                          <a:cs typeface="Arial" panose="020B0604020202020204" pitchFamily="34" charset="0"/>
                        </a:rPr>
                        <a:t>®</a:t>
                      </a:r>
                      <a:r>
                        <a:rPr lang="en-US" sz="1100" kern="1200" dirty="0">
                          <a:solidFill>
                            <a:srgbClr val="000000"/>
                          </a:solidFill>
                          <a:latin typeface="+mn-lt"/>
                          <a:ea typeface="+mn-ea"/>
                          <a:cs typeface="Arial" panose="020B0604020202020204" pitchFamily="34" charset="0"/>
                        </a:rPr>
                        <a:t>)</a:t>
                      </a:r>
                      <a:endParaRPr lang="en-US" sz="1100" kern="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defTabSz="914400" rtl="0" eaLnBrk="1" latinLnBrk="0" hangingPunct="1">
                        <a:spcBef>
                          <a:spcPts val="200"/>
                        </a:spcBef>
                        <a:spcAft>
                          <a:spcPts val="200"/>
                        </a:spcAft>
                      </a:pPr>
                      <a:r>
                        <a:rPr lang="en-US" sz="1100" kern="1200" dirty="0">
                          <a:solidFill>
                            <a:srgbClr val="000000"/>
                          </a:solidFill>
                          <a:latin typeface="+mn-lt"/>
                          <a:ea typeface="+mn-ea"/>
                          <a:cs typeface="Arial" panose="020B0604020202020204" pitchFamily="34" charset="0"/>
                        </a:rPr>
                        <a:t>Supernus</a:t>
                      </a:r>
                      <a:endParaRPr lang="en-US" sz="1100" kern="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solidFill>
                            <a:srgbClr val="000000"/>
                          </a:solidFill>
                          <a:latin typeface="+mn-lt"/>
                          <a:ea typeface="Times New Roman"/>
                          <a:cs typeface="Arial"/>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solidFill>
                            <a:srgbClr val="000000"/>
                          </a:solidFill>
                          <a:latin typeface="+mn-lt"/>
                          <a:ea typeface="Times New Roman"/>
                          <a:cs typeface="Arial"/>
                        </a:rPr>
                        <a:t>--</a:t>
                      </a:r>
                    </a:p>
                  </a:txBody>
                  <a:tcPr marL="27305" marR="27305" marT="0" marB="0" anchor="ctr"/>
                </a:tc>
                <a:extLst>
                  <a:ext uri="{0D108BD9-81ED-4DB2-BD59-A6C34878D82A}">
                    <a16:rowId xmlns:a16="http://schemas.microsoft.com/office/drawing/2014/main" val="1814341044"/>
                  </a:ext>
                </a:extLst>
              </a:tr>
            </a:tbl>
          </a:graphicData>
        </a:graphic>
      </p:graphicFrame>
    </p:spTree>
    <p:extLst>
      <p:ext uri="{BB962C8B-B14F-4D97-AF65-F5344CB8AC3E}">
        <p14:creationId xmlns:p14="http://schemas.microsoft.com/office/powerpoint/2010/main" val="428708380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E338-0E95-44D2-B65D-61B04F1FFBC9}"/>
              </a:ext>
            </a:extLst>
          </p:cNvPr>
          <p:cNvSpPr>
            <a:spLocks noGrp="1"/>
          </p:cNvSpPr>
          <p:nvPr>
            <p:ph type="title"/>
          </p:nvPr>
        </p:nvSpPr>
        <p:spPr/>
        <p:txBody>
          <a:bodyPr/>
          <a:lstStyle/>
          <a:p>
            <a:r>
              <a:rPr lang="en-US" dirty="0"/>
              <a:t>Stimulants and Related Agents</a:t>
            </a:r>
          </a:p>
        </p:txBody>
      </p:sp>
      <p:sp>
        <p:nvSpPr>
          <p:cNvPr id="6" name="Content Placeholder 2">
            <a:extLst>
              <a:ext uri="{FF2B5EF4-FFF2-40B4-BE49-F238E27FC236}">
                <a16:creationId xmlns:a16="http://schemas.microsoft.com/office/drawing/2014/main" id="{ACC55C73-A922-2DF8-7373-CBD985223983}"/>
              </a:ext>
            </a:extLst>
          </p:cNvPr>
          <p:cNvSpPr txBox="1">
            <a:spLocks/>
          </p:cNvSpPr>
          <p:nvPr/>
        </p:nvSpPr>
        <p:spPr bwMode="auto">
          <a:xfrm>
            <a:off x="228600" y="819150"/>
            <a:ext cx="8579644"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ts val="900"/>
              </a:spcBef>
              <a:buClr>
                <a:schemeClr val="accent2"/>
              </a:buClr>
              <a:buFont typeface="Arial" panose="020B0604020202020204" pitchFamily="34" charset="0"/>
              <a:buChar char="•"/>
              <a:defRPr sz="17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2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1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2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marL="0" indent="0">
              <a:buNone/>
            </a:pPr>
            <a:r>
              <a:rPr lang="en-US" altLang="en-US" sz="1350" b="1" dirty="0">
                <a:solidFill>
                  <a:srgbClr val="000000"/>
                </a:solidFill>
              </a:rPr>
              <a:t>Attention Deficit Hyperactivity Disorder (ADHD)</a:t>
            </a:r>
          </a:p>
          <a:p>
            <a:pPr lvl="1">
              <a:buFont typeface="Arial" panose="020B0604020202020204" pitchFamily="34" charset="0"/>
              <a:buChar char="•"/>
            </a:pPr>
            <a:r>
              <a:rPr lang="en-US" altLang="en-US" sz="1200" dirty="0">
                <a:solidFill>
                  <a:srgbClr val="000000"/>
                </a:solidFill>
              </a:rPr>
              <a:t>The most common use of stimulants is for the treatment of ADHD, for which they are considered first-line therapy</a:t>
            </a:r>
          </a:p>
          <a:p>
            <a:pPr lvl="1">
              <a:buFont typeface="Arial" panose="020B0604020202020204" pitchFamily="34" charset="0"/>
              <a:buChar char="•"/>
            </a:pPr>
            <a:r>
              <a:rPr lang="en-US" altLang="en-US" sz="1200" dirty="0">
                <a:solidFill>
                  <a:srgbClr val="000000"/>
                </a:solidFill>
              </a:rPr>
              <a:t>ADHD, which has been diagnosed in approximately 9.8% of children 3 to 17 years of age and about 4% of adults, is a chronic condition with core symptoms of inattention, hyperactivity, and difficulty controlling behavior</a:t>
            </a:r>
          </a:p>
          <a:p>
            <a:pPr lvl="1">
              <a:buFont typeface="Arial" panose="020B0604020202020204" pitchFamily="34" charset="0"/>
              <a:buChar char="•"/>
            </a:pPr>
            <a:r>
              <a:rPr lang="en-US" altLang="en-US" sz="1200" dirty="0">
                <a:solidFill>
                  <a:srgbClr val="000000"/>
                </a:solidFill>
              </a:rPr>
              <a:t>It may also be accompanied by internalized disorders, such as sadness and anxiety, as well as aggressive and oppositional disorders</a:t>
            </a:r>
          </a:p>
          <a:p>
            <a:pPr lvl="1">
              <a:buFont typeface="Arial" panose="020B0604020202020204" pitchFamily="34" charset="0"/>
              <a:buChar char="•"/>
            </a:pPr>
            <a:r>
              <a:rPr lang="en-US" altLang="en-US" sz="1200" dirty="0">
                <a:solidFill>
                  <a:srgbClr val="000000"/>
                </a:solidFill>
              </a:rPr>
              <a:t>The 3 main types of ADHD are primary hyperactive, primary inattentive, and mixed</a:t>
            </a:r>
          </a:p>
          <a:p>
            <a:pPr lvl="1">
              <a:buFont typeface="Arial" panose="020B0604020202020204" pitchFamily="34" charset="0"/>
              <a:buChar char="•"/>
            </a:pPr>
            <a:endParaRPr lang="en-US" altLang="en-US" sz="1200" dirty="0">
              <a:solidFill>
                <a:srgbClr val="000000"/>
              </a:solidFill>
            </a:endParaRPr>
          </a:p>
          <a:p>
            <a:pPr marL="0" indent="0">
              <a:buNone/>
            </a:pPr>
            <a:r>
              <a:rPr lang="en-US" altLang="en-US" sz="1350" b="1" dirty="0">
                <a:solidFill>
                  <a:srgbClr val="000000"/>
                </a:solidFill>
              </a:rPr>
              <a:t>The Medical Letter, 2020</a:t>
            </a:r>
          </a:p>
          <a:p>
            <a:pPr lvl="1">
              <a:buFont typeface="Arial" panose="020B0604020202020204" pitchFamily="34" charset="0"/>
              <a:buChar char="•"/>
            </a:pPr>
            <a:r>
              <a:rPr lang="en-US" altLang="en-US" sz="1200" dirty="0">
                <a:solidFill>
                  <a:srgbClr val="000000"/>
                </a:solidFill>
              </a:rPr>
              <a:t>Suggests that school-age children, adolescents, and adults begin with an oral stimulant, noting that none of the agents have shown to be more effective than another; however, some patients may respond better to amphetamines than to methylphenidate and vice versa </a:t>
            </a:r>
          </a:p>
          <a:p>
            <a:pPr lvl="1">
              <a:buFont typeface="Arial" panose="020B0604020202020204" pitchFamily="34" charset="0"/>
              <a:buChar char="•"/>
            </a:pPr>
            <a:r>
              <a:rPr lang="en-US" altLang="en-US" sz="1200" dirty="0">
                <a:solidFill>
                  <a:srgbClr val="000000"/>
                </a:solidFill>
              </a:rPr>
              <a:t>They advised that use of long-acting formulations, which generally contain both immediate- and extended-release components, has become standard clinical practice and the addition of a short-acting stimulants may improve symptom control early in the morning or to prolong the duration of action in the afternoon</a:t>
            </a:r>
          </a:p>
          <a:p>
            <a:pPr lvl="1">
              <a:buFont typeface="Arial" panose="020B0604020202020204" pitchFamily="34" charset="0"/>
              <a:buChar char="•"/>
            </a:pPr>
            <a:r>
              <a:rPr lang="en-US" altLang="en-US" sz="1200" dirty="0">
                <a:solidFill>
                  <a:srgbClr val="000000"/>
                </a:solidFill>
              </a:rPr>
              <a:t>While the alpha</a:t>
            </a:r>
            <a:r>
              <a:rPr lang="en-US" altLang="en-US" sz="1200" baseline="-25000" dirty="0">
                <a:solidFill>
                  <a:srgbClr val="000000"/>
                </a:solidFill>
              </a:rPr>
              <a:t>2</a:t>
            </a:r>
            <a:r>
              <a:rPr lang="en-US" altLang="en-US" sz="1200" dirty="0">
                <a:solidFill>
                  <a:srgbClr val="000000"/>
                </a:solidFill>
              </a:rPr>
              <a:t>-agonists clonidine and guanfacine and the selective norepinephrine reuptake inhibitor atomoxetine can reduce ADHD symptoms, these agents are considered less effective than stimulants</a:t>
            </a:r>
          </a:p>
          <a:p>
            <a:pPr lvl="1">
              <a:buFont typeface="Arial" panose="020B0604020202020204" pitchFamily="34" charset="0"/>
              <a:buChar char="•"/>
            </a:pPr>
            <a:r>
              <a:rPr lang="en-US" altLang="en-US" sz="1200" dirty="0">
                <a:solidFill>
                  <a:srgbClr val="000000"/>
                </a:solidFill>
              </a:rPr>
              <a:t>Use of </a:t>
            </a:r>
            <a:r>
              <a:rPr lang="en-US" altLang="en-US" sz="1200" dirty="0" err="1">
                <a:solidFill>
                  <a:srgbClr val="000000"/>
                </a:solidFill>
              </a:rPr>
              <a:t>pitolisant</a:t>
            </a:r>
            <a:r>
              <a:rPr lang="en-US" altLang="en-US" sz="1200" dirty="0">
                <a:solidFill>
                  <a:srgbClr val="000000"/>
                </a:solidFill>
              </a:rPr>
              <a:t> and </a:t>
            </a:r>
            <a:r>
              <a:rPr lang="en-US" altLang="en-US" sz="1200" dirty="0" err="1">
                <a:solidFill>
                  <a:srgbClr val="000000"/>
                </a:solidFill>
              </a:rPr>
              <a:t>solriamfetol</a:t>
            </a:r>
            <a:r>
              <a:rPr lang="en-US" altLang="en-US" sz="1200" dirty="0">
                <a:solidFill>
                  <a:srgbClr val="000000"/>
                </a:solidFill>
              </a:rPr>
              <a:t> were not addressed Drugs for ADHD</a:t>
            </a:r>
          </a:p>
        </p:txBody>
      </p:sp>
    </p:spTree>
    <p:extLst>
      <p:ext uri="{BB962C8B-B14F-4D97-AF65-F5344CB8AC3E}">
        <p14:creationId xmlns:p14="http://schemas.microsoft.com/office/powerpoint/2010/main" val="255696704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572A-46EB-455D-B2E7-D7689015BF6A}"/>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E37523BB-1579-4E32-B3BB-13968BF5F965}"/>
              </a:ext>
            </a:extLst>
          </p:cNvPr>
          <p:cNvSpPr>
            <a:spLocks noGrp="1"/>
          </p:cNvSpPr>
          <p:nvPr>
            <p:ph idx="1"/>
          </p:nvPr>
        </p:nvSpPr>
        <p:spPr>
          <a:xfrm>
            <a:off x="76200" y="819150"/>
            <a:ext cx="8686800" cy="3581400"/>
          </a:xfrm>
        </p:spPr>
        <p:txBody>
          <a:bodyPr/>
          <a:lstStyle/>
          <a:p>
            <a:pPr>
              <a:buNone/>
            </a:pPr>
            <a:r>
              <a:rPr lang="en-US" altLang="en-US" sz="2000" b="1" i="1" dirty="0">
                <a:solidFill>
                  <a:schemeClr val="tx1">
                    <a:lumMod val="50000"/>
                  </a:schemeClr>
                </a:solidFill>
              </a:rPr>
              <a:t>Class Summary:</a:t>
            </a:r>
          </a:p>
          <a:p>
            <a:r>
              <a:rPr lang="en-US" sz="2000" b="0" i="0" u="none" strike="noStrike" baseline="0" dirty="0">
                <a:solidFill>
                  <a:srgbClr val="000000"/>
                </a:solidFill>
              </a:rPr>
              <a:t>The AAP guidelines now also include a recommendation to screen patients for comorbidities such as depression, anxiety and substance use. </a:t>
            </a:r>
          </a:p>
          <a:p>
            <a:r>
              <a:rPr lang="en-US" sz="2000" dirty="0">
                <a:solidFill>
                  <a:srgbClr val="000000"/>
                </a:solidFill>
              </a:rPr>
              <a:t>The individual agents used for the treatment of ADHD are associated with different contraindications and precautions for use</a:t>
            </a:r>
          </a:p>
          <a:p>
            <a:r>
              <a:rPr lang="en-US" sz="2000" dirty="0">
                <a:solidFill>
                  <a:srgbClr val="000000"/>
                </a:solidFill>
              </a:rPr>
              <a:t>This may influence the selection of appropriate therapy in patients with comorbidities (e.g., coexistent tic disorders or Tourette’s syndrome)</a:t>
            </a:r>
          </a:p>
          <a:p>
            <a:r>
              <a:rPr lang="en-US" sz="2000" dirty="0">
                <a:solidFill>
                  <a:srgbClr val="000000"/>
                </a:solidFill>
              </a:rPr>
              <a:t>The 2019 AAP Clinical Practice Guideline for children with ADHD recommends stimulant medication and/or behavioral therapy for the treatment of ADHD in children</a:t>
            </a:r>
          </a:p>
          <a:p>
            <a:pPr marL="0" indent="0">
              <a:buNone/>
            </a:pPr>
            <a:endParaRPr lang="en-US" sz="2000" dirty="0"/>
          </a:p>
        </p:txBody>
      </p:sp>
    </p:spTree>
    <p:extLst>
      <p:ext uri="{BB962C8B-B14F-4D97-AF65-F5344CB8AC3E}">
        <p14:creationId xmlns:p14="http://schemas.microsoft.com/office/powerpoint/2010/main" val="31415209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152400" y="781050"/>
            <a:ext cx="8610600" cy="3581400"/>
          </a:xfrm>
        </p:spPr>
        <p:txBody>
          <a:bodyPr/>
          <a:lstStyle/>
          <a:p>
            <a:pPr>
              <a:buNone/>
            </a:pPr>
            <a:r>
              <a:rPr lang="en-US" altLang="en-US" sz="2000" b="1" i="1" dirty="0">
                <a:solidFill>
                  <a:schemeClr val="tx1">
                    <a:lumMod val="50000"/>
                  </a:schemeClr>
                </a:solidFill>
              </a:rPr>
              <a:t>Class Summary:</a:t>
            </a:r>
          </a:p>
          <a:p>
            <a:r>
              <a:rPr lang="en-US" sz="2200" dirty="0">
                <a:solidFill>
                  <a:srgbClr val="000000"/>
                </a:solidFill>
              </a:rPr>
              <a:t>The guideline states that, in many cases, the stimulants improve the child’s ability to follow rules and decrease emotional overactivity, leading to improved relationships and performance</a:t>
            </a:r>
          </a:p>
          <a:p>
            <a:r>
              <a:rPr lang="en-US" sz="2200" dirty="0">
                <a:solidFill>
                  <a:srgbClr val="000000"/>
                </a:solidFill>
              </a:rPr>
              <a:t>Studies have shown that 70% to 75% of patients respond to the first stimulant medication on which they are started; response increases to 90% to 95% when a second stimulant is tried </a:t>
            </a:r>
          </a:p>
          <a:p>
            <a:r>
              <a:rPr lang="en-US" sz="2200" dirty="0">
                <a:solidFill>
                  <a:srgbClr val="000000"/>
                </a:solidFill>
              </a:rPr>
              <a:t>Once-daily dosage forms may enhance compliance and decrease the risk of diversion</a:t>
            </a:r>
          </a:p>
          <a:p>
            <a:endParaRPr lang="en-US" sz="2000" dirty="0"/>
          </a:p>
        </p:txBody>
      </p:sp>
    </p:spTree>
    <p:extLst>
      <p:ext uri="{BB962C8B-B14F-4D97-AF65-F5344CB8AC3E}">
        <p14:creationId xmlns:p14="http://schemas.microsoft.com/office/powerpoint/2010/main" val="185631855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76200" y="753618"/>
            <a:ext cx="8915400" cy="3723131"/>
          </a:xfrm>
        </p:spPr>
        <p:txBody>
          <a:bodyPr/>
          <a:lstStyle/>
          <a:p>
            <a:pPr>
              <a:buNone/>
            </a:pPr>
            <a:r>
              <a:rPr lang="en-US" altLang="en-US" sz="2200" b="1" i="1" dirty="0">
                <a:solidFill>
                  <a:schemeClr val="tx1">
                    <a:lumMod val="50000"/>
                  </a:schemeClr>
                </a:solidFill>
              </a:rPr>
              <a:t>Class Summary:</a:t>
            </a:r>
          </a:p>
          <a:p>
            <a:r>
              <a:rPr lang="en-US" sz="2200" dirty="0">
                <a:solidFill>
                  <a:srgbClr val="000000"/>
                </a:solidFill>
              </a:rPr>
              <a:t>Vyvanse is the first and only FDA-approved treatment for moderate to severe binge eating disorder in adults</a:t>
            </a:r>
          </a:p>
          <a:p>
            <a:r>
              <a:rPr lang="en-US" sz="2200" b="0" i="0" u="none" strike="noStrike" baseline="0" dirty="0">
                <a:solidFill>
                  <a:srgbClr val="000000"/>
                </a:solidFill>
              </a:rPr>
              <a:t>Jornay PM is dosed in the evening prior to its expected effect, as the pharmacokinetics of the formulation result in drug exposure beginning the following morning</a:t>
            </a:r>
          </a:p>
          <a:p>
            <a:r>
              <a:rPr lang="en-US" sz="2200" dirty="0">
                <a:solidFill>
                  <a:srgbClr val="000000"/>
                </a:solidFill>
              </a:rPr>
              <a:t>Except for atomoxetine (Strattera), clonidine ER (Kapvay), guanfacine ER (Intuniv), and viloxazine (Qelbree), all of the drugs approved for treatment of ADHD by the FDA are stimulants and are classified as controlled substances</a:t>
            </a:r>
          </a:p>
          <a:p>
            <a:endParaRPr lang="en-US" sz="2400" dirty="0">
              <a:solidFill>
                <a:srgbClr val="000000"/>
              </a:solidFill>
            </a:endParaRPr>
          </a:p>
          <a:p>
            <a:endParaRPr lang="en-US" sz="2000" dirty="0">
              <a:solidFill>
                <a:srgbClr val="000000"/>
              </a:solidFill>
            </a:endParaRPr>
          </a:p>
          <a:p>
            <a:pPr marL="0" indent="0">
              <a:buNone/>
            </a:pPr>
            <a:endParaRPr lang="en-US" sz="2000" dirty="0">
              <a:solidFill>
                <a:srgbClr val="000000"/>
              </a:solidFill>
            </a:endParaRPr>
          </a:p>
          <a:p>
            <a:endParaRPr lang="en-US" sz="2000" dirty="0"/>
          </a:p>
        </p:txBody>
      </p:sp>
    </p:spTree>
    <p:extLst>
      <p:ext uri="{BB962C8B-B14F-4D97-AF65-F5344CB8AC3E}">
        <p14:creationId xmlns:p14="http://schemas.microsoft.com/office/powerpoint/2010/main" val="182048946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228600" y="819150"/>
            <a:ext cx="8610600" cy="3962400"/>
          </a:xfrm>
        </p:spPr>
        <p:txBody>
          <a:bodyPr/>
          <a:lstStyle/>
          <a:p>
            <a:pPr>
              <a:buNone/>
            </a:pPr>
            <a:r>
              <a:rPr lang="en-US" altLang="en-US" b="1" i="1" dirty="0"/>
              <a:t>Product/Guidelines Updates</a:t>
            </a:r>
            <a:r>
              <a:rPr lang="en-US" altLang="en-US" b="1" i="1" dirty="0">
                <a:solidFill>
                  <a:schemeClr val="tx1">
                    <a:lumMod val="50000"/>
                  </a:schemeClr>
                </a:solidFill>
              </a:rPr>
              <a:t>:</a:t>
            </a:r>
          </a:p>
          <a:p>
            <a:pPr marL="342900" marR="0" lvl="0" indent="-342900">
              <a:lnSpc>
                <a:spcPct val="120000"/>
              </a:lnSpc>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FDA approved first-time generic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lisdexamfetamine</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dimesylate</a:t>
            </a:r>
            <a:r>
              <a:rPr lang="en-US" sz="1800" dirty="0">
                <a:effectLst/>
                <a:latin typeface="Calibri" panose="020F0502020204030204" pitchFamily="34" charset="0"/>
                <a:ea typeface="Times New Roman" panose="02020603050405020304" pitchFamily="18" charset="0"/>
                <a:cs typeface="Arial" panose="020B0604020202020204" pitchFamily="34" charset="0"/>
              </a:rPr>
              <a:t>) for Vyvanse capsules and chewable tablets by several manufactures, indicated for ADHD in patients ≥ 6 years of age, and for moderate to severe binge-eating disorder (BED) in adults.</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96160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0C55-441F-4454-9435-7117C2BD0DAC}"/>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185D9566-F2A4-4A79-83DC-6BA381609565}"/>
              </a:ext>
            </a:extLst>
          </p:cNvPr>
          <p:cNvSpPr>
            <a:spLocks noGrp="1"/>
          </p:cNvSpPr>
          <p:nvPr>
            <p:ph idx="1"/>
          </p:nvPr>
        </p:nvSpPr>
        <p:spPr>
          <a:xfrm>
            <a:off x="152400" y="819150"/>
            <a:ext cx="8458200" cy="3429000"/>
          </a:xfrm>
        </p:spPr>
        <p:txBody>
          <a:bodyPr/>
          <a:lstStyle/>
          <a:p>
            <a:r>
              <a:rPr lang="en-US" sz="2200" dirty="0">
                <a:solidFill>
                  <a:srgbClr val="000000"/>
                </a:solidFill>
              </a:rPr>
              <a:t>Migraines account for 10% to 20% of all headaches in adults and affect over 39 million men, women, and children in the United States</a:t>
            </a:r>
          </a:p>
          <a:p>
            <a:r>
              <a:rPr lang="en-US" sz="2200" dirty="0">
                <a:solidFill>
                  <a:srgbClr val="000000"/>
                </a:solidFill>
              </a:rPr>
              <a:t>Non-opioid analgesia with a nonsteroidal anti-inflammatory drug (NSAID), or combinations such as aspirin or acetaminophen plus caffeine, are recommended as first-line therapy for patients with mild to moderate migraine pain </a:t>
            </a:r>
          </a:p>
          <a:p>
            <a:r>
              <a:rPr lang="en-US" sz="2200" dirty="0">
                <a:solidFill>
                  <a:srgbClr val="000000"/>
                </a:solidFill>
              </a:rPr>
              <a:t>Studies suggest that 38% to 50% of migraineurs are candidates for preventive therapy</a:t>
            </a:r>
          </a:p>
          <a:p>
            <a:endParaRPr lang="en-US" sz="2000" dirty="0"/>
          </a:p>
        </p:txBody>
      </p:sp>
    </p:spTree>
    <p:extLst>
      <p:ext uri="{BB962C8B-B14F-4D97-AF65-F5344CB8AC3E}">
        <p14:creationId xmlns:p14="http://schemas.microsoft.com/office/powerpoint/2010/main" val="913407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BC3A22-AA7C-4CEE-B822-E6A034C16120}"/>
              </a:ext>
            </a:extLst>
          </p:cNvPr>
          <p:cNvSpPr>
            <a:spLocks noGrp="1"/>
          </p:cNvSpPr>
          <p:nvPr>
            <p:ph type="ctrTitle"/>
          </p:nvPr>
        </p:nvSpPr>
        <p:spPr/>
        <p:txBody>
          <a:bodyPr lIns="91440" tIns="45720" rIns="91440" bIns="45720" anchor="b"/>
          <a:lstStyle/>
          <a:p>
            <a:r>
              <a:rPr lang="en-US" dirty="0">
                <a:cs typeface="Calibri"/>
              </a:rPr>
              <a:t>New Drug Reviews</a:t>
            </a:r>
            <a:endParaRPr lang="en-US" dirty="0"/>
          </a:p>
        </p:txBody>
      </p:sp>
    </p:spTree>
    <p:extLst>
      <p:ext uri="{BB962C8B-B14F-4D97-AF65-F5344CB8AC3E}">
        <p14:creationId xmlns:p14="http://schemas.microsoft.com/office/powerpoint/2010/main" val="77065718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effectLst/>
                <a:latin typeface="Calibri" panose="020F0502020204030204" pitchFamily="34" charset="0"/>
                <a:ea typeface="Times New Roman" panose="02020603050405020304" pitchFamily="18" charset="0"/>
                <a:cs typeface="Arial" panose="020B0604020202020204" pitchFamily="34" charset="0"/>
              </a:rPr>
              <a:t>Agamree</a:t>
            </a:r>
            <a:r>
              <a:rPr lang="en-US" sz="1800" dirty="0">
                <a:effectLst/>
                <a:latin typeface="Calibri" panose="020F0502020204030204" pitchFamily="34" charset="0"/>
                <a:ea typeface="Times New Roman" panose="02020603050405020304" pitchFamily="18" charset="0"/>
              </a:rPr>
              <a:t> </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r>
              <a:rPr lang="en-US" sz="3200" dirty="0" err="1">
                <a:effectLst/>
                <a:latin typeface="Calibri" panose="020F0502020204030204" pitchFamily="34" charset="0"/>
                <a:ea typeface="Times New Roman" panose="02020603050405020304" pitchFamily="18" charset="0"/>
                <a:cs typeface="Arial" panose="020B0604020202020204" pitchFamily="34" charset="0"/>
              </a:rPr>
              <a:t>vamorolone</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33004" y="742950"/>
            <a:ext cx="8629996" cy="3810000"/>
          </a:xfrm>
        </p:spPr>
        <p:txBody>
          <a:bodyPr/>
          <a:lstStyle/>
          <a:p>
            <a:pPr marR="0" lvl="0" fontAlgn="base">
              <a:buClr>
                <a:srgbClr val="000000"/>
              </a:buClr>
            </a:pPr>
            <a:r>
              <a:rPr lang="en-US" sz="1800" dirty="0" err="1">
                <a:effectLst/>
                <a:latin typeface="Calibri" panose="020F0502020204030204" pitchFamily="34" charset="0"/>
                <a:ea typeface="Times New Roman" panose="02020603050405020304" pitchFamily="18" charset="0"/>
                <a:cs typeface="Arial" panose="020B0604020202020204" pitchFamily="34" charset="0"/>
              </a:rPr>
              <a:t>Agamree</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vamorolone</a:t>
            </a:r>
            <a:r>
              <a:rPr lang="en-US" sz="1800" dirty="0">
                <a:effectLst/>
                <a:latin typeface="Calibri" panose="020F0502020204030204" pitchFamily="34" charset="0"/>
                <a:ea typeface="Times New Roman" panose="02020603050405020304" pitchFamily="18" charset="0"/>
                <a:cs typeface="Arial" panose="020B0604020202020204" pitchFamily="34" charset="0"/>
              </a:rPr>
              <a:t>), a corticosteroid, for the treatment of patients ≥ 2 years of age with </a:t>
            </a:r>
            <a:r>
              <a:rPr lang="en-US" sz="1800" dirty="0">
                <a:latin typeface="Calibri" panose="020F0502020204030204" pitchFamily="34" charset="0"/>
              </a:rPr>
              <a:t>Duchenne</a:t>
            </a:r>
            <a:r>
              <a:rPr lang="en-US" sz="1800" dirty="0">
                <a:effectLst/>
                <a:latin typeface="Calibri" panose="020F0502020204030204" pitchFamily="34" charset="0"/>
                <a:ea typeface="Times New Roman" panose="02020603050405020304" pitchFamily="18" charset="0"/>
                <a:cs typeface="Arial" panose="020B0604020202020204" pitchFamily="34" charset="0"/>
              </a:rPr>
              <a:t> muscular dystrophy (DMD)</a:t>
            </a:r>
          </a:p>
          <a:p>
            <a:pPr marR="0" lvl="0" fontAlgn="base">
              <a:buClr>
                <a:srgbClr val="000000"/>
              </a:buClr>
            </a:pPr>
            <a:r>
              <a:rPr lang="en-US" sz="1800" dirty="0">
                <a:effectLst/>
                <a:latin typeface="Calibri" panose="020F0502020204030204" pitchFamily="34" charset="0"/>
                <a:ea typeface="Times New Roman" panose="02020603050405020304" pitchFamily="18" charset="0"/>
                <a:cs typeface="Arial" panose="020B0604020202020204" pitchFamily="34" charset="0"/>
              </a:rPr>
              <a:t>Recommended dosage is 6 mg/kg orally once daily (max 300 mg for pts weighing &gt; 50kg)</a:t>
            </a:r>
          </a:p>
          <a:p>
            <a:pPr lvl="1" fontAlgn="base">
              <a:buClr>
                <a:srgbClr val="000000"/>
              </a:buClr>
            </a:pPr>
            <a:r>
              <a:rPr lang="en-US" sz="1600" dirty="0">
                <a:effectLst/>
                <a:latin typeface="Calibri" panose="020F0502020204030204" pitchFamily="34" charset="0"/>
                <a:ea typeface="Times New Roman" panose="02020603050405020304" pitchFamily="18" charset="0"/>
                <a:cs typeface="Arial" panose="020B0604020202020204" pitchFamily="34" charset="0"/>
              </a:rPr>
              <a:t>Some pts may respond to 2 mg/kg/d dose</a:t>
            </a:r>
          </a:p>
          <a:p>
            <a:pPr fontAlgn="base">
              <a:buClr>
                <a:srgbClr val="000000"/>
              </a:buClr>
            </a:pPr>
            <a:r>
              <a:rPr lang="en-US" sz="1800" dirty="0">
                <a:effectLst/>
                <a:latin typeface="Calibri" panose="020F0502020204030204" pitchFamily="34" charset="0"/>
                <a:ea typeface="Times New Roman" panose="02020603050405020304" pitchFamily="18" charset="0"/>
                <a:cs typeface="Arial" panose="020B0604020202020204" pitchFamily="34" charset="0"/>
              </a:rPr>
              <a:t>Available as a 40 mg/mL oral suspension</a:t>
            </a:r>
          </a:p>
          <a:p>
            <a:pPr fontAlgn="base">
              <a:buClr>
                <a:srgbClr val="000000"/>
              </a:buClr>
            </a:pPr>
            <a:r>
              <a:rPr lang="en-US" sz="1800" dirty="0">
                <a:effectLst/>
                <a:latin typeface="Calibri" panose="020F0502020204030204" pitchFamily="34" charset="0"/>
                <a:ea typeface="Times New Roman" panose="02020603050405020304" pitchFamily="18" charset="0"/>
                <a:cs typeface="Arial" panose="020B0604020202020204" pitchFamily="34" charset="0"/>
              </a:rPr>
              <a:t>The most common adverse reactions are cushingoid features, psychiatric disorders, vomiting, weight increased, and vitamin D deficiency.</a:t>
            </a:r>
          </a:p>
          <a:p>
            <a:pPr fontAlgn="base">
              <a:buClr>
                <a:srgbClr val="000000"/>
              </a:buClr>
            </a:pPr>
            <a:r>
              <a:rPr lang="en-US" sz="1800" dirty="0">
                <a:latin typeface="Calibri" panose="020F0502020204030204" pitchFamily="34" charset="0"/>
              </a:rPr>
              <a:t>Warnings include: </a:t>
            </a:r>
          </a:p>
          <a:p>
            <a:pPr lvl="1" fontAlgn="base">
              <a:buClr>
                <a:srgbClr val="000000"/>
              </a:buClr>
            </a:pPr>
            <a:r>
              <a:rPr lang="en-US" sz="1600" dirty="0">
                <a:latin typeface="Calibri" panose="020F0502020204030204" pitchFamily="34" charset="0"/>
              </a:rPr>
              <a:t>Alterations in Endocrine Function</a:t>
            </a:r>
          </a:p>
          <a:p>
            <a:pPr lvl="1" fontAlgn="base">
              <a:buClr>
                <a:srgbClr val="000000"/>
              </a:buClr>
            </a:pPr>
            <a:r>
              <a:rPr lang="en-US" sz="1600" dirty="0">
                <a:latin typeface="Calibri" panose="020F0502020204030204" pitchFamily="34" charset="0"/>
              </a:rPr>
              <a:t>Immunosuppression and Increased Risk of Infection</a:t>
            </a:r>
          </a:p>
          <a:p>
            <a:pPr lvl="1" fontAlgn="base">
              <a:buClr>
                <a:srgbClr val="000000"/>
              </a:buClr>
            </a:pPr>
            <a:r>
              <a:rPr lang="en-US" sz="1600" dirty="0">
                <a:latin typeface="Calibri" panose="020F0502020204030204" pitchFamily="34" charset="0"/>
              </a:rPr>
              <a:t>Alterations in Cardiovascular/Renal Function</a:t>
            </a:r>
          </a:p>
        </p:txBody>
      </p:sp>
    </p:spTree>
    <p:extLst>
      <p:ext uri="{BB962C8B-B14F-4D97-AF65-F5344CB8AC3E}">
        <p14:creationId xmlns:p14="http://schemas.microsoft.com/office/powerpoint/2010/main" val="2060338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effectLst/>
                <a:latin typeface="Calibri" panose="020F0502020204030204" pitchFamily="34" charset="0"/>
                <a:ea typeface="Times New Roman" panose="02020603050405020304" pitchFamily="18" charset="0"/>
                <a:cs typeface="Arial" panose="020B0604020202020204" pitchFamily="34" charset="0"/>
              </a:rPr>
              <a:t>Agamree</a:t>
            </a:r>
            <a:r>
              <a:rPr lang="en-US" sz="1800" dirty="0">
                <a:effectLst/>
                <a:latin typeface="Calibri" panose="020F0502020204030204" pitchFamily="34" charset="0"/>
                <a:ea typeface="Times New Roman" panose="02020603050405020304" pitchFamily="18" charset="0"/>
              </a:rPr>
              <a:t> </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r>
              <a:rPr lang="en-US" sz="3200" dirty="0" err="1">
                <a:effectLst/>
                <a:latin typeface="Calibri" panose="020F0502020204030204" pitchFamily="34" charset="0"/>
                <a:ea typeface="Times New Roman" panose="02020603050405020304" pitchFamily="18" charset="0"/>
                <a:cs typeface="Arial" panose="020B0604020202020204" pitchFamily="34" charset="0"/>
              </a:rPr>
              <a:t>vamorolone</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534400" cy="3699272"/>
          </a:xfrm>
        </p:spPr>
        <p:txBody>
          <a:bodyPr/>
          <a:lstStyle/>
          <a:p>
            <a:pPr marR="0" lvl="0" fontAlgn="base">
              <a:spcBef>
                <a:spcPts val="0"/>
              </a:spcBef>
              <a:spcAft>
                <a:spcPts val="300"/>
              </a:spcAft>
              <a:buClr>
                <a:srgbClr val="000000"/>
              </a:buClr>
            </a:pPr>
            <a:r>
              <a:rPr lang="en-US" sz="1600" dirty="0">
                <a:solidFill>
                  <a:srgbClr val="000000"/>
                </a:solidFill>
                <a:latin typeface="Arial" panose="020B0604020202020204" pitchFamily="34" charset="0"/>
              </a:rPr>
              <a:t>The efficacy of </a:t>
            </a:r>
            <a:r>
              <a:rPr lang="en-US" sz="1600" dirty="0" err="1">
                <a:solidFill>
                  <a:srgbClr val="000000"/>
                </a:solidFill>
                <a:latin typeface="Arial" panose="020B0604020202020204" pitchFamily="34" charset="0"/>
              </a:rPr>
              <a:t>vamorolone</a:t>
            </a:r>
            <a:r>
              <a:rPr lang="en-US" sz="1600" dirty="0">
                <a:solidFill>
                  <a:srgbClr val="000000"/>
                </a:solidFill>
                <a:latin typeface="Arial" panose="020B0604020202020204" pitchFamily="34" charset="0"/>
              </a:rPr>
              <a:t> for the treatment of DMD was evaluated in a phase 2b, multicenter, randomized, double-blind, parallel-group, placebo- and </a:t>
            </a:r>
            <a:r>
              <a:rPr lang="en-US" sz="1600" dirty="0" err="1">
                <a:solidFill>
                  <a:srgbClr val="000000"/>
                </a:solidFill>
                <a:latin typeface="Arial" panose="020B0604020202020204" pitchFamily="34" charset="0"/>
              </a:rPr>
              <a:t>activecontrolled</a:t>
            </a:r>
            <a:r>
              <a:rPr lang="en-US" sz="1600" dirty="0">
                <a:solidFill>
                  <a:srgbClr val="000000"/>
                </a:solidFill>
                <a:latin typeface="Arial" panose="020B0604020202020204" pitchFamily="34" charset="0"/>
              </a:rPr>
              <a:t>, multinational 24-week study.</a:t>
            </a:r>
          </a:p>
          <a:p>
            <a:pPr marR="0" lvl="0" fontAlgn="base">
              <a:spcBef>
                <a:spcPts val="0"/>
              </a:spcBef>
              <a:spcAft>
                <a:spcPts val="300"/>
              </a:spcAft>
              <a:buClr>
                <a:srgbClr val="000000"/>
              </a:buClr>
            </a:pPr>
            <a:r>
              <a:rPr lang="en-US" sz="1600" dirty="0">
                <a:solidFill>
                  <a:srgbClr val="000000"/>
                </a:solidFill>
                <a:latin typeface="Arial" panose="020B0604020202020204" pitchFamily="34" charset="0"/>
              </a:rPr>
              <a:t>The study randomized 121 male patients with DMD to one of the following treatment groups: </a:t>
            </a:r>
            <a:r>
              <a:rPr lang="en-US" sz="1600" dirty="0" err="1">
                <a:solidFill>
                  <a:srgbClr val="000000"/>
                </a:solidFill>
                <a:latin typeface="Arial" panose="020B0604020202020204" pitchFamily="34" charset="0"/>
              </a:rPr>
              <a:t>vamorolone</a:t>
            </a:r>
            <a:r>
              <a:rPr lang="en-US" sz="1600" dirty="0">
                <a:solidFill>
                  <a:srgbClr val="000000"/>
                </a:solidFill>
                <a:latin typeface="Arial" panose="020B0604020202020204" pitchFamily="34" charset="0"/>
              </a:rPr>
              <a:t> 6 mg/kg/day (n=30), 2 mg/kg/day (n=30), prednisone 0.75 mg/kg/day (n=31), or placebo (n=30) for 24 weeks (Period 1). </a:t>
            </a:r>
          </a:p>
          <a:p>
            <a:pPr marR="0" lvl="0" fontAlgn="base">
              <a:spcBef>
                <a:spcPts val="0"/>
              </a:spcBef>
              <a:spcAft>
                <a:spcPts val="300"/>
              </a:spcAft>
              <a:buClr>
                <a:srgbClr val="000000"/>
              </a:buClr>
            </a:pPr>
            <a:r>
              <a:rPr lang="en-US" sz="1600" dirty="0">
                <a:solidFill>
                  <a:srgbClr val="000000"/>
                </a:solidFill>
                <a:latin typeface="Arial" panose="020B0604020202020204" pitchFamily="34" charset="0"/>
              </a:rPr>
              <a:t>After 24 weeks, patients on prednisone and placebo received either </a:t>
            </a:r>
            <a:r>
              <a:rPr lang="en-US" sz="1600" dirty="0" err="1">
                <a:solidFill>
                  <a:srgbClr val="000000"/>
                </a:solidFill>
                <a:latin typeface="Arial" panose="020B0604020202020204" pitchFamily="34" charset="0"/>
              </a:rPr>
              <a:t>vamorolone</a:t>
            </a:r>
            <a:r>
              <a:rPr lang="en-US" sz="1600" dirty="0">
                <a:solidFill>
                  <a:srgbClr val="000000"/>
                </a:solidFill>
                <a:latin typeface="Arial" panose="020B0604020202020204" pitchFamily="34" charset="0"/>
              </a:rPr>
              <a:t> 6 mg/kg/day (n=29) or 2 mg/kg/day (n=29) for an additional 24 weeks (Period 2). </a:t>
            </a:r>
          </a:p>
          <a:p>
            <a:pPr marR="0" lvl="0" fontAlgn="base">
              <a:spcBef>
                <a:spcPts val="0"/>
              </a:spcBef>
              <a:spcAft>
                <a:spcPts val="300"/>
              </a:spcAft>
              <a:buClr>
                <a:srgbClr val="000000"/>
              </a:buClr>
            </a:pPr>
            <a:r>
              <a:rPr lang="en-US" sz="1600" dirty="0">
                <a:solidFill>
                  <a:srgbClr val="000000"/>
                </a:solidFill>
                <a:latin typeface="Arial" panose="020B0604020202020204" pitchFamily="34" charset="0"/>
              </a:rPr>
              <a:t>Primary Endpoint: Change from baseline to Week 24 in Time to Stand Test (TTSTAND) velocity for </a:t>
            </a:r>
            <a:r>
              <a:rPr lang="en-US" sz="1600" dirty="0" err="1">
                <a:solidFill>
                  <a:srgbClr val="000000"/>
                </a:solidFill>
                <a:latin typeface="Arial" panose="020B0604020202020204" pitchFamily="34" charset="0"/>
              </a:rPr>
              <a:t>vamorolone</a:t>
            </a:r>
            <a:r>
              <a:rPr lang="en-US" sz="1600" dirty="0">
                <a:solidFill>
                  <a:srgbClr val="000000"/>
                </a:solidFill>
                <a:latin typeface="Arial" panose="020B0604020202020204" pitchFamily="34" charset="0"/>
              </a:rPr>
              <a:t> 6 mg/kg/day vs. placebo </a:t>
            </a:r>
          </a:p>
        </p:txBody>
      </p:sp>
    </p:spTree>
    <p:extLst>
      <p:ext uri="{BB962C8B-B14F-4D97-AF65-F5344CB8AC3E}">
        <p14:creationId xmlns:p14="http://schemas.microsoft.com/office/powerpoint/2010/main" val="209069506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effectLst/>
                <a:latin typeface="Calibri" panose="020F0502020204030204" pitchFamily="34" charset="0"/>
                <a:ea typeface="Times New Roman" panose="02020603050405020304" pitchFamily="18" charset="0"/>
                <a:cs typeface="Arial" panose="020B0604020202020204" pitchFamily="34" charset="0"/>
              </a:rPr>
              <a:t>Agamree</a:t>
            </a:r>
            <a:r>
              <a:rPr lang="en-US" sz="1800" dirty="0">
                <a:effectLst/>
                <a:latin typeface="Calibri" panose="020F0502020204030204" pitchFamily="34" charset="0"/>
                <a:ea typeface="Times New Roman" panose="02020603050405020304" pitchFamily="18" charset="0"/>
              </a:rPr>
              <a:t> </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r>
              <a:rPr lang="en-US" sz="3200" dirty="0" err="1">
                <a:effectLst/>
                <a:latin typeface="Calibri" panose="020F0502020204030204" pitchFamily="34" charset="0"/>
                <a:ea typeface="Times New Roman" panose="02020603050405020304" pitchFamily="18" charset="0"/>
                <a:cs typeface="Arial" panose="020B0604020202020204" pitchFamily="34" charset="0"/>
              </a:rPr>
              <a:t>vamorolone</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07372" y="743296"/>
            <a:ext cx="8929256" cy="4114800"/>
          </a:xfrm>
        </p:spPr>
        <p:txBody>
          <a:bodyPr/>
          <a:lstStyle/>
          <a:p>
            <a:r>
              <a:rPr lang="en-US" sz="1400" dirty="0">
                <a:solidFill>
                  <a:srgbClr val="000000"/>
                </a:solidFill>
                <a:latin typeface="Arial" panose="020B0604020202020204" pitchFamily="34" charset="0"/>
              </a:rPr>
              <a:t>Secondary Endpoints: Change from baseline to Week 24 in the following measures, using a fixed sequential testing process in the order listed below.</a:t>
            </a:r>
          </a:p>
          <a:p>
            <a:pPr lvl="1"/>
            <a:r>
              <a:rPr lang="en-US" sz="1200" dirty="0">
                <a:solidFill>
                  <a:srgbClr val="000000"/>
                </a:solidFill>
                <a:latin typeface="Arial" panose="020B0604020202020204" pitchFamily="34" charset="0"/>
              </a:rPr>
              <a:t>TTSTAND velocity (</a:t>
            </a:r>
            <a:r>
              <a:rPr lang="en-US" sz="1200" dirty="0" err="1">
                <a:solidFill>
                  <a:srgbClr val="000000"/>
                </a:solidFill>
                <a:latin typeface="Arial" panose="020B0604020202020204" pitchFamily="34" charset="0"/>
              </a:rPr>
              <a:t>vamorolone</a:t>
            </a:r>
            <a:r>
              <a:rPr lang="en-US" sz="1200" dirty="0">
                <a:solidFill>
                  <a:srgbClr val="000000"/>
                </a:solidFill>
                <a:latin typeface="Arial" panose="020B0604020202020204" pitchFamily="34" charset="0"/>
              </a:rPr>
              <a:t> 2 mg/kg/day vs. placebo) </a:t>
            </a:r>
          </a:p>
          <a:p>
            <a:pPr lvl="1"/>
            <a:r>
              <a:rPr lang="en-US" sz="1200" dirty="0">
                <a:solidFill>
                  <a:srgbClr val="000000"/>
                </a:solidFill>
                <a:latin typeface="Arial" panose="020B0604020202020204" pitchFamily="34" charset="0"/>
              </a:rPr>
              <a:t>6 Minute Walk Test (6MWT) distance (</a:t>
            </a:r>
            <a:r>
              <a:rPr lang="en-US" sz="1200" dirty="0" err="1">
                <a:solidFill>
                  <a:srgbClr val="000000"/>
                </a:solidFill>
                <a:latin typeface="Arial" panose="020B0604020202020204" pitchFamily="34" charset="0"/>
              </a:rPr>
              <a:t>vamorolone</a:t>
            </a:r>
            <a:r>
              <a:rPr lang="en-US" sz="1200" dirty="0">
                <a:solidFill>
                  <a:srgbClr val="000000"/>
                </a:solidFill>
                <a:latin typeface="Arial" panose="020B0604020202020204" pitchFamily="34" charset="0"/>
              </a:rPr>
              <a:t> 6 mg/kg/day vs. placebo and 2 mg/kg/day vs. placebo) </a:t>
            </a:r>
          </a:p>
          <a:p>
            <a:pPr lvl="1"/>
            <a:r>
              <a:rPr lang="en-US" sz="1200" dirty="0">
                <a:solidFill>
                  <a:srgbClr val="000000"/>
                </a:solidFill>
                <a:latin typeface="Arial" panose="020B0604020202020204" pitchFamily="34" charset="0"/>
              </a:rPr>
              <a:t>The 6MWT measures the distance that a patient can walk on a flat, hard surface in a period of 6 minutes.</a:t>
            </a:r>
          </a:p>
          <a:p>
            <a:pPr lvl="1"/>
            <a:r>
              <a:rPr lang="en-US" sz="1200" dirty="0">
                <a:solidFill>
                  <a:srgbClr val="000000"/>
                </a:solidFill>
                <a:latin typeface="Arial" panose="020B0604020202020204" pitchFamily="34" charset="0"/>
              </a:rPr>
              <a:t>Time to Run/Walk 10 meters (TTRW) velocity (</a:t>
            </a:r>
            <a:r>
              <a:rPr lang="en-US" sz="1200" dirty="0" err="1">
                <a:solidFill>
                  <a:srgbClr val="000000"/>
                </a:solidFill>
                <a:latin typeface="Arial" panose="020B0604020202020204" pitchFamily="34" charset="0"/>
              </a:rPr>
              <a:t>vamorolone</a:t>
            </a:r>
            <a:r>
              <a:rPr lang="en-US" sz="1200" dirty="0">
                <a:solidFill>
                  <a:srgbClr val="000000"/>
                </a:solidFill>
                <a:latin typeface="Arial" panose="020B0604020202020204" pitchFamily="34" charset="0"/>
              </a:rPr>
              <a:t> 6 mg/kg/day vs. placebo and 2 mg/kg/day vs. placebo). </a:t>
            </a:r>
          </a:p>
          <a:p>
            <a:pPr lvl="1"/>
            <a:r>
              <a:rPr lang="en-US" sz="1200" dirty="0">
                <a:solidFill>
                  <a:srgbClr val="000000"/>
                </a:solidFill>
                <a:latin typeface="Arial" panose="020B0604020202020204" pitchFamily="34" charset="0"/>
              </a:rPr>
              <a:t>The TTRW measures the time that it takes a patient to run or walk 10 meters.</a:t>
            </a:r>
          </a:p>
          <a:p>
            <a:r>
              <a:rPr lang="en-US" sz="1400" dirty="0">
                <a:solidFill>
                  <a:srgbClr val="000000"/>
                </a:solidFill>
                <a:latin typeface="Arial" panose="020B0604020202020204" pitchFamily="34" charset="0"/>
              </a:rPr>
              <a:t>The primary endpoint and key secondary endpoints were met for the </a:t>
            </a:r>
            <a:r>
              <a:rPr lang="en-US" sz="1400" dirty="0" err="1">
                <a:solidFill>
                  <a:srgbClr val="000000"/>
                </a:solidFill>
                <a:latin typeface="Arial" panose="020B0604020202020204" pitchFamily="34" charset="0"/>
              </a:rPr>
              <a:t>vamorolone</a:t>
            </a:r>
            <a:r>
              <a:rPr lang="en-US" sz="1400" dirty="0">
                <a:solidFill>
                  <a:srgbClr val="000000"/>
                </a:solidFill>
                <a:latin typeface="Arial" panose="020B0604020202020204" pitchFamily="34" charset="0"/>
              </a:rPr>
              <a:t> 6 mg/kg/day treatment group. </a:t>
            </a:r>
          </a:p>
          <a:p>
            <a:r>
              <a:rPr lang="en-US" sz="1400" dirty="0">
                <a:solidFill>
                  <a:srgbClr val="000000"/>
                </a:solidFill>
                <a:latin typeface="Arial" panose="020B0604020202020204" pitchFamily="34" charset="0"/>
              </a:rPr>
              <a:t>The 2 mg/kg/day treatment group was statistically significant vs. placebo for TTSTAND and 6MWT, but was not statistically significant vs. placebo for TTRW.</a:t>
            </a:r>
          </a:p>
          <a:p>
            <a:r>
              <a:rPr lang="en-US" sz="1400" dirty="0">
                <a:solidFill>
                  <a:srgbClr val="000000"/>
                </a:solidFill>
                <a:latin typeface="Arial" panose="020B0604020202020204" pitchFamily="34" charset="0"/>
              </a:rPr>
              <a:t>Relative efficacy of prednisone and </a:t>
            </a:r>
            <a:r>
              <a:rPr lang="en-US" sz="1400" dirty="0" err="1">
                <a:solidFill>
                  <a:srgbClr val="000000"/>
                </a:solidFill>
                <a:latin typeface="Arial" panose="020B0604020202020204" pitchFamily="34" charset="0"/>
              </a:rPr>
              <a:t>vamorolone</a:t>
            </a:r>
            <a:r>
              <a:rPr lang="en-US" sz="1400" dirty="0">
                <a:solidFill>
                  <a:srgbClr val="000000"/>
                </a:solidFill>
                <a:latin typeface="Arial" panose="020B0604020202020204" pitchFamily="34" charset="0"/>
              </a:rPr>
              <a:t>, 6 mg/kg per day, were similar for these motor outcomes.</a:t>
            </a:r>
          </a:p>
          <a:p>
            <a:r>
              <a:rPr lang="en-US" sz="1400" dirty="0" err="1">
                <a:solidFill>
                  <a:srgbClr val="000000"/>
                </a:solidFill>
                <a:latin typeface="Arial" panose="020B0604020202020204" pitchFamily="34" charset="0"/>
              </a:rPr>
              <a:t>Vamorolone</a:t>
            </a:r>
            <a:r>
              <a:rPr lang="en-US" sz="1400" dirty="0">
                <a:solidFill>
                  <a:srgbClr val="000000"/>
                </a:solidFill>
                <a:latin typeface="Arial" panose="020B0604020202020204" pitchFamily="34" charset="0"/>
              </a:rPr>
              <a:t>, 2 mg/kg per day, showed similar effectiveness as prednisone for TTSTAND and 6MWT but less effectiveness for TTRW. </a:t>
            </a:r>
          </a:p>
        </p:txBody>
      </p:sp>
    </p:spTree>
    <p:extLst>
      <p:ext uri="{BB962C8B-B14F-4D97-AF65-F5344CB8AC3E}">
        <p14:creationId xmlns:p14="http://schemas.microsoft.com/office/powerpoint/2010/main" val="111504714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latin typeface="Calibri" panose="020F0502020204030204" pitchFamily="34" charset="0"/>
                <a:cs typeface="Arial" panose="020B0604020202020204" pitchFamily="34" charset="0"/>
              </a:rPr>
              <a:t>Fabhalta</a:t>
            </a:r>
            <a:r>
              <a:rPr lang="en-US" sz="3200" dirty="0">
                <a:latin typeface="Calibri" panose="020F0502020204030204" pitchFamily="34" charset="0"/>
                <a:cs typeface="Arial" panose="020B0604020202020204" pitchFamily="34" charset="0"/>
              </a:rPr>
              <a:t> (</a:t>
            </a:r>
            <a:r>
              <a:rPr lang="en-US" sz="3200" dirty="0" err="1">
                <a:latin typeface="Calibri" panose="020F0502020204030204" pitchFamily="34" charset="0"/>
                <a:cs typeface="Arial" panose="020B0604020202020204" pitchFamily="34" charset="0"/>
              </a:rPr>
              <a:t>iptacopan</a:t>
            </a:r>
            <a:r>
              <a:rPr lang="en-US" sz="3200" dirty="0">
                <a:latin typeface="Calibri" panose="020F050202020403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07372" y="743296"/>
            <a:ext cx="8929256" cy="4114800"/>
          </a:xfrm>
        </p:spPr>
        <p:txBody>
          <a:bodyPr/>
          <a:lstStyle/>
          <a:p>
            <a:r>
              <a:rPr lang="en-US" sz="1800" dirty="0" err="1">
                <a:solidFill>
                  <a:srgbClr val="000000"/>
                </a:solidFill>
                <a:latin typeface="+mj-lt"/>
              </a:rPr>
              <a:t>Fabhalta</a:t>
            </a:r>
            <a:r>
              <a:rPr lang="en-US" sz="1800" dirty="0">
                <a:solidFill>
                  <a:srgbClr val="000000"/>
                </a:solidFill>
                <a:latin typeface="+mj-lt"/>
              </a:rPr>
              <a:t> is a complement factor B inhibitor, indicated for the treatment of adults with paroxysmal nocturnal hemoglobinuria (PNH).</a:t>
            </a:r>
          </a:p>
          <a:p>
            <a:r>
              <a:rPr lang="en-US" sz="1800" dirty="0">
                <a:solidFill>
                  <a:srgbClr val="000000"/>
                </a:solidFill>
                <a:latin typeface="+mj-lt"/>
              </a:rPr>
              <a:t>It is available as a 200 mg capsule.</a:t>
            </a:r>
          </a:p>
          <a:p>
            <a:r>
              <a:rPr lang="en-US" sz="1800" dirty="0">
                <a:solidFill>
                  <a:srgbClr val="000000"/>
                </a:solidFill>
                <a:latin typeface="+mj-lt"/>
              </a:rPr>
              <a:t>Dosing is 200 mg orally twice daily with or without food.</a:t>
            </a:r>
          </a:p>
          <a:p>
            <a:r>
              <a:rPr lang="en-US" sz="1800" dirty="0">
                <a:solidFill>
                  <a:srgbClr val="000000"/>
                </a:solidFill>
                <a:latin typeface="+mj-lt"/>
              </a:rPr>
              <a:t>Contains a BBW for its increase in risk of serious or life-threatening infections caused by encapsulated bacteria including </a:t>
            </a:r>
            <a:r>
              <a:rPr lang="en-US" sz="1800" i="1" dirty="0">
                <a:solidFill>
                  <a:srgbClr val="000000"/>
                </a:solidFill>
                <a:latin typeface="+mj-lt"/>
              </a:rPr>
              <a:t>Step. pneumoniae, Neisseria meningitidis,</a:t>
            </a:r>
            <a:r>
              <a:rPr lang="en-US" sz="1800" dirty="0">
                <a:solidFill>
                  <a:srgbClr val="000000"/>
                </a:solidFill>
                <a:latin typeface="+mj-lt"/>
              </a:rPr>
              <a:t> and </a:t>
            </a:r>
            <a:r>
              <a:rPr lang="en-US" sz="1800" i="1" dirty="0" err="1">
                <a:solidFill>
                  <a:srgbClr val="000000"/>
                </a:solidFill>
                <a:latin typeface="+mj-lt"/>
              </a:rPr>
              <a:t>Haemophilus</a:t>
            </a:r>
            <a:r>
              <a:rPr lang="en-US" sz="1800" i="1" dirty="0">
                <a:solidFill>
                  <a:srgbClr val="000000"/>
                </a:solidFill>
                <a:latin typeface="+mj-lt"/>
              </a:rPr>
              <a:t> influenzae type B.</a:t>
            </a:r>
          </a:p>
          <a:p>
            <a:r>
              <a:rPr lang="en-US" sz="1800" dirty="0">
                <a:solidFill>
                  <a:srgbClr val="000000"/>
                </a:solidFill>
                <a:latin typeface="+mj-lt"/>
              </a:rPr>
              <a:t>Most common adverse reactions in adults with PNH were headache, nasopharyngitis, diarrhea, abdominal pain, bacterial infection, viral infection, nausea and rash.</a:t>
            </a:r>
          </a:p>
          <a:p>
            <a:r>
              <a:rPr lang="en-US" sz="1800" dirty="0">
                <a:solidFill>
                  <a:srgbClr val="000000"/>
                </a:solidFill>
                <a:latin typeface="+mj-lt"/>
              </a:rPr>
              <a:t>Warnings and precautions include hyperlipidemia.</a:t>
            </a:r>
          </a:p>
        </p:txBody>
      </p:sp>
    </p:spTree>
    <p:extLst>
      <p:ext uri="{BB962C8B-B14F-4D97-AF65-F5344CB8AC3E}">
        <p14:creationId xmlns:p14="http://schemas.microsoft.com/office/powerpoint/2010/main" val="365012816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latin typeface="Calibri" panose="020F0502020204030204" pitchFamily="34" charset="0"/>
                <a:cs typeface="Arial" panose="020B0604020202020204" pitchFamily="34" charset="0"/>
              </a:rPr>
              <a:t>Fabhalta</a:t>
            </a:r>
            <a:r>
              <a:rPr lang="en-US" sz="3200" dirty="0">
                <a:latin typeface="Calibri" panose="020F0502020204030204" pitchFamily="34" charset="0"/>
                <a:cs typeface="Arial" panose="020B0604020202020204" pitchFamily="34" charset="0"/>
              </a:rPr>
              <a:t> (</a:t>
            </a:r>
            <a:r>
              <a:rPr lang="en-US" sz="3200" dirty="0" err="1">
                <a:latin typeface="Calibri" panose="020F0502020204030204" pitchFamily="34" charset="0"/>
                <a:cs typeface="Arial" panose="020B0604020202020204" pitchFamily="34" charset="0"/>
              </a:rPr>
              <a:t>iptacopan</a:t>
            </a:r>
            <a:r>
              <a:rPr lang="en-US" sz="3200" dirty="0">
                <a:latin typeface="Calibri" panose="020F050202020403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07372" y="666750"/>
            <a:ext cx="8929256" cy="4114800"/>
          </a:xfrm>
        </p:spPr>
        <p:txBody>
          <a:bodyPr/>
          <a:lstStyle/>
          <a:p>
            <a:r>
              <a:rPr lang="en-US" sz="1800" b="1" i="0" u="none" strike="noStrike" baseline="0" dirty="0">
                <a:solidFill>
                  <a:srgbClr val="000000"/>
                </a:solidFill>
                <a:latin typeface="Calibri" panose="020F0502020204030204" pitchFamily="34" charset="0"/>
              </a:rPr>
              <a:t>APPLY-PNH (NCT04558918; ongoing, unpublished)</a:t>
            </a:r>
            <a:r>
              <a:rPr lang="en-US" sz="1800" b="0" i="0" u="none" strike="noStrike" baseline="0" dirty="0">
                <a:solidFill>
                  <a:srgbClr val="000000"/>
                </a:solidFill>
                <a:latin typeface="Calibri" panose="020F0502020204030204" pitchFamily="34" charset="0"/>
              </a:rPr>
              <a:t>: An open-label, active-controlled, phase 3 clinical trial evaluated the use of </a:t>
            </a:r>
            <a:r>
              <a:rPr lang="en-US" sz="1800" b="0" i="0" u="none" strike="noStrike" baseline="0" dirty="0" err="1">
                <a:solidFill>
                  <a:srgbClr val="000000"/>
                </a:solidFill>
                <a:latin typeface="Calibri" panose="020F0502020204030204" pitchFamily="34" charset="0"/>
              </a:rPr>
              <a:t>iptacopan</a:t>
            </a:r>
            <a:r>
              <a:rPr lang="en-US" sz="1800" b="0" i="0" u="none" strike="noStrike" baseline="0" dirty="0">
                <a:solidFill>
                  <a:srgbClr val="000000"/>
                </a:solidFill>
                <a:latin typeface="Calibri" panose="020F0502020204030204" pitchFamily="34" charset="0"/>
              </a:rPr>
              <a:t> in adult patients with PNH and residual anemia (hemoglobin &lt;10 g/dL) on anti-C5 treatment (eculizumab or </a:t>
            </a:r>
            <a:r>
              <a:rPr lang="en-US" sz="1800" b="0" i="0" u="none" strike="noStrike" baseline="0" dirty="0" err="1">
                <a:solidFill>
                  <a:srgbClr val="000000"/>
                </a:solidFill>
                <a:latin typeface="Calibri" panose="020F0502020204030204" pitchFamily="34" charset="0"/>
              </a:rPr>
              <a:t>ravulizumab</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Patients were required to have been on a stable regimen of the anti-C5 product for &gt;6 months before participation in the trial. </a:t>
            </a:r>
          </a:p>
          <a:p>
            <a:r>
              <a:rPr lang="en-US" sz="1800" b="0" i="0" u="none" strike="noStrike" baseline="0" dirty="0">
                <a:solidFill>
                  <a:srgbClr val="000000"/>
                </a:solidFill>
                <a:latin typeface="Calibri" panose="020F0502020204030204" pitchFamily="34" charset="0"/>
              </a:rPr>
              <a:t>A total of 97 patients were randomized 8:5 to change to treatment with </a:t>
            </a:r>
            <a:r>
              <a:rPr lang="en-US" sz="1800" b="0" i="0" u="none" strike="noStrike" baseline="0" dirty="0" err="1">
                <a:solidFill>
                  <a:srgbClr val="000000"/>
                </a:solidFill>
                <a:latin typeface="Calibri" panose="020F0502020204030204" pitchFamily="34" charset="0"/>
              </a:rPr>
              <a:t>iptacopan</a:t>
            </a:r>
            <a:r>
              <a:rPr lang="en-US" sz="1800" b="0" i="0" u="none" strike="noStrike" baseline="0" dirty="0">
                <a:solidFill>
                  <a:srgbClr val="000000"/>
                </a:solidFill>
                <a:latin typeface="Calibri" panose="020F0502020204030204" pitchFamily="34" charset="0"/>
              </a:rPr>
              <a:t> (200 mg orally twice daily; n=62) or to continue anti-C5 treatment (US- and non-US-approved eculizumab, n=23; US- and non-US-approved </a:t>
            </a:r>
            <a:r>
              <a:rPr lang="en-US" sz="1800" b="0" i="0" u="none" strike="noStrike" baseline="0" dirty="0" err="1">
                <a:solidFill>
                  <a:srgbClr val="000000"/>
                </a:solidFill>
                <a:latin typeface="Calibri" panose="020F0502020204030204" pitchFamily="34" charset="0"/>
              </a:rPr>
              <a:t>ravulizumab</a:t>
            </a:r>
            <a:r>
              <a:rPr lang="en-US" sz="1800" b="0" i="0" u="none" strike="noStrike" baseline="0" dirty="0">
                <a:solidFill>
                  <a:srgbClr val="000000"/>
                </a:solidFill>
                <a:latin typeface="Calibri" panose="020F0502020204030204" pitchFamily="34" charset="0"/>
              </a:rPr>
              <a:t>, n=12) for 24 weeks. </a:t>
            </a:r>
          </a:p>
          <a:p>
            <a:r>
              <a:rPr lang="en-US" sz="1800" b="0" i="0" u="none" strike="noStrike" baseline="0" dirty="0">
                <a:solidFill>
                  <a:srgbClr val="000000"/>
                </a:solidFill>
                <a:latin typeface="Calibri" panose="020F0502020204030204" pitchFamily="34" charset="0"/>
              </a:rPr>
              <a:t>The primary endpoints, assessed after 24 weeks of treatment, evaluated the proportion of patients demonstrating a hematological response, defined as: </a:t>
            </a:r>
          </a:p>
          <a:p>
            <a:pPr lvl="1"/>
            <a:r>
              <a:rPr lang="en-US" sz="1600" b="0" i="0" u="none" strike="noStrike" baseline="0" dirty="0">
                <a:solidFill>
                  <a:srgbClr val="000000"/>
                </a:solidFill>
                <a:latin typeface="Calibri" panose="020F0502020204030204" pitchFamily="34" charset="0"/>
              </a:rPr>
              <a:t>1) Sustained increase in hemoglobin of &gt;2 g/dL from baseline in the absence of red blood cell (RBC) transfusions; and </a:t>
            </a:r>
          </a:p>
          <a:p>
            <a:pPr lvl="1"/>
            <a:r>
              <a:rPr lang="en-US" sz="1600" b="0" i="0" u="none" strike="noStrike" baseline="0" dirty="0">
                <a:solidFill>
                  <a:srgbClr val="000000"/>
                </a:solidFill>
                <a:latin typeface="Calibri" panose="020F0502020204030204" pitchFamily="34" charset="0"/>
              </a:rPr>
              <a:t>2) Sustained hemoglobin level &gt;12 g/dL in the absence of RBC transfusions. </a:t>
            </a:r>
          </a:p>
        </p:txBody>
      </p:sp>
    </p:spTree>
    <p:extLst>
      <p:ext uri="{BB962C8B-B14F-4D97-AF65-F5344CB8AC3E}">
        <p14:creationId xmlns:p14="http://schemas.microsoft.com/office/powerpoint/2010/main" val="278042827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latin typeface="Calibri" panose="020F0502020204030204" pitchFamily="34" charset="0"/>
                <a:cs typeface="Arial" panose="020B0604020202020204" pitchFamily="34" charset="0"/>
              </a:rPr>
              <a:t>Fabhalta</a:t>
            </a:r>
            <a:r>
              <a:rPr lang="en-US" sz="3200" dirty="0">
                <a:latin typeface="Calibri" panose="020F0502020204030204" pitchFamily="34" charset="0"/>
                <a:cs typeface="Arial" panose="020B0604020202020204" pitchFamily="34" charset="0"/>
              </a:rPr>
              <a:t> (</a:t>
            </a:r>
            <a:r>
              <a:rPr lang="en-US" sz="3200" dirty="0" err="1">
                <a:latin typeface="Calibri" panose="020F0502020204030204" pitchFamily="34" charset="0"/>
                <a:cs typeface="Arial" panose="020B0604020202020204" pitchFamily="34" charset="0"/>
              </a:rPr>
              <a:t>iptacopan</a:t>
            </a:r>
            <a:r>
              <a:rPr lang="en-US" sz="3200" dirty="0">
                <a:latin typeface="Calibri" panose="020F050202020403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07372" y="666750"/>
            <a:ext cx="8929256" cy="4114800"/>
          </a:xfrm>
        </p:spPr>
        <p:txBody>
          <a:bodyPr/>
          <a:lstStyle/>
          <a:p>
            <a:r>
              <a:rPr lang="en-US" sz="1800" b="0" i="0" u="none" strike="noStrike" baseline="0" dirty="0">
                <a:solidFill>
                  <a:srgbClr val="000000"/>
                </a:solidFill>
                <a:latin typeface="Calibri" panose="020F0502020204030204" pitchFamily="34" charset="0"/>
              </a:rPr>
              <a:t>Results showed: </a:t>
            </a:r>
          </a:p>
          <a:p>
            <a:pPr lvl="1"/>
            <a:r>
              <a:rPr lang="en-US" sz="1600" dirty="0">
                <a:solidFill>
                  <a:srgbClr val="000000"/>
                </a:solidFill>
                <a:latin typeface="Calibri" panose="020F0502020204030204" pitchFamily="34" charset="0"/>
              </a:rPr>
              <a:t>82% of patients in treatment arm had a sustained increase in hemoglobin of &gt;2 g/dL from baseline in the absence of RBC transfusion compared to 0% in the placebo arm (p value &lt;0.0001)</a:t>
            </a:r>
          </a:p>
          <a:p>
            <a:pPr lvl="1"/>
            <a:r>
              <a:rPr lang="en-US" sz="1600" dirty="0">
                <a:solidFill>
                  <a:srgbClr val="000000"/>
                </a:solidFill>
                <a:latin typeface="Calibri" panose="020F0502020204030204" pitchFamily="34" charset="0"/>
              </a:rPr>
              <a:t>67% of patients in the treatment arm had a sustained hemoglobin level &gt;12 g/dL in the absence of RBC  compared to 0% in the placebo arm (p value &lt; 0.0001)</a:t>
            </a:r>
          </a:p>
          <a:p>
            <a:pPr lvl="1"/>
            <a:endParaRPr lang="en-US" sz="1600" dirty="0">
              <a:solidFill>
                <a:srgbClr val="000000"/>
              </a:solidFill>
              <a:latin typeface="Calibri" panose="020F0502020204030204" pitchFamily="34" charset="0"/>
            </a:endParaRPr>
          </a:p>
          <a:p>
            <a:endParaRPr lang="en-US" sz="1800" dirty="0">
              <a:solidFill>
                <a:srgbClr val="000000"/>
              </a:solidFill>
              <a:latin typeface="+mj-lt"/>
            </a:endParaRPr>
          </a:p>
        </p:txBody>
      </p:sp>
    </p:spTree>
    <p:extLst>
      <p:ext uri="{BB962C8B-B14F-4D97-AF65-F5344CB8AC3E}">
        <p14:creationId xmlns:p14="http://schemas.microsoft.com/office/powerpoint/2010/main" val="11781035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latin typeface="Calibri" panose="020F0502020204030204" pitchFamily="34" charset="0"/>
                <a:cs typeface="Arial" panose="020B0604020202020204" pitchFamily="34" charset="0"/>
              </a:rPr>
              <a:t>Litfulo</a:t>
            </a:r>
            <a:r>
              <a:rPr lang="en-US" sz="3200" dirty="0">
                <a:latin typeface="Calibri" panose="020F0502020204030204" pitchFamily="34" charset="0"/>
                <a:cs typeface="Arial" panose="020B0604020202020204" pitchFamily="34" charset="0"/>
              </a:rPr>
              <a:t> (</a:t>
            </a:r>
            <a:r>
              <a:rPr lang="en-US" sz="3200" dirty="0" err="1">
                <a:latin typeface="Calibri" panose="020F0502020204030204" pitchFamily="34" charset="0"/>
                <a:cs typeface="Arial" panose="020B0604020202020204" pitchFamily="34" charset="0"/>
              </a:rPr>
              <a:t>ritlecitinib</a:t>
            </a:r>
            <a:r>
              <a:rPr lang="en-US" sz="3200" dirty="0">
                <a:latin typeface="Calibri" panose="020F050202020403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07372" y="666750"/>
            <a:ext cx="8929256" cy="4114800"/>
          </a:xfrm>
        </p:spPr>
        <p:txBody>
          <a:bodyPr/>
          <a:lstStyle/>
          <a:p>
            <a:r>
              <a:rPr lang="en-US" sz="1600" dirty="0">
                <a:latin typeface="Arial" panose="020B0604020202020204" pitchFamily="34" charset="0"/>
              </a:rPr>
              <a:t>A kinase inhibitor indicated for the treatment of severe alopecia areata in adults and adolescents 12 years and older. </a:t>
            </a:r>
          </a:p>
          <a:p>
            <a:pPr lvl="1"/>
            <a:r>
              <a:rPr lang="en-US" sz="1600" u="sng" dirty="0">
                <a:latin typeface="Arial" panose="020B0604020202020204" pitchFamily="34" charset="0"/>
              </a:rPr>
              <a:t>Limitations of Use</a:t>
            </a:r>
            <a:r>
              <a:rPr lang="en-US" sz="1600" dirty="0">
                <a:latin typeface="Arial" panose="020B0604020202020204" pitchFamily="34" charset="0"/>
              </a:rPr>
              <a:t>: Not recommended for use in combination with other JAK inhibitors, biologic immunomodulators, cyclosporine or other potent immunosuppressants</a:t>
            </a:r>
          </a:p>
          <a:p>
            <a:r>
              <a:rPr lang="en-US" sz="1600" dirty="0">
                <a:latin typeface="Arial" panose="020B0604020202020204" pitchFamily="34" charset="0"/>
              </a:rPr>
              <a:t>Recommended dosage is 50 mg orally once daily</a:t>
            </a:r>
          </a:p>
          <a:p>
            <a:r>
              <a:rPr lang="en-US" sz="1600" dirty="0">
                <a:solidFill>
                  <a:srgbClr val="000000"/>
                </a:solidFill>
                <a:latin typeface="Arial" panose="020B0604020202020204" pitchFamily="34" charset="0"/>
              </a:rPr>
              <a:t>Available as 50 mg capsules</a:t>
            </a:r>
          </a:p>
          <a:p>
            <a:r>
              <a:rPr lang="en-US" sz="1600" dirty="0">
                <a:latin typeface="Arial" panose="020B0604020202020204" pitchFamily="34" charset="0"/>
              </a:rPr>
              <a:t>Most common adverse reactions are headache, diarrhea, acne, rash, urticaria, folliculitis, pyrexia, atopic dermatitis, dizziness, blood creatine phosphokinase increased, herpes zoster, red blood cell count decreased, and stomatitis.</a:t>
            </a:r>
          </a:p>
          <a:p>
            <a:r>
              <a:rPr lang="en-US" sz="1600" dirty="0">
                <a:solidFill>
                  <a:srgbClr val="000000"/>
                </a:solidFill>
                <a:latin typeface="Arial" panose="020B0604020202020204" pitchFamily="34" charset="0"/>
              </a:rPr>
              <a:t>Contains a BBW for serious infections, mortality, malignancy, major adverse cardiovascular events (MACE), and thrombosis</a:t>
            </a:r>
          </a:p>
        </p:txBody>
      </p:sp>
    </p:spTree>
    <p:extLst>
      <p:ext uri="{BB962C8B-B14F-4D97-AF65-F5344CB8AC3E}">
        <p14:creationId xmlns:p14="http://schemas.microsoft.com/office/powerpoint/2010/main" val="37529943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latin typeface="Calibri" panose="020F0502020204030204" pitchFamily="34" charset="0"/>
                <a:cs typeface="Arial" panose="020B0604020202020204" pitchFamily="34" charset="0"/>
              </a:rPr>
              <a:t>Litfulo</a:t>
            </a:r>
            <a:r>
              <a:rPr lang="en-US" sz="3200" dirty="0">
                <a:latin typeface="Calibri" panose="020F0502020204030204" pitchFamily="34" charset="0"/>
                <a:cs typeface="Arial" panose="020B0604020202020204" pitchFamily="34" charset="0"/>
              </a:rPr>
              <a:t> (</a:t>
            </a:r>
            <a:r>
              <a:rPr lang="en-US" sz="3200" dirty="0" err="1">
                <a:latin typeface="Calibri" panose="020F0502020204030204" pitchFamily="34" charset="0"/>
                <a:cs typeface="Arial" panose="020B0604020202020204" pitchFamily="34" charset="0"/>
              </a:rPr>
              <a:t>ritlecitinib</a:t>
            </a:r>
            <a:r>
              <a:rPr lang="en-US" sz="3200" dirty="0">
                <a:latin typeface="Calibri" panose="020F050202020403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07372" y="666750"/>
            <a:ext cx="8929256" cy="4114800"/>
          </a:xfrm>
        </p:spPr>
        <p:txBody>
          <a:bodyPr/>
          <a:lstStyle/>
          <a:p>
            <a:r>
              <a:rPr lang="en-US" sz="1600" b="0" i="0" u="none" strike="noStrike" baseline="0" dirty="0">
                <a:solidFill>
                  <a:srgbClr val="000000"/>
                </a:solidFill>
                <a:latin typeface="Calibri" panose="020F0502020204030204" pitchFamily="34" charset="0"/>
              </a:rPr>
              <a:t>Efficacy and safety of </a:t>
            </a:r>
            <a:r>
              <a:rPr lang="en-US" sz="1600" b="0" i="0" u="none" strike="noStrike" baseline="0" dirty="0" err="1">
                <a:solidFill>
                  <a:srgbClr val="000000"/>
                </a:solidFill>
                <a:latin typeface="Calibri" panose="020F0502020204030204" pitchFamily="34" charset="0"/>
              </a:rPr>
              <a:t>ritlecitinib</a:t>
            </a:r>
            <a:r>
              <a:rPr lang="en-US" sz="1600" b="0" i="0" u="none" strike="noStrike" baseline="0" dirty="0">
                <a:solidFill>
                  <a:srgbClr val="000000"/>
                </a:solidFill>
                <a:latin typeface="Calibri" panose="020F0502020204030204" pitchFamily="34" charset="0"/>
              </a:rPr>
              <a:t> were evaluated in one phase 2b-3, randomized, double-blind, placebo-controlled trial in subjects age &gt;12 years with AA and &gt;50% scalp hair loss, including alopecia </a:t>
            </a:r>
            <a:r>
              <a:rPr lang="en-US" sz="1600" b="0" i="0" u="none" strike="noStrike" baseline="0" dirty="0" err="1">
                <a:solidFill>
                  <a:srgbClr val="000000"/>
                </a:solidFill>
                <a:latin typeface="Calibri" panose="020F0502020204030204" pitchFamily="34" charset="0"/>
              </a:rPr>
              <a:t>totalis</a:t>
            </a:r>
            <a:r>
              <a:rPr lang="en-US" sz="1600" b="0" i="0" u="none" strike="noStrike" baseline="0" dirty="0">
                <a:solidFill>
                  <a:srgbClr val="000000"/>
                </a:solidFill>
                <a:latin typeface="Calibri" panose="020F0502020204030204" pitchFamily="34" charset="0"/>
              </a:rPr>
              <a:t> (AT) and alopecia universalis (AU). </a:t>
            </a:r>
          </a:p>
          <a:p>
            <a:r>
              <a:rPr lang="en-US" sz="1600" b="0" i="0" u="none" strike="noStrike" baseline="0" dirty="0">
                <a:solidFill>
                  <a:srgbClr val="000000"/>
                </a:solidFill>
                <a:latin typeface="Calibri" panose="020F0502020204030204" pitchFamily="34" charset="0"/>
              </a:rPr>
              <a:t>Trial AA-I evaluated a total of 718 subjects who were randomized to one of the following treatment regimens for 48 weeks: </a:t>
            </a:r>
          </a:p>
          <a:p>
            <a:pPr lvl="1"/>
            <a:r>
              <a:rPr lang="en-US" sz="1200" b="0" i="0" u="none" strike="noStrike" baseline="0" dirty="0">
                <a:solidFill>
                  <a:srgbClr val="000000"/>
                </a:solidFill>
                <a:latin typeface="Calibri" panose="020F0502020204030204" pitchFamily="34" charset="0"/>
              </a:rPr>
              <a:t>1) 200 mg once daily for 4 weeks followed by 50 mg once daily for 44 weeks</a:t>
            </a:r>
          </a:p>
          <a:p>
            <a:pPr lvl="1"/>
            <a:r>
              <a:rPr lang="en-US" sz="1200" b="0" i="0" u="none" strike="noStrike" baseline="0" dirty="0">
                <a:solidFill>
                  <a:srgbClr val="000000"/>
                </a:solidFill>
                <a:latin typeface="Calibri" panose="020F0502020204030204" pitchFamily="34" charset="0"/>
              </a:rPr>
              <a:t>2) 200 mg once daily for 4 weeks followed by 30 mg once daily for 44 weeks</a:t>
            </a:r>
          </a:p>
          <a:p>
            <a:pPr lvl="1"/>
            <a:r>
              <a:rPr lang="en-US" sz="1200" b="0" i="0" u="none" strike="noStrike" baseline="0" dirty="0">
                <a:solidFill>
                  <a:srgbClr val="000000"/>
                </a:solidFill>
                <a:latin typeface="Calibri" panose="020F0502020204030204" pitchFamily="34" charset="0"/>
              </a:rPr>
              <a:t>3) 50 mg once daily for 48 weeks</a:t>
            </a:r>
          </a:p>
          <a:p>
            <a:pPr lvl="1"/>
            <a:r>
              <a:rPr lang="en-US" sz="1200" b="0" i="0" u="none" strike="noStrike" baseline="0" dirty="0">
                <a:solidFill>
                  <a:srgbClr val="000000"/>
                </a:solidFill>
                <a:latin typeface="Calibri" panose="020F0502020204030204" pitchFamily="34" charset="0"/>
              </a:rPr>
              <a:t>4) 30 mg once daily for 48 weeks</a:t>
            </a:r>
          </a:p>
          <a:p>
            <a:pPr lvl="1"/>
            <a:r>
              <a:rPr lang="en-US" sz="1200" b="0" i="0" u="none" strike="noStrike" baseline="0" dirty="0">
                <a:solidFill>
                  <a:srgbClr val="000000"/>
                </a:solidFill>
                <a:latin typeface="Calibri" panose="020F0502020204030204" pitchFamily="34" charset="0"/>
              </a:rPr>
              <a:t>5) 10 mg once daily for 48 weeks</a:t>
            </a:r>
          </a:p>
          <a:p>
            <a:pPr lvl="1"/>
            <a:r>
              <a:rPr lang="en-US" sz="1200" b="0" i="0" u="none" strike="noStrike" baseline="0" dirty="0">
                <a:solidFill>
                  <a:srgbClr val="000000"/>
                </a:solidFill>
                <a:latin typeface="Calibri" panose="020F0502020204030204" pitchFamily="34" charset="0"/>
              </a:rPr>
              <a:t>6) placebo for 24 weeks followed by 200 mg once daily for 4 weeks and 50 mg once daily for 20 weeks</a:t>
            </a:r>
          </a:p>
          <a:p>
            <a:pPr lvl="1"/>
            <a:r>
              <a:rPr lang="en-US" sz="1200" b="0" i="0" u="none" strike="noStrike" baseline="0" dirty="0">
                <a:solidFill>
                  <a:srgbClr val="000000"/>
                </a:solidFill>
                <a:latin typeface="Calibri" panose="020F0502020204030204" pitchFamily="34" charset="0"/>
              </a:rPr>
              <a:t>7) placebo for 24 weeks followed by 50 mg once daily for 24 weeks </a:t>
            </a:r>
          </a:p>
          <a:p>
            <a:r>
              <a:rPr lang="en-US" sz="1600" b="0" i="0" u="none" strike="noStrike" baseline="0" dirty="0" err="1">
                <a:solidFill>
                  <a:srgbClr val="000000"/>
                </a:solidFill>
                <a:latin typeface="Calibri" panose="020F0502020204030204" pitchFamily="34" charset="0"/>
              </a:rPr>
              <a:t>Ritlecitinib</a:t>
            </a:r>
            <a:r>
              <a:rPr lang="en-US" sz="1600" b="0" i="0" u="none" strike="noStrike" baseline="0" dirty="0">
                <a:solidFill>
                  <a:srgbClr val="000000"/>
                </a:solidFill>
                <a:latin typeface="Calibri" panose="020F0502020204030204" pitchFamily="34" charset="0"/>
              </a:rPr>
              <a:t> was evaluated vs. placebo for 24 weeks (the randomized control period), followed by a 24-week extension period during which </a:t>
            </a:r>
            <a:r>
              <a:rPr lang="en-US" sz="1600" b="0" i="0" u="none" strike="noStrike" baseline="0" dirty="0" err="1">
                <a:solidFill>
                  <a:srgbClr val="000000"/>
                </a:solidFill>
                <a:latin typeface="Calibri" panose="020F0502020204030204" pitchFamily="34" charset="0"/>
              </a:rPr>
              <a:t>ritlecitinib</a:t>
            </a:r>
            <a:r>
              <a:rPr lang="en-US" sz="1600" b="0" i="0" u="none" strike="noStrike" baseline="0" dirty="0">
                <a:solidFill>
                  <a:srgbClr val="000000"/>
                </a:solidFill>
                <a:latin typeface="Calibri" panose="020F0502020204030204" pitchFamily="34" charset="0"/>
              </a:rPr>
              <a:t> groups continued their assigned doses and patients initially assigned to placebo switched to </a:t>
            </a:r>
            <a:r>
              <a:rPr lang="en-US" sz="1600" b="0" i="0" u="none" strike="noStrike" baseline="0" dirty="0" err="1">
                <a:solidFill>
                  <a:srgbClr val="000000"/>
                </a:solidFill>
                <a:latin typeface="Calibri" panose="020F0502020204030204" pitchFamily="34" charset="0"/>
              </a:rPr>
              <a:t>ritlecitinib</a:t>
            </a:r>
            <a:r>
              <a:rPr lang="en-US" sz="1600" b="0" i="0" u="none" strike="noStrike" baseline="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6560581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latin typeface="Calibri" panose="020F0502020204030204" pitchFamily="34" charset="0"/>
                <a:cs typeface="Arial" panose="020B0604020202020204" pitchFamily="34" charset="0"/>
              </a:rPr>
              <a:t>Litfulo</a:t>
            </a:r>
            <a:r>
              <a:rPr lang="en-US" sz="3200" dirty="0">
                <a:latin typeface="Calibri" panose="020F0502020204030204" pitchFamily="34" charset="0"/>
                <a:cs typeface="Arial" panose="020B0604020202020204" pitchFamily="34" charset="0"/>
              </a:rPr>
              <a:t> (</a:t>
            </a:r>
            <a:r>
              <a:rPr lang="en-US" sz="3200" dirty="0" err="1">
                <a:latin typeface="Calibri" panose="020F0502020204030204" pitchFamily="34" charset="0"/>
                <a:cs typeface="Arial" panose="020B0604020202020204" pitchFamily="34" charset="0"/>
              </a:rPr>
              <a:t>ritlecitinib</a:t>
            </a:r>
            <a:r>
              <a:rPr lang="en-US" sz="3200" dirty="0">
                <a:latin typeface="Calibri" panose="020F050202020403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07372" y="666750"/>
            <a:ext cx="8929256" cy="4114800"/>
          </a:xfrm>
        </p:spPr>
        <p:txBody>
          <a:bodyPr/>
          <a:lstStyle/>
          <a:p>
            <a:r>
              <a:rPr lang="en-US" sz="1600" b="0" i="0" u="none" strike="noStrike" baseline="0" dirty="0">
                <a:solidFill>
                  <a:srgbClr val="000000"/>
                </a:solidFill>
                <a:latin typeface="Calibri" panose="020F0502020204030204" pitchFamily="34" charset="0"/>
              </a:rPr>
              <a:t>Primary Endpoint: The primary endpoint was response based on SALT score &lt;20 (&lt;20% scalp hair loss) at week 24, defined as a clinically meaningful treatment outcome by both clinicians and patients.</a:t>
            </a:r>
          </a:p>
          <a:p>
            <a:r>
              <a:rPr lang="en-US" sz="1600" b="0" i="0" u="none" strike="noStrike" baseline="0" dirty="0">
                <a:solidFill>
                  <a:srgbClr val="000000"/>
                </a:solidFill>
                <a:latin typeface="Calibri" panose="020F0502020204030204" pitchFamily="34" charset="0"/>
              </a:rPr>
              <a:t>Secondary Endpoints: The key secondary endpoint was response based on SALT score &lt;10 (&lt;10% scalp hair loss) at week 24. Other secondary endpoints included PGI-C score of moderately improved or greatly improved; responses to week 48; eyebrow and eyelash regrowth.</a:t>
            </a:r>
          </a:p>
          <a:p>
            <a:r>
              <a:rPr lang="en-US" sz="1600" dirty="0">
                <a:solidFill>
                  <a:srgbClr val="000000"/>
                </a:solidFill>
                <a:latin typeface="Calibri" panose="020F0502020204030204" pitchFamily="34" charset="0"/>
              </a:rPr>
              <a:t>Results: At Week 24, a greater proportion of subjects had a SALT &lt;20 response (&lt;20% of scalp hair loss) and SALT &lt;10 response (&lt;10% of scalp hair loss) with </a:t>
            </a:r>
            <a:r>
              <a:rPr lang="en-US" sz="1600" dirty="0" err="1">
                <a:solidFill>
                  <a:srgbClr val="000000"/>
                </a:solidFill>
                <a:latin typeface="Calibri" panose="020F0502020204030204" pitchFamily="34" charset="0"/>
              </a:rPr>
              <a:t>ritlecitinib</a:t>
            </a:r>
            <a:r>
              <a:rPr lang="en-US" sz="1600" dirty="0">
                <a:solidFill>
                  <a:srgbClr val="000000"/>
                </a:solidFill>
                <a:latin typeface="Calibri" panose="020F0502020204030204" pitchFamily="34" charset="0"/>
              </a:rPr>
              <a:t> 50 mg vs. placebo.</a:t>
            </a:r>
          </a:p>
          <a:p>
            <a:pPr lvl="1"/>
            <a:r>
              <a:rPr lang="en-US" sz="1600" dirty="0" err="1">
                <a:solidFill>
                  <a:srgbClr val="000000"/>
                </a:solidFill>
                <a:latin typeface="Calibri" panose="020F0502020204030204" pitchFamily="34" charset="0"/>
              </a:rPr>
              <a:t>Ritlecitinib</a:t>
            </a:r>
            <a:r>
              <a:rPr lang="en-US" sz="1600" dirty="0">
                <a:solidFill>
                  <a:srgbClr val="000000"/>
                </a:solidFill>
                <a:latin typeface="Calibri" panose="020F0502020204030204" pitchFamily="34" charset="0"/>
              </a:rPr>
              <a:t> 50 mg once daily (n=130) vs. placebo (n=131) [percent responders]</a:t>
            </a:r>
          </a:p>
          <a:p>
            <a:pPr lvl="2"/>
            <a:r>
              <a:rPr lang="en-US" sz="1400" dirty="0">
                <a:solidFill>
                  <a:srgbClr val="000000"/>
                </a:solidFill>
                <a:latin typeface="Calibri" panose="020F0502020204030204" pitchFamily="34" charset="0"/>
              </a:rPr>
              <a:t>Proportion of subjects with response on the SALT scale at week 24: (1,5)</a:t>
            </a:r>
          </a:p>
          <a:p>
            <a:pPr lvl="2"/>
            <a:r>
              <a:rPr lang="en-US" sz="1400" dirty="0">
                <a:solidFill>
                  <a:srgbClr val="000000"/>
                </a:solidFill>
                <a:latin typeface="Calibri" panose="020F0502020204030204" pitchFamily="34" charset="0"/>
              </a:rPr>
              <a:t>SALT &lt;20 response (scalp hair loss &lt;20%): </a:t>
            </a:r>
            <a:r>
              <a:rPr lang="en-US" sz="1400" dirty="0" err="1">
                <a:solidFill>
                  <a:srgbClr val="000000"/>
                </a:solidFill>
                <a:latin typeface="Calibri" panose="020F0502020204030204" pitchFamily="34" charset="0"/>
              </a:rPr>
              <a:t>ritlecitinib</a:t>
            </a:r>
            <a:r>
              <a:rPr lang="en-US" sz="1400" dirty="0">
                <a:solidFill>
                  <a:srgbClr val="000000"/>
                </a:solidFill>
                <a:latin typeface="Calibri" panose="020F0502020204030204" pitchFamily="34" charset="0"/>
              </a:rPr>
              <a:t> 23.0%; placebo 1.6%; difference vs. placebo 21.4%, 95% CI (13.4, 29.5) </a:t>
            </a:r>
          </a:p>
          <a:p>
            <a:pPr lvl="2"/>
            <a:r>
              <a:rPr lang="en-US" sz="1400" dirty="0">
                <a:solidFill>
                  <a:srgbClr val="000000"/>
                </a:solidFill>
                <a:latin typeface="Calibri" panose="020F0502020204030204" pitchFamily="34" charset="0"/>
              </a:rPr>
              <a:t>SALT &lt;10 response (scalp hair loss &lt;10%); </a:t>
            </a:r>
            <a:r>
              <a:rPr lang="en-US" sz="1400" dirty="0" err="1">
                <a:solidFill>
                  <a:srgbClr val="000000"/>
                </a:solidFill>
                <a:latin typeface="Calibri" panose="020F0502020204030204" pitchFamily="34" charset="0"/>
              </a:rPr>
              <a:t>ritlecitinib</a:t>
            </a:r>
            <a:r>
              <a:rPr lang="en-US" sz="1400" dirty="0">
                <a:solidFill>
                  <a:srgbClr val="000000"/>
                </a:solidFill>
                <a:latin typeface="Calibri" panose="020F0502020204030204" pitchFamily="34" charset="0"/>
              </a:rPr>
              <a:t> 13.4%; placebo 1.5%; difference </a:t>
            </a:r>
            <a:r>
              <a:rPr lang="en-US" sz="1400" dirty="0" err="1">
                <a:solidFill>
                  <a:srgbClr val="000000"/>
                </a:solidFill>
                <a:latin typeface="Calibri" panose="020F0502020204030204" pitchFamily="34" charset="0"/>
              </a:rPr>
              <a:t>vs.placebo</a:t>
            </a:r>
            <a:r>
              <a:rPr lang="en-US" sz="1400" dirty="0">
                <a:solidFill>
                  <a:srgbClr val="000000"/>
                </a:solidFill>
                <a:latin typeface="Calibri" panose="020F0502020204030204" pitchFamily="34" charset="0"/>
              </a:rPr>
              <a:t> 11.9%, 95% CI (5.4, 18.3)</a:t>
            </a:r>
          </a:p>
          <a:p>
            <a:pPr lvl="2"/>
            <a:r>
              <a:rPr lang="en-US" sz="1400" dirty="0">
                <a:solidFill>
                  <a:srgbClr val="000000"/>
                </a:solidFill>
                <a:latin typeface="Calibri" panose="020F0502020204030204" pitchFamily="34" charset="0"/>
              </a:rPr>
              <a:t>Response rates continued to increase up to week 48 (end of study).</a:t>
            </a:r>
          </a:p>
        </p:txBody>
      </p:sp>
    </p:spTree>
    <p:extLst>
      <p:ext uri="{BB962C8B-B14F-4D97-AF65-F5344CB8AC3E}">
        <p14:creationId xmlns:p14="http://schemas.microsoft.com/office/powerpoint/2010/main" val="3848729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D9A2-9C70-4F14-A7D2-21BEFEB94F3D}"/>
              </a:ext>
            </a:extLst>
          </p:cNvPr>
          <p:cNvSpPr>
            <a:spLocks noGrp="1"/>
          </p:cNvSpPr>
          <p:nvPr>
            <p:ph type="title"/>
          </p:nvPr>
        </p:nvSpPr>
        <p:spPr>
          <a:xfrm>
            <a:off x="457200" y="135639"/>
            <a:ext cx="8229600" cy="738875"/>
          </a:xfrm>
        </p:spPr>
        <p:txBody>
          <a:bodyPr/>
          <a:lstStyle/>
          <a:p>
            <a:r>
              <a:rPr lang="en-US" dirty="0"/>
              <a:t>Antimigraine Agents, CGRP</a:t>
            </a:r>
          </a:p>
        </p:txBody>
      </p:sp>
      <p:sp>
        <p:nvSpPr>
          <p:cNvPr id="3" name="Content Placeholder 2">
            <a:extLst>
              <a:ext uri="{FF2B5EF4-FFF2-40B4-BE49-F238E27FC236}">
                <a16:creationId xmlns:a16="http://schemas.microsoft.com/office/drawing/2014/main" id="{E1DF6E10-E641-440A-8031-1E08DCB73FA5}"/>
              </a:ext>
            </a:extLst>
          </p:cNvPr>
          <p:cNvSpPr>
            <a:spLocks noGrp="1"/>
          </p:cNvSpPr>
          <p:nvPr>
            <p:ph idx="1"/>
          </p:nvPr>
        </p:nvSpPr>
        <p:spPr>
          <a:xfrm>
            <a:off x="76200" y="666750"/>
            <a:ext cx="8839200" cy="3962400"/>
          </a:xfrm>
        </p:spPr>
        <p:txBody>
          <a:bodyPr/>
          <a:lstStyle/>
          <a:p>
            <a:r>
              <a:rPr lang="en-US" sz="2000" dirty="0">
                <a:solidFill>
                  <a:srgbClr val="000000"/>
                </a:solidFill>
              </a:rPr>
              <a:t>Cluster headache (CH) is a severe, primary headache disorder characterized by extreme pain on one side of the head and autonomic symptoms (e.g., nasal congestion, lacrimation)</a:t>
            </a:r>
          </a:p>
          <a:p>
            <a:r>
              <a:rPr lang="en-US" sz="2000" dirty="0">
                <a:solidFill>
                  <a:srgbClr val="000000"/>
                </a:solidFill>
              </a:rPr>
              <a:t>CH periods can persist for weeks to months with daily or more frequent attacks of 15 to 180 minutes in duration</a:t>
            </a:r>
          </a:p>
          <a:p>
            <a:r>
              <a:rPr lang="en-US" sz="2000" dirty="0">
                <a:solidFill>
                  <a:srgbClr val="000000"/>
                </a:solidFill>
              </a:rPr>
              <a:t>CH can be either episodic or chronic in nature with episodic CH being the predominant form</a:t>
            </a:r>
          </a:p>
          <a:p>
            <a:r>
              <a:rPr lang="en-US" sz="2000" dirty="0">
                <a:solidFill>
                  <a:srgbClr val="000000"/>
                </a:solidFill>
              </a:rPr>
              <a:t>Patients with episodic CH experience periods of attack followed by periods of remission</a:t>
            </a:r>
          </a:p>
          <a:p>
            <a:r>
              <a:rPr lang="en-US" sz="2000" dirty="0">
                <a:solidFill>
                  <a:srgbClr val="000000"/>
                </a:solidFill>
              </a:rPr>
              <a:t>Patients with chronic CH have minimal to no periods of remission between headache attacks</a:t>
            </a:r>
          </a:p>
          <a:p>
            <a:endParaRPr lang="en-US" sz="2000" dirty="0"/>
          </a:p>
        </p:txBody>
      </p:sp>
    </p:spTree>
    <p:extLst>
      <p:ext uri="{BB962C8B-B14F-4D97-AF65-F5344CB8AC3E}">
        <p14:creationId xmlns:p14="http://schemas.microsoft.com/office/powerpoint/2010/main" val="410125765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err="1">
                <a:latin typeface="Calibri" panose="020F0502020204030204" pitchFamily="34" charset="0"/>
                <a:cs typeface="Arial" panose="020B0604020202020204" pitchFamily="34" charset="0"/>
              </a:rPr>
              <a:t>Litfulo</a:t>
            </a:r>
            <a:r>
              <a:rPr lang="en-US" sz="3200" dirty="0">
                <a:latin typeface="Calibri" panose="020F0502020204030204" pitchFamily="34" charset="0"/>
                <a:cs typeface="Arial" panose="020B0604020202020204" pitchFamily="34" charset="0"/>
              </a:rPr>
              <a:t> (</a:t>
            </a:r>
            <a:r>
              <a:rPr lang="en-US" sz="3200" dirty="0" err="1">
                <a:latin typeface="Calibri" panose="020F0502020204030204" pitchFamily="34" charset="0"/>
                <a:cs typeface="Arial" panose="020B0604020202020204" pitchFamily="34" charset="0"/>
              </a:rPr>
              <a:t>ritlecitinib</a:t>
            </a:r>
            <a:r>
              <a:rPr lang="en-US" sz="3200" dirty="0">
                <a:latin typeface="Calibri" panose="020F050202020403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07372" y="666750"/>
            <a:ext cx="8929256" cy="4114800"/>
          </a:xfrm>
        </p:spPr>
        <p:txBody>
          <a:bodyPr/>
          <a:lstStyle/>
          <a:p>
            <a:r>
              <a:rPr lang="en-US" sz="1600" dirty="0">
                <a:solidFill>
                  <a:srgbClr val="000000"/>
                </a:solidFill>
                <a:latin typeface="Arial" panose="020B0604020202020204" pitchFamily="34" charset="0"/>
              </a:rPr>
              <a:t>Results: (Cont’d)</a:t>
            </a:r>
          </a:p>
          <a:p>
            <a:pPr lvl="1"/>
            <a:r>
              <a:rPr lang="en-US" sz="1600" b="0" i="0" u="none" strike="noStrike" baseline="0" dirty="0">
                <a:solidFill>
                  <a:srgbClr val="000000"/>
                </a:solidFill>
                <a:latin typeface="Arial" panose="020B0604020202020204" pitchFamily="34" charset="0"/>
              </a:rPr>
              <a:t>PGI-C response (moderately improved/greatly improved) at week 24:</a:t>
            </a:r>
          </a:p>
          <a:p>
            <a:pPr lvl="2"/>
            <a:r>
              <a:rPr lang="en-US" sz="1600" b="0" i="0" u="none" strike="noStrike" baseline="0" dirty="0" err="1">
                <a:solidFill>
                  <a:srgbClr val="000000"/>
                </a:solidFill>
                <a:latin typeface="Arial" panose="020B0604020202020204" pitchFamily="34" charset="0"/>
              </a:rPr>
              <a:t>ritlecitinib</a:t>
            </a:r>
            <a:r>
              <a:rPr lang="en-US" sz="1600" b="0" i="0" u="none" strike="noStrike" baseline="0" dirty="0">
                <a:solidFill>
                  <a:srgbClr val="000000"/>
                </a:solidFill>
                <a:latin typeface="Arial" panose="020B0604020202020204" pitchFamily="34" charset="0"/>
              </a:rPr>
              <a:t> 49.17%; placebo 9.23%; difference vs. placebo 39.96%, 95% CI (28.85, 51.06)</a:t>
            </a:r>
          </a:p>
          <a:p>
            <a:pPr lvl="2"/>
            <a:r>
              <a:rPr lang="en-US" sz="1600" b="0" i="0" u="none" strike="noStrike" baseline="0" dirty="0">
                <a:solidFill>
                  <a:srgbClr val="000000"/>
                </a:solidFill>
                <a:latin typeface="Arial" panose="020B0604020202020204" pitchFamily="34" charset="0"/>
              </a:rPr>
              <a:t>Response rates continued to increase beyond week 24 up to week 48.</a:t>
            </a:r>
          </a:p>
          <a:p>
            <a:pPr lvl="1"/>
            <a:r>
              <a:rPr lang="en-US" sz="1600" b="0" i="0" u="none" strike="noStrike" baseline="0" dirty="0">
                <a:solidFill>
                  <a:srgbClr val="000000"/>
                </a:solidFill>
                <a:latin typeface="Arial" panose="020B0604020202020204" pitchFamily="34" charset="0"/>
              </a:rPr>
              <a:t>Eyebrow/eyelash regrowth: Among patients without normal eyebrow assessment or eyelash assessment scores at baseline, eyebrow and eyelash responses (&gt;2 grade improvement from baseline in eyebrow assessment score or a normal score in eyelash assessment score) increased over time with </a:t>
            </a:r>
            <a:r>
              <a:rPr lang="en-US" sz="1600" b="0" i="0" u="none" strike="noStrike" baseline="0" dirty="0" err="1">
                <a:solidFill>
                  <a:srgbClr val="000000"/>
                </a:solidFill>
                <a:latin typeface="Arial" panose="020B0604020202020204" pitchFamily="34" charset="0"/>
              </a:rPr>
              <a:t>ritlecitinib</a:t>
            </a:r>
            <a:r>
              <a:rPr lang="en-US" sz="1600" b="0" i="0" u="none" strike="noStrike" baseline="0" dirty="0">
                <a:solidFill>
                  <a:srgbClr val="000000"/>
                </a:solidFill>
                <a:latin typeface="Arial" panose="020B0604020202020204" pitchFamily="34" charset="0"/>
              </a:rPr>
              <a:t>. </a:t>
            </a:r>
            <a:endParaRPr lang="en-US"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97909751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kern="0" dirty="0" err="1">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Rezdiffra</a:t>
            </a:r>
            <a:r>
              <a:rPr lang="en-US" sz="1800" dirty="0">
                <a:effectLst/>
                <a:latin typeface="Calibri" panose="020F0502020204030204" pitchFamily="34" charset="0"/>
                <a:ea typeface="Times New Roman" panose="02020603050405020304" pitchFamily="18" charset="0"/>
              </a:rPr>
              <a:t> </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r>
              <a:rPr lang="en-US" sz="3200" kern="0" dirty="0" err="1">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Resmetirom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marR="0" lvl="0" fontAlgn="base">
              <a:buClr>
                <a:srgbClr val="000000"/>
              </a:buClr>
            </a:pPr>
            <a:r>
              <a:rPr lang="en-US" sz="1600" dirty="0" err="1">
                <a:latin typeface="Arial" panose="020B0604020202020204" pitchFamily="34" charset="0"/>
              </a:rPr>
              <a:t>Resmetirom</a:t>
            </a:r>
            <a:r>
              <a:rPr lang="en-US" sz="1600" dirty="0">
                <a:latin typeface="Arial" panose="020B0604020202020204" pitchFamily="34" charset="0"/>
              </a:rPr>
              <a:t> (</a:t>
            </a:r>
            <a:r>
              <a:rPr lang="en-US" sz="1600" dirty="0" err="1">
                <a:latin typeface="Arial" panose="020B0604020202020204" pitchFamily="34" charset="0"/>
              </a:rPr>
              <a:t>Rezdiffra</a:t>
            </a:r>
            <a:r>
              <a:rPr lang="en-US" sz="1600" dirty="0">
                <a:latin typeface="Arial" panose="020B0604020202020204" pitchFamily="34" charset="0"/>
              </a:rPr>
              <a:t>) is a thyroid hormone receptor-beta (THR-beta) agonist approved by the FDA in conjunction with diet &amp; exercise for treatment of adults with noncirrhotic nonalcoholic steatohepatitis (NASH) with moderate to advanced liver fibrosis (consistent with stages F2 to F3 fibrosis). </a:t>
            </a:r>
          </a:p>
          <a:p>
            <a:pPr marR="0" lvl="0" fontAlgn="base">
              <a:buClr>
                <a:srgbClr val="000000"/>
              </a:buClr>
            </a:pPr>
            <a:r>
              <a:rPr lang="en-US" sz="1600" dirty="0" err="1">
                <a:latin typeface="Arial" panose="020B0604020202020204" pitchFamily="34" charset="0"/>
              </a:rPr>
              <a:t>Rezdiffra</a:t>
            </a:r>
            <a:r>
              <a:rPr lang="en-US" sz="1600" dirty="0">
                <a:latin typeface="Arial" panose="020B0604020202020204" pitchFamily="34" charset="0"/>
              </a:rPr>
              <a:t> is the first medication for NASH, also known as metabolic dysfunction-associated steatohepatitis (MASH), to be approved by the FDA.</a:t>
            </a:r>
          </a:p>
          <a:p>
            <a:pPr marR="0" lvl="0" fontAlgn="base">
              <a:buClr>
                <a:srgbClr val="000000"/>
              </a:buClr>
            </a:pPr>
            <a:r>
              <a:rPr lang="en-US" sz="1600" dirty="0">
                <a:latin typeface="Arial" panose="020B0604020202020204" pitchFamily="34" charset="0"/>
              </a:rPr>
              <a:t>Approved under Accelerated Approval based on improvement of NASH &amp; fibrosis; continued approval may be contingent upon verification &amp; description of clinical benefit in confirmatory trials. </a:t>
            </a:r>
          </a:p>
          <a:p>
            <a:pPr marR="0" lvl="0" fontAlgn="base">
              <a:buClr>
                <a:srgbClr val="000000"/>
              </a:buClr>
            </a:pPr>
            <a:r>
              <a:rPr lang="en-US" sz="1600" dirty="0" err="1">
                <a:latin typeface="Arial" panose="020B0604020202020204" pitchFamily="34" charset="0"/>
              </a:rPr>
              <a:t>Rezdiffra</a:t>
            </a:r>
            <a:r>
              <a:rPr lang="en-US" sz="1600" dirty="0">
                <a:latin typeface="Arial" panose="020B0604020202020204" pitchFamily="34" charset="0"/>
              </a:rPr>
              <a:t> should be avoided in pts with decompensated cirrhosis. </a:t>
            </a:r>
          </a:p>
          <a:p>
            <a:pPr marR="0" lvl="0" fontAlgn="base">
              <a:buClr>
                <a:srgbClr val="000000"/>
              </a:buClr>
            </a:pPr>
            <a:r>
              <a:rPr lang="en-US" sz="1600" dirty="0">
                <a:latin typeface="Arial" panose="020B0604020202020204" pitchFamily="34" charset="0"/>
              </a:rPr>
              <a:t>Recommended dosage is 80 mg orally once daily for pts weighing &lt; 100 kg &amp; 100 mg orally once daily for pts weighing ≥ 100 kg (based on actual body weight). </a:t>
            </a:r>
          </a:p>
          <a:p>
            <a:pPr marR="0" lvl="0" fontAlgn="base">
              <a:buClr>
                <a:srgbClr val="000000"/>
              </a:buClr>
            </a:pPr>
            <a:r>
              <a:rPr lang="en-US" sz="1600" dirty="0">
                <a:latin typeface="Arial" panose="020B0604020202020204" pitchFamily="34" charset="0"/>
              </a:rPr>
              <a:t>Product will be available as 60 mg, 80 mg, &amp; 100 mg tablets. </a:t>
            </a:r>
            <a:endParaRPr lang="en-US" sz="1600" b="1" dirty="0">
              <a:solidFill>
                <a:srgbClr val="000000"/>
              </a:solidFill>
              <a:latin typeface="Arial" panose="020B0604020202020204" pitchFamily="34" charset="0"/>
            </a:endParaRPr>
          </a:p>
          <a:p>
            <a:pPr marR="0" lvl="0" fontAlgn="base">
              <a:buClr>
                <a:srgbClr val="000000"/>
              </a:buClr>
            </a:pP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91107769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kern="0" dirty="0" err="1">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Rezdiffra</a:t>
            </a:r>
            <a:r>
              <a:rPr lang="en-US" sz="1800" dirty="0">
                <a:effectLst/>
                <a:latin typeface="Calibri" panose="020F0502020204030204" pitchFamily="34" charset="0"/>
                <a:ea typeface="Times New Roman" panose="02020603050405020304" pitchFamily="18" charset="0"/>
              </a:rPr>
              <a:t> </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r>
              <a:rPr lang="en-US" sz="3200" kern="0" dirty="0" err="1">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Resmetirom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55650"/>
            <a:ext cx="8534400" cy="3657600"/>
          </a:xfrm>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solidFill>
                  <a:srgbClr val="000000"/>
                </a:solidFill>
                <a:effectLst/>
                <a:latin typeface="Arial" panose="020B0604020202020204" pitchFamily="34" charset="0"/>
                <a:ea typeface="Calibri" panose="020F0502020204030204" pitchFamily="34" charset="0"/>
              </a:rPr>
              <a:t>There are no contraindications.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err="1">
                <a:solidFill>
                  <a:srgbClr val="000000"/>
                </a:solidFill>
                <a:effectLst/>
                <a:latin typeface="Arial" panose="020B0604020202020204" pitchFamily="34" charset="0"/>
                <a:ea typeface="Calibri" panose="020F0502020204030204" pitchFamily="34" charset="0"/>
              </a:rPr>
              <a:t>Resmetirom</a:t>
            </a:r>
            <a:r>
              <a:rPr lang="en-US" sz="1800" kern="100" dirty="0">
                <a:solidFill>
                  <a:srgbClr val="000000"/>
                </a:solidFill>
                <a:effectLst/>
                <a:latin typeface="Arial" panose="020B0604020202020204" pitchFamily="34" charset="0"/>
                <a:ea typeface="Calibri" panose="020F0502020204030204" pitchFamily="34" charset="0"/>
              </a:rPr>
              <a:t> carries a warning for hepatotoxicity.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err="1">
                <a:solidFill>
                  <a:srgbClr val="000000"/>
                </a:solidFill>
                <a:effectLst/>
                <a:latin typeface="Arial" panose="020B0604020202020204" pitchFamily="34" charset="0"/>
                <a:ea typeface="Calibri" panose="020F0502020204030204" pitchFamily="34" charset="0"/>
              </a:rPr>
              <a:t>Resmetirom</a:t>
            </a:r>
            <a:r>
              <a:rPr lang="en-US" sz="1800" kern="100" dirty="0">
                <a:solidFill>
                  <a:srgbClr val="000000"/>
                </a:solidFill>
                <a:effectLst/>
                <a:latin typeface="Arial" panose="020B0604020202020204" pitchFamily="34" charset="0"/>
                <a:ea typeface="Calibri" panose="020F0502020204030204" pitchFamily="34" charset="0"/>
              </a:rPr>
              <a:t> has a warning for Gallbladder-Related Adverse Reactions (Cholelithiasis and cholecystitis were observed more </a:t>
            </a:r>
            <a:r>
              <a:rPr lang="en-US" sz="1800" kern="100" dirty="0">
                <a:solidFill>
                  <a:srgbClr val="000000"/>
                </a:solidFill>
                <a:latin typeface="Arial" panose="020B0604020202020204" pitchFamily="34" charset="0"/>
                <a:ea typeface="Calibri" panose="020F0502020204030204" pitchFamily="34" charset="0"/>
              </a:rPr>
              <a:t>often in patients with </a:t>
            </a:r>
            <a:r>
              <a:rPr lang="en-US" sz="1800" kern="100" dirty="0" err="1">
                <a:solidFill>
                  <a:srgbClr val="000000"/>
                </a:solidFill>
                <a:latin typeface="Arial" panose="020B0604020202020204" pitchFamily="34" charset="0"/>
                <a:ea typeface="Calibri" panose="020F0502020204030204" pitchFamily="34" charset="0"/>
              </a:rPr>
              <a:t>resmetirom</a:t>
            </a:r>
            <a:r>
              <a:rPr lang="en-US" sz="1800" kern="100" dirty="0">
                <a:solidFill>
                  <a:srgbClr val="000000"/>
                </a:solidFill>
                <a:latin typeface="Arial" panose="020B0604020202020204" pitchFamily="34" charset="0"/>
                <a:ea typeface="Calibri" panose="020F0502020204030204" pitchFamily="34" charset="0"/>
              </a:rPr>
              <a:t>-treated patients)</a:t>
            </a:r>
            <a:endParaRPr lang="en-US" sz="1800" kern="1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solidFill>
                  <a:srgbClr val="000000"/>
                </a:solidFill>
                <a:effectLst/>
                <a:latin typeface="Arial" panose="020B0604020202020204" pitchFamily="34" charset="0"/>
                <a:ea typeface="Calibri" panose="020F0502020204030204" pitchFamily="34" charset="0"/>
              </a:rPr>
              <a:t>Most Common Adverse Reactions:</a:t>
            </a:r>
          </a:p>
          <a:p>
            <a:pPr marR="0" lvl="2">
              <a:lnSpc>
                <a:spcPct val="107000"/>
              </a:lnSpc>
              <a:spcBef>
                <a:spcPts val="0"/>
              </a:spcBef>
              <a:spcAft>
                <a:spcPts val="0"/>
              </a:spcAft>
              <a:buFont typeface="Courier New" panose="02070309020205020404" pitchFamily="49" charset="0"/>
              <a:buChar char="o"/>
              <a:tabLst>
                <a:tab pos="1371600" algn="l"/>
              </a:tabLst>
            </a:pPr>
            <a:r>
              <a:rPr lang="en-US" sz="1600" kern="100" dirty="0">
                <a:solidFill>
                  <a:srgbClr val="000000"/>
                </a:solidFill>
                <a:effectLst/>
                <a:latin typeface="Arial" panose="020B0604020202020204" pitchFamily="34" charset="0"/>
                <a:ea typeface="Calibri" panose="020F0502020204030204" pitchFamily="34" charset="0"/>
              </a:rPr>
              <a:t>Diarrhea</a:t>
            </a:r>
          </a:p>
          <a:p>
            <a:pPr marR="0" lvl="2">
              <a:lnSpc>
                <a:spcPct val="107000"/>
              </a:lnSpc>
              <a:spcBef>
                <a:spcPts val="0"/>
              </a:spcBef>
              <a:spcAft>
                <a:spcPts val="0"/>
              </a:spcAft>
              <a:buFont typeface="Courier New" panose="02070309020205020404" pitchFamily="49" charset="0"/>
              <a:buChar char="o"/>
              <a:tabLst>
                <a:tab pos="1371600" algn="l"/>
              </a:tabLst>
            </a:pPr>
            <a:r>
              <a:rPr lang="en-US" sz="1600" kern="100" dirty="0">
                <a:solidFill>
                  <a:srgbClr val="000000"/>
                </a:solidFill>
                <a:effectLst/>
                <a:latin typeface="Arial" panose="020B0604020202020204" pitchFamily="34" charset="0"/>
                <a:ea typeface="Calibri" panose="020F0502020204030204" pitchFamily="34" charset="0"/>
              </a:rPr>
              <a:t>Nausea</a:t>
            </a:r>
          </a:p>
          <a:p>
            <a:pPr marR="0" lvl="2">
              <a:lnSpc>
                <a:spcPct val="107000"/>
              </a:lnSpc>
              <a:spcBef>
                <a:spcPts val="0"/>
              </a:spcBef>
              <a:spcAft>
                <a:spcPts val="0"/>
              </a:spcAft>
              <a:buFont typeface="Courier New" panose="02070309020205020404" pitchFamily="49" charset="0"/>
              <a:buChar char="o"/>
              <a:tabLst>
                <a:tab pos="1371600" algn="l"/>
              </a:tabLst>
            </a:pPr>
            <a:r>
              <a:rPr lang="en-US" sz="1600" kern="100" dirty="0">
                <a:solidFill>
                  <a:srgbClr val="000000"/>
                </a:solidFill>
                <a:effectLst/>
                <a:latin typeface="Arial" panose="020B0604020202020204" pitchFamily="34" charset="0"/>
                <a:ea typeface="Calibri" panose="020F0502020204030204" pitchFamily="34" charset="0"/>
              </a:rPr>
              <a:t>Pruritus</a:t>
            </a:r>
          </a:p>
          <a:p>
            <a:pPr marR="0" lvl="2">
              <a:lnSpc>
                <a:spcPct val="107000"/>
              </a:lnSpc>
              <a:spcBef>
                <a:spcPts val="0"/>
              </a:spcBef>
              <a:spcAft>
                <a:spcPts val="0"/>
              </a:spcAft>
              <a:buFont typeface="Courier New" panose="02070309020205020404" pitchFamily="49" charset="0"/>
              <a:buChar char="o"/>
              <a:tabLst>
                <a:tab pos="1371600" algn="l"/>
              </a:tabLst>
            </a:pPr>
            <a:r>
              <a:rPr lang="en-US" sz="1600" kern="100" dirty="0">
                <a:solidFill>
                  <a:srgbClr val="000000"/>
                </a:solidFill>
                <a:effectLst/>
                <a:latin typeface="Arial" panose="020B0604020202020204" pitchFamily="34" charset="0"/>
                <a:ea typeface="Calibri" panose="020F0502020204030204" pitchFamily="34" charset="0"/>
              </a:rPr>
              <a:t>Vomiting</a:t>
            </a:r>
          </a:p>
          <a:p>
            <a:pPr marR="0" lvl="2">
              <a:lnSpc>
                <a:spcPct val="107000"/>
              </a:lnSpc>
              <a:spcBef>
                <a:spcPts val="0"/>
              </a:spcBef>
              <a:spcAft>
                <a:spcPts val="0"/>
              </a:spcAft>
              <a:buFont typeface="Courier New" panose="02070309020205020404" pitchFamily="49" charset="0"/>
              <a:buChar char="o"/>
              <a:tabLst>
                <a:tab pos="1371600" algn="l"/>
              </a:tabLst>
            </a:pPr>
            <a:r>
              <a:rPr lang="en-US" sz="1600" kern="100" dirty="0">
                <a:solidFill>
                  <a:srgbClr val="000000"/>
                </a:solidFill>
                <a:latin typeface="Arial" panose="020B0604020202020204" pitchFamily="34" charset="0"/>
                <a:ea typeface="Calibri" panose="020F0502020204030204" pitchFamily="34" charset="0"/>
              </a:rPr>
              <a:t>Constipation</a:t>
            </a:r>
          </a:p>
          <a:p>
            <a:pPr marR="0" lvl="2">
              <a:lnSpc>
                <a:spcPct val="107000"/>
              </a:lnSpc>
              <a:spcBef>
                <a:spcPts val="0"/>
              </a:spcBef>
              <a:spcAft>
                <a:spcPts val="0"/>
              </a:spcAft>
              <a:buFont typeface="Courier New" panose="02070309020205020404" pitchFamily="49" charset="0"/>
              <a:buChar char="o"/>
              <a:tabLst>
                <a:tab pos="1371600" algn="l"/>
              </a:tabLst>
            </a:pPr>
            <a:r>
              <a:rPr lang="en-US" sz="1600" kern="100" dirty="0">
                <a:solidFill>
                  <a:srgbClr val="000000"/>
                </a:solidFill>
                <a:effectLst/>
                <a:latin typeface="Arial" panose="020B0604020202020204" pitchFamily="34" charset="0"/>
                <a:ea typeface="Calibri" panose="020F0502020204030204" pitchFamily="34" charset="0"/>
              </a:rPr>
              <a:t>Abdominal Pain</a:t>
            </a:r>
          </a:p>
          <a:p>
            <a:pPr marR="0" lvl="2">
              <a:lnSpc>
                <a:spcPct val="107000"/>
              </a:lnSpc>
              <a:spcBef>
                <a:spcPts val="0"/>
              </a:spcBef>
              <a:spcAft>
                <a:spcPts val="0"/>
              </a:spcAft>
              <a:buFont typeface="Courier New" panose="02070309020205020404" pitchFamily="49" charset="0"/>
              <a:buChar char="o"/>
              <a:tabLst>
                <a:tab pos="1371600" algn="l"/>
              </a:tabLst>
            </a:pPr>
            <a:r>
              <a:rPr lang="en-US" sz="1600" kern="100" dirty="0">
                <a:solidFill>
                  <a:srgbClr val="000000"/>
                </a:solidFill>
                <a:latin typeface="Arial" panose="020B0604020202020204" pitchFamily="34" charset="0"/>
                <a:ea typeface="Calibri" panose="020F0502020204030204" pitchFamily="34" charset="0"/>
              </a:rPr>
              <a:t>Dizziness</a:t>
            </a:r>
            <a:endParaRPr lang="en-US" sz="1600" kern="100" dirty="0">
              <a:solidFill>
                <a:srgbClr val="000000"/>
              </a:solidFill>
              <a:effectLst/>
              <a:latin typeface="Arial" panose="020B0604020202020204" pitchFamily="34" charset="0"/>
              <a:ea typeface="Calibri" panose="020F0502020204030204" pitchFamily="34" charset="0"/>
            </a:endParaRPr>
          </a:p>
          <a:p>
            <a:pPr marR="0" lvl="0" fontAlgn="base">
              <a:buClr>
                <a:srgbClr val="000000"/>
              </a:buClr>
              <a:buFont typeface="Courier New" panose="02070309020205020404" pitchFamily="49" charset="0"/>
              <a:buChar char="o"/>
            </a:pPr>
            <a:endParaRPr lang="en-US" sz="1600" b="1" dirty="0">
              <a:solidFill>
                <a:srgbClr val="000000"/>
              </a:solidFill>
              <a:latin typeface="Arial" panose="020B0604020202020204" pitchFamily="34" charset="0"/>
            </a:endParaRPr>
          </a:p>
          <a:p>
            <a:pPr marR="0" lvl="0" fontAlgn="base">
              <a:buClr>
                <a:srgbClr val="000000"/>
              </a:buClr>
            </a:pPr>
            <a:endParaRPr lang="en-US" sz="1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06960635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kern="0" dirty="0" err="1">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Rezdiffra</a:t>
            </a:r>
            <a:r>
              <a:rPr lang="en-US" sz="1800" dirty="0">
                <a:effectLst/>
                <a:latin typeface="Calibri" panose="020F0502020204030204" pitchFamily="34" charset="0"/>
                <a:ea typeface="Times New Roman" panose="02020603050405020304" pitchFamily="18" charset="0"/>
              </a:rPr>
              <a:t> </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r>
              <a:rPr lang="en-US" sz="3200" kern="0" dirty="0" err="1">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Resmetirom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534400" cy="3699272"/>
          </a:xfrm>
        </p:spPr>
        <p:txBody>
          <a:bodyPr/>
          <a:lstStyle/>
          <a:p>
            <a:pPr marR="0" lvl="0" fontAlgn="base">
              <a:spcBef>
                <a:spcPts val="0"/>
              </a:spcBef>
              <a:spcAft>
                <a:spcPts val="300"/>
              </a:spcAft>
              <a:buClr>
                <a:srgbClr val="000000"/>
              </a:buClr>
            </a:pPr>
            <a:r>
              <a:rPr lang="en-US" sz="1600" dirty="0">
                <a:solidFill>
                  <a:srgbClr val="000000"/>
                </a:solidFill>
                <a:latin typeface="Arial" panose="020B0604020202020204" pitchFamily="34" charset="0"/>
              </a:rPr>
              <a:t>The efficacy of </a:t>
            </a:r>
            <a:r>
              <a:rPr lang="en-US" sz="1600" dirty="0" err="1">
                <a:solidFill>
                  <a:srgbClr val="000000"/>
                </a:solidFill>
                <a:latin typeface="Arial" panose="020B0604020202020204" pitchFamily="34" charset="0"/>
              </a:rPr>
              <a:t>r</a:t>
            </a:r>
            <a:r>
              <a:rPr lang="en-US" sz="1600" kern="100" dirty="0" err="1">
                <a:solidFill>
                  <a:srgbClr val="000000"/>
                </a:solidFill>
                <a:effectLst/>
                <a:latin typeface="Arial" panose="020B0604020202020204" pitchFamily="34" charset="0"/>
                <a:ea typeface="Calibri" panose="020F0502020204030204" pitchFamily="34" charset="0"/>
              </a:rPr>
              <a:t>esmetirom</a:t>
            </a:r>
            <a:r>
              <a:rPr lang="en-US" sz="1600" kern="100" dirty="0">
                <a:solidFill>
                  <a:srgbClr val="000000"/>
                </a:solidFill>
                <a:effectLst/>
                <a:latin typeface="Arial" panose="020B0604020202020204" pitchFamily="34" charset="0"/>
                <a:ea typeface="Calibri" panose="020F0502020204030204" pitchFamily="34" charset="0"/>
              </a:rPr>
              <a:t> </a:t>
            </a:r>
            <a:r>
              <a:rPr lang="en-US" sz="1600" dirty="0">
                <a:solidFill>
                  <a:srgbClr val="000000"/>
                </a:solidFill>
                <a:latin typeface="Arial" panose="020B0604020202020204" pitchFamily="34" charset="0"/>
              </a:rPr>
              <a:t>were evaluated at Month 12 in a Phase 3 trial (NCT03900429) that included a 54-month, double-blind, randomized, placebo-controlled trial (n=966). </a:t>
            </a:r>
          </a:p>
          <a:p>
            <a:pPr marR="0" lvl="0" fontAlgn="base">
              <a:spcBef>
                <a:spcPts val="0"/>
              </a:spcBef>
              <a:spcAft>
                <a:spcPts val="300"/>
              </a:spcAft>
              <a:buClr>
                <a:srgbClr val="000000"/>
              </a:buClr>
            </a:pPr>
            <a:r>
              <a:rPr lang="en-US" sz="1600" dirty="0">
                <a:latin typeface="Arial" panose="020B0604020202020204" pitchFamily="34" charset="0"/>
              </a:rPr>
              <a:t>Enrolled patients had metabolic risk factors and a baseline or recent liver biopsy showing NASH with fibrosis stage 2 or 3 and a NAFLD Activity Score (NAS) of at least 4.</a:t>
            </a:r>
            <a:endParaRPr lang="en-US" sz="1600" dirty="0">
              <a:solidFill>
                <a:srgbClr val="000000"/>
              </a:solidFill>
              <a:latin typeface="Arial" panose="020B0604020202020204" pitchFamily="34" charset="0"/>
            </a:endParaRPr>
          </a:p>
          <a:p>
            <a:pPr marR="0" lvl="0" fontAlgn="base">
              <a:spcBef>
                <a:spcPts val="0"/>
              </a:spcBef>
              <a:spcAft>
                <a:spcPts val="300"/>
              </a:spcAft>
              <a:buClr>
                <a:srgbClr val="000000"/>
              </a:buClr>
            </a:pPr>
            <a:r>
              <a:rPr lang="en-US" sz="1600" dirty="0">
                <a:latin typeface="Arial" panose="020B0604020202020204" pitchFamily="34" charset="0"/>
              </a:rPr>
              <a:t>Efficacy determination was based on the effect of REZDIFFRA on resolution of steatohepatitis without worsening of fibrosis and one stage improvement in fibrosis without worsening of steatohepatitis, on post-baseline liver biopsies collected at 12 months</a:t>
            </a:r>
            <a:endParaRPr lang="en-US" sz="1600" dirty="0">
              <a:solidFill>
                <a:srgbClr val="000000"/>
              </a:solidFill>
              <a:latin typeface="Arial" panose="020B0604020202020204" pitchFamily="34" charset="0"/>
            </a:endParaRPr>
          </a:p>
          <a:p>
            <a:pPr fontAlgn="base">
              <a:spcBef>
                <a:spcPts val="0"/>
              </a:spcBef>
              <a:spcAft>
                <a:spcPts val="300"/>
              </a:spcAft>
              <a:buClr>
                <a:srgbClr val="000000"/>
              </a:buClr>
            </a:pPr>
            <a:r>
              <a:rPr lang="en-US" sz="1600" dirty="0">
                <a:latin typeface="Arial" panose="020B0604020202020204" pitchFamily="34" charset="0"/>
              </a:rPr>
              <a:t>The month 12 analysis included 888 F2 and F3 (at eligibility) patients randomized 1:1:1 to receive placebo (n = 294), REZDIFFRA 80 mg once daily (n = 298), or REZDIFFRA 100 mg once daily (n = 296), in addition to lifestyle counseling on nutrition and exercise. Patients were on stable doses of medications for diabetes, dyslipidemia, and hypertension.</a:t>
            </a:r>
            <a:endParaRPr lang="en-US"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21304426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kern="0" dirty="0" err="1">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Rezdiffra</a:t>
            </a:r>
            <a:r>
              <a:rPr lang="en-US" sz="1800" dirty="0">
                <a:effectLst/>
                <a:latin typeface="Calibri" panose="020F0502020204030204" pitchFamily="34" charset="0"/>
                <a:ea typeface="Times New Roman" panose="02020603050405020304" pitchFamily="18" charset="0"/>
              </a:rPr>
              <a:t> </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r>
              <a:rPr lang="en-US" sz="3200" kern="0" dirty="0" err="1">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Resmetirom</a:t>
            </a:r>
            <a:r>
              <a:rPr lang="en-US" sz="3200" u="none" strike="noStrike" kern="0" spc="0" dirty="0">
                <a:ln>
                  <a:noFill/>
                </a:ln>
                <a:effectLst>
                  <a:outerShdw sx="0" sy="0">
                    <a:srgbClr val="000000"/>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3200" kern="0" dirty="0">
              <a:solidFill>
                <a:srgbClr val="000000"/>
              </a:solidFill>
              <a:effectLst>
                <a:outerShdw sx="0" sy="0">
                  <a:srgbClr val="000000"/>
                </a:outerShdw>
              </a:effectLst>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534400" cy="3699272"/>
          </a:xfrm>
        </p:spPr>
        <p:txBody>
          <a:bodyPr/>
          <a:lstStyle/>
          <a:p>
            <a:pPr marR="0" lvl="0" fontAlgn="base">
              <a:spcBef>
                <a:spcPts val="0"/>
              </a:spcBef>
              <a:spcAft>
                <a:spcPts val="300"/>
              </a:spcAft>
              <a:buClr>
                <a:srgbClr val="000000"/>
              </a:buClr>
            </a:pPr>
            <a:r>
              <a:rPr lang="en-US" sz="1600" b="0" i="0" dirty="0">
                <a:solidFill>
                  <a:srgbClr val="212121"/>
                </a:solidFill>
                <a:effectLst/>
                <a:highlight>
                  <a:srgbClr val="FFFFFF"/>
                </a:highlight>
                <a:latin typeface="Arial" panose="020B0604020202020204" pitchFamily="34" charset="0"/>
              </a:rPr>
              <a:t>NASH resolution with no worsening of fibrosis was achieved in 25.9% of the patients in the 80-mg </a:t>
            </a:r>
            <a:r>
              <a:rPr lang="en-US" sz="1600" b="0" i="0" dirty="0" err="1">
                <a:solidFill>
                  <a:srgbClr val="212121"/>
                </a:solidFill>
                <a:effectLst/>
                <a:highlight>
                  <a:srgbClr val="FFFFFF"/>
                </a:highlight>
                <a:latin typeface="Arial" panose="020B0604020202020204" pitchFamily="34" charset="0"/>
              </a:rPr>
              <a:t>resmetirom</a:t>
            </a:r>
            <a:r>
              <a:rPr lang="en-US" sz="1600" b="0" i="0" dirty="0">
                <a:solidFill>
                  <a:srgbClr val="212121"/>
                </a:solidFill>
                <a:effectLst/>
                <a:highlight>
                  <a:srgbClr val="FFFFFF"/>
                </a:highlight>
                <a:latin typeface="Arial" panose="020B0604020202020204" pitchFamily="34" charset="0"/>
              </a:rPr>
              <a:t> group and 29.9% of those in the 100-mg </a:t>
            </a:r>
            <a:r>
              <a:rPr lang="en-US" sz="1600" b="0" i="0" dirty="0" err="1">
                <a:solidFill>
                  <a:srgbClr val="212121"/>
                </a:solidFill>
                <a:effectLst/>
                <a:highlight>
                  <a:srgbClr val="FFFFFF"/>
                </a:highlight>
                <a:latin typeface="Arial" panose="020B0604020202020204" pitchFamily="34" charset="0"/>
              </a:rPr>
              <a:t>resmetirom</a:t>
            </a:r>
            <a:r>
              <a:rPr lang="en-US" sz="1600" b="0" i="0" dirty="0">
                <a:solidFill>
                  <a:srgbClr val="212121"/>
                </a:solidFill>
                <a:effectLst/>
                <a:highlight>
                  <a:srgbClr val="FFFFFF"/>
                </a:highlight>
                <a:latin typeface="Arial" panose="020B0604020202020204" pitchFamily="34" charset="0"/>
              </a:rPr>
              <a:t> group, as compared with 9.7% of those in the placebo group (P&lt;0.001 for both comparisons with placebo). </a:t>
            </a:r>
          </a:p>
          <a:p>
            <a:pPr marR="0" lvl="0" fontAlgn="base">
              <a:spcBef>
                <a:spcPts val="0"/>
              </a:spcBef>
              <a:spcAft>
                <a:spcPts val="300"/>
              </a:spcAft>
              <a:buClr>
                <a:srgbClr val="000000"/>
              </a:buClr>
            </a:pPr>
            <a:r>
              <a:rPr lang="en-US" sz="1600" b="0" i="0" dirty="0">
                <a:solidFill>
                  <a:srgbClr val="212121"/>
                </a:solidFill>
                <a:effectLst/>
                <a:highlight>
                  <a:srgbClr val="FFFFFF"/>
                </a:highlight>
                <a:latin typeface="Arial" panose="020B0604020202020204" pitchFamily="34" charset="0"/>
              </a:rPr>
              <a:t>Fibrosis improvement by at least one stage with no worsening of the NAFLD activity score was achieved in 24.2% of the patients in the 80-mg </a:t>
            </a:r>
            <a:r>
              <a:rPr lang="en-US" sz="1600" b="0" i="0" dirty="0" err="1">
                <a:solidFill>
                  <a:srgbClr val="212121"/>
                </a:solidFill>
                <a:effectLst/>
                <a:highlight>
                  <a:srgbClr val="FFFFFF"/>
                </a:highlight>
                <a:latin typeface="Arial" panose="020B0604020202020204" pitchFamily="34" charset="0"/>
              </a:rPr>
              <a:t>resmetirom</a:t>
            </a:r>
            <a:r>
              <a:rPr lang="en-US" sz="1600" b="0" i="0" dirty="0">
                <a:solidFill>
                  <a:srgbClr val="212121"/>
                </a:solidFill>
                <a:effectLst/>
                <a:highlight>
                  <a:srgbClr val="FFFFFF"/>
                </a:highlight>
                <a:latin typeface="Arial" panose="020B0604020202020204" pitchFamily="34" charset="0"/>
              </a:rPr>
              <a:t> group and 25.9% of those in the 100-mg </a:t>
            </a:r>
            <a:r>
              <a:rPr lang="en-US" sz="1600" b="0" i="0" dirty="0" err="1">
                <a:solidFill>
                  <a:srgbClr val="212121"/>
                </a:solidFill>
                <a:effectLst/>
                <a:highlight>
                  <a:srgbClr val="FFFFFF"/>
                </a:highlight>
                <a:latin typeface="Arial" panose="020B0604020202020204" pitchFamily="34" charset="0"/>
              </a:rPr>
              <a:t>resmetirom</a:t>
            </a:r>
            <a:r>
              <a:rPr lang="en-US" sz="1600" b="0" i="0" dirty="0">
                <a:solidFill>
                  <a:srgbClr val="212121"/>
                </a:solidFill>
                <a:effectLst/>
                <a:highlight>
                  <a:srgbClr val="FFFFFF"/>
                </a:highlight>
                <a:latin typeface="Arial" panose="020B0604020202020204" pitchFamily="34" charset="0"/>
              </a:rPr>
              <a:t> group, as compared with 14.2% of those in the placebo group (P&lt;0.001 for both comparisons with placebo). </a:t>
            </a:r>
          </a:p>
          <a:p>
            <a:pPr marR="0" lvl="0" fontAlgn="base">
              <a:spcBef>
                <a:spcPts val="0"/>
              </a:spcBef>
              <a:spcAft>
                <a:spcPts val="300"/>
              </a:spcAft>
              <a:buClr>
                <a:srgbClr val="000000"/>
              </a:buClr>
            </a:pPr>
            <a:r>
              <a:rPr lang="en-US" sz="1600" b="0" i="0" dirty="0">
                <a:solidFill>
                  <a:srgbClr val="212121"/>
                </a:solidFill>
                <a:effectLst/>
                <a:highlight>
                  <a:srgbClr val="FFFFFF"/>
                </a:highlight>
                <a:latin typeface="Arial" panose="020B0604020202020204" pitchFamily="34" charset="0"/>
              </a:rPr>
              <a:t>The change in low-density lipoprotein cholesterol levels from baseline to week 24 was -13.6% in the 80-mg </a:t>
            </a:r>
            <a:r>
              <a:rPr lang="en-US" sz="1600" b="0" i="0" dirty="0" err="1">
                <a:solidFill>
                  <a:srgbClr val="212121"/>
                </a:solidFill>
                <a:effectLst/>
                <a:highlight>
                  <a:srgbClr val="FFFFFF"/>
                </a:highlight>
                <a:latin typeface="Arial" panose="020B0604020202020204" pitchFamily="34" charset="0"/>
              </a:rPr>
              <a:t>resmetirom</a:t>
            </a:r>
            <a:r>
              <a:rPr lang="en-US" sz="1600" b="0" i="0" dirty="0">
                <a:solidFill>
                  <a:srgbClr val="212121"/>
                </a:solidFill>
                <a:effectLst/>
                <a:highlight>
                  <a:srgbClr val="FFFFFF"/>
                </a:highlight>
                <a:latin typeface="Arial" panose="020B0604020202020204" pitchFamily="34" charset="0"/>
              </a:rPr>
              <a:t> group and -16.3% in the 100-mg </a:t>
            </a:r>
            <a:r>
              <a:rPr lang="en-US" sz="1600" b="0" i="0" dirty="0" err="1">
                <a:solidFill>
                  <a:srgbClr val="212121"/>
                </a:solidFill>
                <a:effectLst/>
                <a:highlight>
                  <a:srgbClr val="FFFFFF"/>
                </a:highlight>
                <a:latin typeface="Arial" panose="020B0604020202020204" pitchFamily="34" charset="0"/>
              </a:rPr>
              <a:t>resmetirom</a:t>
            </a:r>
            <a:r>
              <a:rPr lang="en-US" sz="1600" b="0" i="0" dirty="0">
                <a:solidFill>
                  <a:srgbClr val="212121"/>
                </a:solidFill>
                <a:effectLst/>
                <a:highlight>
                  <a:srgbClr val="FFFFFF"/>
                </a:highlight>
                <a:latin typeface="Arial" panose="020B0604020202020204" pitchFamily="34" charset="0"/>
              </a:rPr>
              <a:t> group, as compared with 0.1% in the placebo group (P&lt;0.001 for both comparisons with placebo). </a:t>
            </a:r>
            <a:endParaRPr lang="en-US"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322500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Rivfloza</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Nedosiran</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534400" cy="3699272"/>
          </a:xfrm>
        </p:spPr>
        <p:txBody>
          <a:bodyPr/>
          <a:lstStyle/>
          <a:p>
            <a:pPr marR="0" lvl="0" fontAlgn="base">
              <a:spcBef>
                <a:spcPts val="0"/>
              </a:spcBef>
              <a:spcAft>
                <a:spcPts val="300"/>
              </a:spcAft>
              <a:buClr>
                <a:srgbClr val="000000"/>
              </a:buClr>
            </a:pPr>
            <a:r>
              <a:rPr lang="en-US" sz="2000" dirty="0"/>
              <a:t>Indicated to lower urinary oxalate levels in children ≥ 9 years old and adults with primary hyperoxaluria type 1 (PH1) and relatively preserved kidney function, e.g., eGFR ≥30 mL/min/1.73 m2</a:t>
            </a:r>
          </a:p>
          <a:p>
            <a:pPr marR="0" lvl="0" fontAlgn="base">
              <a:spcBef>
                <a:spcPts val="0"/>
              </a:spcBef>
              <a:spcAft>
                <a:spcPts val="300"/>
              </a:spcAft>
              <a:buClr>
                <a:srgbClr val="000000"/>
              </a:buClr>
            </a:pPr>
            <a:r>
              <a:rPr lang="en-US" sz="2000" dirty="0">
                <a:solidFill>
                  <a:srgbClr val="000000"/>
                </a:solidFill>
              </a:rPr>
              <a:t>Dosage ranges from </a:t>
            </a:r>
            <a:r>
              <a:rPr lang="en-US" sz="2000" dirty="0"/>
              <a:t>3.3 mg/kg once monthly to 160 mg subcutaneously once monthly based on age and weight</a:t>
            </a:r>
          </a:p>
          <a:p>
            <a:pPr marR="0" lvl="0" fontAlgn="base">
              <a:spcBef>
                <a:spcPts val="0"/>
              </a:spcBef>
              <a:spcAft>
                <a:spcPts val="300"/>
              </a:spcAft>
              <a:buClr>
                <a:srgbClr val="000000"/>
              </a:buClr>
            </a:pPr>
            <a:r>
              <a:rPr lang="en-US" sz="2000" dirty="0"/>
              <a:t>Available as:</a:t>
            </a:r>
          </a:p>
          <a:p>
            <a:pPr lvl="1" fontAlgn="base">
              <a:spcBef>
                <a:spcPts val="0"/>
              </a:spcBef>
              <a:spcAft>
                <a:spcPts val="300"/>
              </a:spcAft>
              <a:buClr>
                <a:srgbClr val="000000"/>
              </a:buClr>
            </a:pPr>
            <a:r>
              <a:rPr lang="en-US" sz="2000" dirty="0"/>
              <a:t>80 mg (0.5 mL) single-dose Vial </a:t>
            </a:r>
          </a:p>
          <a:p>
            <a:pPr lvl="1" fontAlgn="base">
              <a:spcBef>
                <a:spcPts val="0"/>
              </a:spcBef>
              <a:spcAft>
                <a:spcPts val="300"/>
              </a:spcAft>
              <a:buClr>
                <a:srgbClr val="000000"/>
              </a:buClr>
            </a:pPr>
            <a:r>
              <a:rPr lang="en-US" sz="2000" dirty="0"/>
              <a:t>128 mg (0.8 mL) single-dose Pre-filled Syringe </a:t>
            </a:r>
          </a:p>
          <a:p>
            <a:pPr lvl="1" fontAlgn="base">
              <a:spcBef>
                <a:spcPts val="0"/>
              </a:spcBef>
              <a:spcAft>
                <a:spcPts val="300"/>
              </a:spcAft>
              <a:buClr>
                <a:srgbClr val="000000"/>
              </a:buClr>
            </a:pPr>
            <a:r>
              <a:rPr lang="en-US" sz="2000" dirty="0"/>
              <a:t>160 mg (1 mL) single-dose Pre-filled Syringe</a:t>
            </a:r>
          </a:p>
          <a:p>
            <a:pPr marR="0" lvl="0" fontAlgn="base">
              <a:spcBef>
                <a:spcPts val="0"/>
              </a:spcBef>
              <a:spcAft>
                <a:spcPts val="300"/>
              </a:spcAft>
              <a:buClr>
                <a:srgbClr val="000000"/>
              </a:buClr>
            </a:pPr>
            <a:r>
              <a:rPr lang="en-US" sz="2000" dirty="0"/>
              <a:t>No contraindications or warnings</a:t>
            </a:r>
          </a:p>
          <a:p>
            <a:pPr marR="0" lvl="0" fontAlgn="base">
              <a:spcBef>
                <a:spcPts val="0"/>
              </a:spcBef>
              <a:spcAft>
                <a:spcPts val="300"/>
              </a:spcAft>
              <a:buClr>
                <a:srgbClr val="000000"/>
              </a:buClr>
            </a:pPr>
            <a:r>
              <a:rPr lang="en-US" sz="2000" dirty="0"/>
              <a:t>Adverse reactions include injection site reactions</a:t>
            </a:r>
          </a:p>
        </p:txBody>
      </p:sp>
    </p:spTree>
    <p:extLst>
      <p:ext uri="{BB962C8B-B14F-4D97-AF65-F5344CB8AC3E}">
        <p14:creationId xmlns:p14="http://schemas.microsoft.com/office/powerpoint/2010/main" val="379644629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Rivfloza</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Nedosiran</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666750"/>
            <a:ext cx="9144000" cy="3886200"/>
          </a:xfrm>
        </p:spPr>
        <p:txBody>
          <a:bodyPr/>
          <a:lstStyle/>
          <a:p>
            <a:pPr algn="l"/>
            <a:r>
              <a:rPr lang="en-US" sz="1950" b="0" i="0" dirty="0">
                <a:solidFill>
                  <a:srgbClr val="000000"/>
                </a:solidFill>
                <a:effectLst/>
                <a:highlight>
                  <a:srgbClr val="F7F8F9"/>
                </a:highlight>
              </a:rPr>
              <a:t>PHYOX2 was a phase 2 clinical trial and interim data from the ongoing phase 3 PHYOX3 extension study</a:t>
            </a:r>
          </a:p>
          <a:p>
            <a:pPr algn="l"/>
            <a:r>
              <a:rPr lang="en-US" sz="1950" b="0" i="0" dirty="0">
                <a:solidFill>
                  <a:srgbClr val="000000"/>
                </a:solidFill>
                <a:effectLst/>
                <a:highlight>
                  <a:srgbClr val="F7F8F9"/>
                </a:highlight>
              </a:rPr>
              <a:t> PHYOX2 met its primary endpoint, showing that patients treated with </a:t>
            </a:r>
            <a:r>
              <a:rPr lang="en-US" sz="1950" b="0" i="0" dirty="0" err="1">
                <a:solidFill>
                  <a:srgbClr val="000000"/>
                </a:solidFill>
                <a:effectLst/>
                <a:highlight>
                  <a:srgbClr val="F7F8F9"/>
                </a:highlight>
              </a:rPr>
              <a:t>Rivfloza</a:t>
            </a:r>
            <a:r>
              <a:rPr lang="en-US" sz="1950" b="0" i="0" dirty="0">
                <a:solidFill>
                  <a:srgbClr val="000000"/>
                </a:solidFill>
                <a:effectLst/>
                <a:highlight>
                  <a:srgbClr val="F7F8F9"/>
                </a:highlight>
              </a:rPr>
              <a:t> achieved a marked reduction from baseline in 24 hour-urinary oxalate (</a:t>
            </a:r>
            <a:r>
              <a:rPr lang="en-US" sz="1950" b="0" i="0" dirty="0" err="1">
                <a:solidFill>
                  <a:srgbClr val="000000"/>
                </a:solidFill>
                <a:effectLst/>
                <a:highlight>
                  <a:srgbClr val="F7F8F9"/>
                </a:highlight>
              </a:rPr>
              <a:t>Uox</a:t>
            </a:r>
            <a:r>
              <a:rPr lang="en-US" sz="1950" b="0" i="0" dirty="0">
                <a:solidFill>
                  <a:srgbClr val="000000"/>
                </a:solidFill>
                <a:effectLst/>
                <a:highlight>
                  <a:srgbClr val="F7F8F9"/>
                </a:highlight>
              </a:rPr>
              <a:t>) excretion from Day 90 to Day 180</a:t>
            </a:r>
          </a:p>
          <a:p>
            <a:pPr algn="l"/>
            <a:r>
              <a:rPr lang="en-US" sz="1950" b="0" i="0" dirty="0">
                <a:solidFill>
                  <a:srgbClr val="000000"/>
                </a:solidFill>
                <a:effectLst/>
                <a:highlight>
                  <a:srgbClr val="F7F8F9"/>
                </a:highlight>
              </a:rPr>
              <a:t>The percent change from baseline in 24-hour </a:t>
            </a:r>
            <a:r>
              <a:rPr lang="en-US" sz="1950" b="0" i="0" dirty="0" err="1">
                <a:solidFill>
                  <a:srgbClr val="000000"/>
                </a:solidFill>
                <a:effectLst/>
                <a:highlight>
                  <a:srgbClr val="F7F8F9"/>
                </a:highlight>
              </a:rPr>
              <a:t>Uox</a:t>
            </a:r>
            <a:r>
              <a:rPr lang="en-US" sz="1950" b="0" i="0" dirty="0">
                <a:solidFill>
                  <a:srgbClr val="000000"/>
                </a:solidFill>
                <a:effectLst/>
                <a:highlight>
                  <a:srgbClr val="F7F8F9"/>
                </a:highlight>
              </a:rPr>
              <a:t> was measured using an area under the curve (AUC) analysis</a:t>
            </a:r>
          </a:p>
          <a:p>
            <a:pPr algn="l"/>
            <a:r>
              <a:rPr lang="en-US" sz="1950" b="0" i="0" dirty="0">
                <a:solidFill>
                  <a:srgbClr val="000000"/>
                </a:solidFill>
                <a:effectLst/>
                <a:highlight>
                  <a:srgbClr val="F7F8F9"/>
                </a:highlight>
              </a:rPr>
              <a:t>The least-squares (LS) mean between group difference of AUC24-hour </a:t>
            </a:r>
            <a:r>
              <a:rPr lang="en-US" sz="1950" b="0" i="0" dirty="0" err="1">
                <a:solidFill>
                  <a:srgbClr val="000000"/>
                </a:solidFill>
                <a:effectLst/>
                <a:highlight>
                  <a:srgbClr val="F7F8F9"/>
                </a:highlight>
              </a:rPr>
              <a:t>Uox</a:t>
            </a:r>
            <a:r>
              <a:rPr lang="en-US" sz="1950" b="0" i="0" dirty="0">
                <a:solidFill>
                  <a:srgbClr val="000000"/>
                </a:solidFill>
                <a:effectLst/>
                <a:highlight>
                  <a:srgbClr val="F7F8F9"/>
                </a:highlight>
              </a:rPr>
              <a:t> was 4976, which was significant between the </a:t>
            </a:r>
            <a:r>
              <a:rPr lang="en-US" sz="1950" b="0" i="0" dirty="0" err="1">
                <a:solidFill>
                  <a:srgbClr val="000000"/>
                </a:solidFill>
                <a:effectLst/>
                <a:highlight>
                  <a:srgbClr val="F7F8F9"/>
                </a:highlight>
              </a:rPr>
              <a:t>Rivfloza</a:t>
            </a:r>
            <a:r>
              <a:rPr lang="en-US" sz="1950" b="0" i="0" dirty="0">
                <a:solidFill>
                  <a:srgbClr val="000000"/>
                </a:solidFill>
                <a:effectLst/>
                <a:highlight>
                  <a:srgbClr val="F7F8F9"/>
                </a:highlight>
              </a:rPr>
              <a:t> and placebo groups over the 90 days</a:t>
            </a:r>
          </a:p>
          <a:p>
            <a:pPr algn="l"/>
            <a:r>
              <a:rPr lang="en-US" sz="1950" b="0" i="0" dirty="0">
                <a:solidFill>
                  <a:srgbClr val="000000"/>
                </a:solidFill>
                <a:effectLst/>
                <a:highlight>
                  <a:srgbClr val="F7F8F9"/>
                </a:highlight>
              </a:rPr>
              <a:t>Interim results from the PHYOX3 extension study showed reductions in 24-hour </a:t>
            </a:r>
            <a:r>
              <a:rPr lang="en-US" sz="1950" b="0" i="0" dirty="0" err="1">
                <a:solidFill>
                  <a:srgbClr val="000000"/>
                </a:solidFill>
                <a:effectLst/>
                <a:highlight>
                  <a:srgbClr val="F7F8F9"/>
                </a:highlight>
              </a:rPr>
              <a:t>Uox</a:t>
            </a:r>
            <a:r>
              <a:rPr lang="en-US" sz="1950" b="0" i="0" dirty="0">
                <a:solidFill>
                  <a:srgbClr val="000000"/>
                </a:solidFill>
                <a:effectLst/>
                <a:highlight>
                  <a:srgbClr val="F7F8F9"/>
                </a:highlight>
              </a:rPr>
              <a:t> excretion were maintained in the 13 patients with PH1 who had received an additional six months of treatment with </a:t>
            </a:r>
            <a:r>
              <a:rPr lang="en-US" sz="1950" b="0" i="0" dirty="0" err="1">
                <a:solidFill>
                  <a:srgbClr val="000000"/>
                </a:solidFill>
                <a:effectLst/>
                <a:highlight>
                  <a:srgbClr val="F7F8F9"/>
                </a:highlight>
              </a:rPr>
              <a:t>Rivfloza</a:t>
            </a:r>
            <a:endParaRPr lang="en-US" sz="1950" b="0" i="0" dirty="0">
              <a:solidFill>
                <a:srgbClr val="000000"/>
              </a:solidFill>
              <a:effectLst/>
              <a:highlight>
                <a:srgbClr val="F7F8F9"/>
              </a:highlight>
            </a:endParaRPr>
          </a:p>
          <a:p>
            <a:pPr marR="0" lvl="0" fontAlgn="base">
              <a:spcBef>
                <a:spcPts val="0"/>
              </a:spcBef>
              <a:spcAft>
                <a:spcPts val="300"/>
              </a:spcAft>
              <a:buClr>
                <a:srgbClr val="000000"/>
              </a:buClr>
            </a:pPr>
            <a:endParaRPr lang="en-US" sz="2000" dirty="0"/>
          </a:p>
        </p:txBody>
      </p:sp>
    </p:spTree>
    <p:extLst>
      <p:ext uri="{BB962C8B-B14F-4D97-AF65-F5344CB8AC3E}">
        <p14:creationId xmlns:p14="http://schemas.microsoft.com/office/powerpoint/2010/main" val="304275515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Spevigo</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a:t>
            </a:r>
            <a:r>
              <a:rPr lang="en-US" sz="3200" dirty="0" err="1">
                <a:effectLst/>
                <a:latin typeface="Calibri" panose="020F0502020204030204" pitchFamily="34" charset="0"/>
                <a:ea typeface="Calibri" panose="020F0502020204030204" pitchFamily="34" charset="0"/>
                <a:cs typeface="Calibri" panose="020F0502020204030204" pitchFamily="34" charset="0"/>
              </a:rPr>
              <a:t>Spesolimab</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534400" cy="3699272"/>
          </a:xfrm>
        </p:spPr>
        <p:txBody>
          <a:bodyPr/>
          <a:lstStyle/>
          <a:p>
            <a:pPr algn="l"/>
            <a:r>
              <a:rPr lang="en-US" sz="2000" b="0" i="0" dirty="0">
                <a:effectLst/>
                <a:highlight>
                  <a:srgbClr val="FFFFFF"/>
                </a:highlight>
              </a:rPr>
              <a:t>Indicated for the treatment of generalized pustular psoriasis (GPP) in adults and pediatric patients ≥ 12 years old and weighing at least 40 kg</a:t>
            </a:r>
          </a:p>
          <a:p>
            <a:pPr algn="l"/>
            <a:r>
              <a:rPr lang="en-US" sz="2000" b="1" i="0" dirty="0">
                <a:effectLst/>
                <a:highlight>
                  <a:srgbClr val="FFFFFF"/>
                </a:highlight>
              </a:rPr>
              <a:t>Subcutaneous Dosage for Treatment of GPP When Not Experiencing a Flare</a:t>
            </a:r>
            <a:endParaRPr lang="en-US" sz="2000" b="1" dirty="0">
              <a:highlight>
                <a:srgbClr val="FFFFFF"/>
              </a:highlight>
            </a:endParaRPr>
          </a:p>
          <a:p>
            <a:pPr lvl="1"/>
            <a:r>
              <a:rPr lang="en-US" sz="2000" b="0" i="0" dirty="0">
                <a:effectLst/>
                <a:highlight>
                  <a:srgbClr val="FFFFFF"/>
                </a:highlight>
              </a:rPr>
              <a:t>Administer a subcutaneous loading dose of 600 mg (four 150 mg injections), followed by 300 mg (two 150 mg injections) subcutaneously 4 weeks later and every 4 weeks thereafter</a:t>
            </a:r>
          </a:p>
          <a:p>
            <a:pPr algn="l"/>
            <a:r>
              <a:rPr lang="en-US" sz="2000" b="1" i="0" dirty="0">
                <a:effectLst/>
                <a:highlight>
                  <a:srgbClr val="FFFFFF"/>
                </a:highlight>
              </a:rPr>
              <a:t>Subcutaneous Use After Intravenous </a:t>
            </a:r>
            <a:r>
              <a:rPr lang="en-US" sz="2000" b="1" i="0" dirty="0" err="1">
                <a:effectLst/>
                <a:highlight>
                  <a:srgbClr val="FFFFFF"/>
                </a:highlight>
              </a:rPr>
              <a:t>Spevigo</a:t>
            </a:r>
            <a:r>
              <a:rPr lang="en-US" sz="2000" b="1" i="0" dirty="0">
                <a:effectLst/>
                <a:highlight>
                  <a:srgbClr val="FFFFFF"/>
                </a:highlight>
              </a:rPr>
              <a:t> for Treatment of GPP Flare</a:t>
            </a:r>
            <a:endParaRPr lang="en-US" sz="2000" b="1" dirty="0">
              <a:highlight>
                <a:srgbClr val="FFFFFF"/>
              </a:highlight>
            </a:endParaRPr>
          </a:p>
          <a:p>
            <a:pPr lvl="1"/>
            <a:r>
              <a:rPr lang="en-US" sz="2000" b="0" i="0" dirty="0">
                <a:effectLst/>
                <a:highlight>
                  <a:srgbClr val="FFFFFF"/>
                </a:highlight>
              </a:rPr>
              <a:t>Four weeks after treatment with intravenous </a:t>
            </a:r>
            <a:r>
              <a:rPr lang="en-US" sz="2000" b="0" i="0" dirty="0" err="1">
                <a:effectLst/>
                <a:highlight>
                  <a:srgbClr val="FFFFFF"/>
                </a:highlight>
              </a:rPr>
              <a:t>Spevigo</a:t>
            </a:r>
            <a:r>
              <a:rPr lang="en-US" sz="2000" b="0" i="0" dirty="0">
                <a:effectLst/>
                <a:highlight>
                  <a:srgbClr val="FFFFFF"/>
                </a:highlight>
              </a:rPr>
              <a:t>, initiate or reinitiate subcutaneous </a:t>
            </a:r>
            <a:r>
              <a:rPr lang="en-US" sz="2000" b="0" i="0" dirty="0" err="1">
                <a:effectLst/>
                <a:highlight>
                  <a:srgbClr val="FFFFFF"/>
                </a:highlight>
              </a:rPr>
              <a:t>Spevigo</a:t>
            </a:r>
            <a:r>
              <a:rPr lang="en-US" sz="2000" b="0" i="0" dirty="0">
                <a:effectLst/>
                <a:highlight>
                  <a:srgbClr val="FFFFFF"/>
                </a:highlight>
              </a:rPr>
              <a:t> at a dose of 300 mg (two 150 mg injections) administered every 4 weeks</a:t>
            </a:r>
          </a:p>
          <a:p>
            <a:pPr lvl="1"/>
            <a:endParaRPr lang="en-US" sz="20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164176498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Spevigo</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a:t>
            </a:r>
            <a:r>
              <a:rPr lang="en-US" sz="3200" dirty="0" err="1">
                <a:effectLst/>
                <a:latin typeface="Calibri" panose="020F0502020204030204" pitchFamily="34" charset="0"/>
                <a:ea typeface="Calibri" panose="020F0502020204030204" pitchFamily="34" charset="0"/>
                <a:cs typeface="Calibri" panose="020F0502020204030204" pitchFamily="34" charset="0"/>
              </a:rPr>
              <a:t>Spesolimab</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534400" cy="3886200"/>
          </a:xfrm>
        </p:spPr>
        <p:txBody>
          <a:bodyPr/>
          <a:lstStyle/>
          <a:p>
            <a:pPr algn="l"/>
            <a:r>
              <a:rPr lang="en-US" sz="2000" b="1" i="0" dirty="0">
                <a:effectLst/>
                <a:highlight>
                  <a:srgbClr val="FFFFFF"/>
                </a:highlight>
              </a:rPr>
              <a:t>Intravenous Dosage for Treatment of GPP Flare</a:t>
            </a:r>
          </a:p>
          <a:p>
            <a:pPr lvl="1"/>
            <a:r>
              <a:rPr lang="en-US" sz="2000" b="0" i="0" dirty="0">
                <a:effectLst/>
                <a:highlight>
                  <a:srgbClr val="FFFFFF"/>
                </a:highlight>
              </a:rPr>
              <a:t>Administer as a single 900 mg dose by intravenous infusion over 90 minutes</a:t>
            </a:r>
          </a:p>
          <a:p>
            <a:pPr lvl="1"/>
            <a:r>
              <a:rPr lang="en-US" sz="2000" b="0" i="0" dirty="0">
                <a:effectLst/>
                <a:highlight>
                  <a:srgbClr val="FFFFFF"/>
                </a:highlight>
              </a:rPr>
              <a:t>If flare symptoms persist, may administer an additional intravenous 900 mg dose one week after the initial dose</a:t>
            </a:r>
          </a:p>
          <a:p>
            <a:pPr algn="l"/>
            <a:r>
              <a:rPr lang="en-US" sz="2000" b="0" i="0" dirty="0">
                <a:effectLst/>
                <a:highlight>
                  <a:srgbClr val="FFFFFF"/>
                </a:highlight>
              </a:rPr>
              <a:t>For subcutaneous </a:t>
            </a:r>
            <a:r>
              <a:rPr lang="en-US" sz="2000" dirty="0">
                <a:highlight>
                  <a:srgbClr val="FFFFFF"/>
                </a:highlight>
              </a:rPr>
              <a:t>use</a:t>
            </a:r>
          </a:p>
          <a:p>
            <a:pPr lvl="1"/>
            <a:r>
              <a:rPr lang="en-US" sz="2000" dirty="0">
                <a:highlight>
                  <a:srgbClr val="FFFFFF"/>
                </a:highlight>
              </a:rPr>
              <a:t>Available as </a:t>
            </a:r>
            <a:r>
              <a:rPr lang="en-US" sz="2000" b="0" i="0" dirty="0">
                <a:effectLst/>
                <a:highlight>
                  <a:srgbClr val="FFFFFF"/>
                </a:highlight>
              </a:rPr>
              <a:t>150 mg/mL solution in a single-dose prefilled syringe</a:t>
            </a:r>
          </a:p>
          <a:p>
            <a:r>
              <a:rPr lang="en-US" sz="2000" b="0" i="0" dirty="0">
                <a:effectLst/>
                <a:highlight>
                  <a:srgbClr val="FFFFFF"/>
                </a:highlight>
              </a:rPr>
              <a:t>For </a:t>
            </a:r>
            <a:r>
              <a:rPr lang="en-US" sz="2000" dirty="0">
                <a:highlight>
                  <a:srgbClr val="FFFFFF"/>
                </a:highlight>
              </a:rPr>
              <a:t>i</a:t>
            </a:r>
            <a:r>
              <a:rPr lang="en-US" sz="2000" b="0" i="0" dirty="0">
                <a:effectLst/>
                <a:highlight>
                  <a:srgbClr val="FFFFFF"/>
                </a:highlight>
              </a:rPr>
              <a:t>ntravenous use </a:t>
            </a:r>
          </a:p>
          <a:p>
            <a:pPr lvl="1"/>
            <a:r>
              <a:rPr lang="en-US" sz="2000" b="0" i="0" dirty="0">
                <a:effectLst/>
                <a:highlight>
                  <a:srgbClr val="FFFFFF"/>
                </a:highlight>
              </a:rPr>
              <a:t>Available as 450 mg/7.5 mL (60 mg/mL) solution in a single-dose vial </a:t>
            </a:r>
          </a:p>
          <a:p>
            <a:pPr algn="l"/>
            <a:r>
              <a:rPr lang="en-US" sz="2000" b="0" i="0" dirty="0">
                <a:effectLst/>
                <a:highlight>
                  <a:srgbClr val="FFFFFF"/>
                </a:highlight>
              </a:rPr>
              <a:t>Contraindicated in patients with severe or life-threatening hypersensitivity to </a:t>
            </a:r>
            <a:r>
              <a:rPr lang="en-US" sz="2000" b="0" i="0" dirty="0" err="1">
                <a:effectLst/>
                <a:highlight>
                  <a:srgbClr val="FFFFFF"/>
                </a:highlight>
              </a:rPr>
              <a:t>Spevigo</a:t>
            </a:r>
            <a:r>
              <a:rPr lang="en-US" sz="2000" b="0" i="0" dirty="0">
                <a:effectLst/>
                <a:highlight>
                  <a:srgbClr val="FFFFFF"/>
                </a:highlight>
              </a:rPr>
              <a:t> or to any of the excipients in </a:t>
            </a:r>
            <a:r>
              <a:rPr lang="en-US" sz="2000" b="0" i="0" dirty="0" err="1">
                <a:effectLst/>
                <a:highlight>
                  <a:srgbClr val="FFFFFF"/>
                </a:highlight>
              </a:rPr>
              <a:t>Spevigo</a:t>
            </a:r>
            <a:endParaRPr lang="en-US" sz="2000" b="0" i="0" dirty="0">
              <a:effectLst/>
              <a:highlight>
                <a:srgbClr val="FFFFFF"/>
              </a:highlight>
            </a:endParaRPr>
          </a:p>
          <a:p>
            <a:pPr algn="l"/>
            <a:endParaRPr lang="en-US" sz="20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128467649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Spevigo</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a:t>
            </a:r>
            <a:r>
              <a:rPr lang="en-US" sz="3200" dirty="0" err="1">
                <a:effectLst/>
                <a:latin typeface="Calibri" panose="020F0502020204030204" pitchFamily="34" charset="0"/>
                <a:ea typeface="Calibri" panose="020F0502020204030204" pitchFamily="34" charset="0"/>
                <a:cs typeface="Calibri" panose="020F0502020204030204" pitchFamily="34" charset="0"/>
              </a:rPr>
              <a:t>Spesolimab</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742950"/>
            <a:ext cx="8534400" cy="3886200"/>
          </a:xfrm>
        </p:spPr>
        <p:txBody>
          <a:bodyPr/>
          <a:lstStyle/>
          <a:p>
            <a:pPr algn="l"/>
            <a:r>
              <a:rPr lang="en-US" sz="2000" b="0" i="0" dirty="0">
                <a:effectLst/>
                <a:highlight>
                  <a:srgbClr val="FFFFFF"/>
                </a:highlight>
              </a:rPr>
              <a:t>Warnings</a:t>
            </a:r>
          </a:p>
          <a:p>
            <a:pPr lvl="1"/>
            <a:r>
              <a:rPr lang="en-US" sz="2000" b="0" i="0" dirty="0">
                <a:effectLst/>
                <a:highlight>
                  <a:srgbClr val="FFFFFF"/>
                </a:highlight>
              </a:rPr>
              <a:t>Infections</a:t>
            </a:r>
          </a:p>
          <a:p>
            <a:pPr lvl="1"/>
            <a:r>
              <a:rPr lang="en-US" sz="2000" b="0" i="0" dirty="0">
                <a:effectLst/>
                <a:highlight>
                  <a:srgbClr val="FFFFFF"/>
                </a:highlight>
              </a:rPr>
              <a:t>Risk of Tuberculosis (TB)</a:t>
            </a:r>
          </a:p>
          <a:p>
            <a:pPr lvl="1"/>
            <a:r>
              <a:rPr lang="en-US" sz="2000" b="0" i="0" dirty="0">
                <a:effectLst/>
                <a:highlight>
                  <a:srgbClr val="FFFFFF"/>
                </a:highlight>
              </a:rPr>
              <a:t>Hypersensitivity and Infusion-Related Reactions</a:t>
            </a:r>
          </a:p>
          <a:p>
            <a:pPr lvl="1"/>
            <a:r>
              <a:rPr lang="en-US" sz="2000" b="0" i="0" dirty="0">
                <a:effectLst/>
                <a:highlight>
                  <a:srgbClr val="FFFFFF"/>
                </a:highlight>
              </a:rPr>
              <a:t>Vaccinations</a:t>
            </a:r>
          </a:p>
          <a:p>
            <a:r>
              <a:rPr lang="en-US" sz="2000" dirty="0">
                <a:highlight>
                  <a:srgbClr val="FFFFFF"/>
                </a:highlight>
              </a:rPr>
              <a:t>Adverse Reactions</a:t>
            </a:r>
          </a:p>
          <a:p>
            <a:pPr lvl="1"/>
            <a:r>
              <a:rPr lang="en-US" sz="2000" b="1" i="0" dirty="0">
                <a:effectLst/>
                <a:highlight>
                  <a:srgbClr val="FFFFFF"/>
                </a:highlight>
              </a:rPr>
              <a:t>Treatment of GPP When Not Experiencing a Flare</a:t>
            </a:r>
            <a:r>
              <a:rPr lang="en-US" sz="2000" b="0" i="0" dirty="0">
                <a:effectLst/>
                <a:highlight>
                  <a:srgbClr val="FFFFFF"/>
                </a:highlight>
              </a:rPr>
              <a:t>: injection site reaction, urinary tract infection, arthralgia, and pruritus</a:t>
            </a:r>
          </a:p>
          <a:p>
            <a:pPr lvl="1"/>
            <a:r>
              <a:rPr lang="en-US" sz="2000" b="1" i="0" dirty="0">
                <a:effectLst/>
                <a:highlight>
                  <a:srgbClr val="FFFFFF"/>
                </a:highlight>
              </a:rPr>
              <a:t>Treatment of GPP Flare</a:t>
            </a:r>
            <a:r>
              <a:rPr lang="en-US" sz="2000" b="0" i="0" dirty="0">
                <a:effectLst/>
                <a:highlight>
                  <a:srgbClr val="FFFFFF"/>
                </a:highlight>
              </a:rPr>
              <a:t>: asthenia and fatigue, nausea and vomiting, headache, pruritus and prurigo, infusion site hematoma and bruising, and urinary tract infection</a:t>
            </a: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2056685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A678-AA4A-4AC0-A599-C4F3957AD152}"/>
              </a:ext>
            </a:extLst>
          </p:cNvPr>
          <p:cNvSpPr>
            <a:spLocks noGrp="1"/>
          </p:cNvSpPr>
          <p:nvPr>
            <p:ph type="title"/>
          </p:nvPr>
        </p:nvSpPr>
        <p:spPr>
          <a:xfrm>
            <a:off x="457200" y="0"/>
            <a:ext cx="8229600" cy="857250"/>
          </a:xfrm>
        </p:spPr>
        <p:txBody>
          <a:bodyPr/>
          <a:lstStyle/>
          <a:p>
            <a:r>
              <a:rPr lang="en-US" dirty="0"/>
              <a:t>Antimigraine Agents, CGRP</a:t>
            </a:r>
          </a:p>
        </p:txBody>
      </p:sp>
      <p:sp>
        <p:nvSpPr>
          <p:cNvPr id="3" name="Content Placeholder 2">
            <a:extLst>
              <a:ext uri="{FF2B5EF4-FFF2-40B4-BE49-F238E27FC236}">
                <a16:creationId xmlns:a16="http://schemas.microsoft.com/office/drawing/2014/main" id="{D2F53CCC-F8E6-4EA2-BC3C-9FE834665AE6}"/>
              </a:ext>
            </a:extLst>
          </p:cNvPr>
          <p:cNvSpPr>
            <a:spLocks noGrp="1"/>
          </p:cNvSpPr>
          <p:nvPr>
            <p:ph idx="1"/>
          </p:nvPr>
        </p:nvSpPr>
        <p:spPr>
          <a:xfrm>
            <a:off x="76200" y="552450"/>
            <a:ext cx="8991600" cy="4038600"/>
          </a:xfrm>
        </p:spPr>
        <p:txBody>
          <a:bodyPr/>
          <a:lstStyle/>
          <a:p>
            <a:r>
              <a:rPr lang="en-US" sz="2000" dirty="0">
                <a:solidFill>
                  <a:srgbClr val="000000"/>
                </a:solidFill>
              </a:rPr>
              <a:t>The American Academy of Neurology (AAN) and the American Headache Society (AHS) advise that antiepileptic drugs (divalproex sodium, sodium valproate, topiramate) and beta-blockers (metoprolol, propranolol, timolol) are established as </a:t>
            </a:r>
            <a:r>
              <a:rPr lang="en-US" sz="2000" i="1" dirty="0">
                <a:solidFill>
                  <a:srgbClr val="000000"/>
                </a:solidFill>
              </a:rPr>
              <a:t>effective</a:t>
            </a:r>
            <a:r>
              <a:rPr lang="en-US" sz="2000" dirty="0">
                <a:solidFill>
                  <a:srgbClr val="000000"/>
                </a:solidFill>
              </a:rPr>
              <a:t> in migraine prevention</a:t>
            </a:r>
          </a:p>
          <a:p>
            <a:r>
              <a:rPr lang="en-US" sz="2000" dirty="0">
                <a:solidFill>
                  <a:srgbClr val="000000"/>
                </a:solidFill>
              </a:rPr>
              <a:t>Antidepressants (amitriptyline, venlafaxine) and beta-blockers (atenolol, nadolol) are </a:t>
            </a:r>
            <a:r>
              <a:rPr lang="en-US" sz="2000" i="1" dirty="0">
                <a:solidFill>
                  <a:srgbClr val="000000"/>
                </a:solidFill>
              </a:rPr>
              <a:t>probably effective </a:t>
            </a:r>
            <a:r>
              <a:rPr lang="en-US" sz="2000" dirty="0">
                <a:solidFill>
                  <a:srgbClr val="000000"/>
                </a:solidFill>
              </a:rPr>
              <a:t>in migraine prevention</a:t>
            </a:r>
          </a:p>
          <a:p>
            <a:r>
              <a:rPr lang="en-US" sz="2000" dirty="0">
                <a:solidFill>
                  <a:srgbClr val="000000"/>
                </a:solidFill>
              </a:rPr>
              <a:t>In 2018, the FDA approved three calcitonin gene-related peptide (CGRP) inhibitors: erenumab-aooe (Aimovig), fremanezumab-vfrm (Ajovy), and galcanezumab-gnlm (Emgality), for preventative treatment of migraines in adults</a:t>
            </a:r>
          </a:p>
          <a:p>
            <a:r>
              <a:rPr lang="en-US" sz="2000" dirty="0">
                <a:solidFill>
                  <a:srgbClr val="000000"/>
                </a:solidFill>
              </a:rPr>
              <a:t>Since December 2019, the FDA has approved 4 additional CGRP inhibitors: eptinezumab-jjmr (Vyepti), rimegepant (Nurtec ODT), ubrogepant (Ubrelvy), and atogepant (Qulipta), as well as the  </a:t>
            </a:r>
            <a:r>
              <a:rPr lang="en-US" sz="2000" dirty="0">
                <a:solidFill>
                  <a:srgbClr val="000000"/>
                </a:solidFill>
                <a:effectLst/>
              </a:rPr>
              <a:t>5-HT 1F receptor agonist lasmiditan (Reyvow)</a:t>
            </a:r>
            <a:endParaRPr lang="en-US" sz="2000" dirty="0">
              <a:solidFill>
                <a:srgbClr val="000000"/>
              </a:solidFill>
            </a:endParaRPr>
          </a:p>
          <a:p>
            <a:endParaRPr lang="en-US" sz="2000" dirty="0"/>
          </a:p>
        </p:txBody>
      </p:sp>
    </p:spTree>
    <p:extLst>
      <p:ext uri="{BB962C8B-B14F-4D97-AF65-F5344CB8AC3E}">
        <p14:creationId xmlns:p14="http://schemas.microsoft.com/office/powerpoint/2010/main" val="370797597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Spevigo</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a:t>
            </a:r>
            <a:r>
              <a:rPr lang="en-US" sz="3200" dirty="0" err="1">
                <a:effectLst/>
                <a:latin typeface="Calibri" panose="020F0502020204030204" pitchFamily="34" charset="0"/>
                <a:ea typeface="Calibri" panose="020F0502020204030204" pitchFamily="34" charset="0"/>
                <a:cs typeface="Calibri" panose="020F0502020204030204" pitchFamily="34" charset="0"/>
              </a:rPr>
              <a:t>Spesolimab</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pPr algn="l"/>
            <a:r>
              <a:rPr lang="en-US" sz="1800" b="0" i="0" dirty="0">
                <a:solidFill>
                  <a:srgbClr val="000000"/>
                </a:solidFill>
                <a:effectLst/>
                <a:highlight>
                  <a:srgbClr val="F7F8F9"/>
                </a:highlight>
              </a:rPr>
              <a:t>EFFISAYIL 1 was a  12-week phase 2 clinical trial </a:t>
            </a:r>
          </a:p>
          <a:p>
            <a:pPr algn="l"/>
            <a:r>
              <a:rPr lang="en-US" sz="1800" dirty="0">
                <a:solidFill>
                  <a:srgbClr val="000000"/>
                </a:solidFill>
                <a:highlight>
                  <a:srgbClr val="F7F8F9"/>
                </a:highlight>
              </a:rPr>
              <a:t>P</a:t>
            </a:r>
            <a:r>
              <a:rPr lang="en-US" sz="1800" b="0" i="0" dirty="0">
                <a:solidFill>
                  <a:srgbClr val="000000"/>
                </a:solidFill>
                <a:effectLst/>
                <a:highlight>
                  <a:srgbClr val="F7F8F9"/>
                </a:highlight>
              </a:rPr>
              <a:t>atients (n=53) experiencing a GPP flare were treated with a single 900 mg intravenous dose of </a:t>
            </a:r>
            <a:r>
              <a:rPr lang="en-US" sz="1800" b="0" i="0" dirty="0" err="1">
                <a:solidFill>
                  <a:srgbClr val="000000"/>
                </a:solidFill>
                <a:effectLst/>
                <a:highlight>
                  <a:srgbClr val="F7F8F9"/>
                </a:highlight>
              </a:rPr>
              <a:t>Spevigo</a:t>
            </a:r>
            <a:r>
              <a:rPr lang="en-US" sz="1800" b="0" i="0" dirty="0">
                <a:solidFill>
                  <a:srgbClr val="000000"/>
                </a:solidFill>
                <a:effectLst/>
                <a:highlight>
                  <a:srgbClr val="F7F8F9"/>
                </a:highlight>
              </a:rPr>
              <a:t> or placebo</a:t>
            </a:r>
          </a:p>
          <a:p>
            <a:pPr algn="l"/>
            <a:r>
              <a:rPr lang="en-US" sz="1800" dirty="0">
                <a:solidFill>
                  <a:srgbClr val="000000"/>
                </a:solidFill>
                <a:highlight>
                  <a:srgbClr val="F7F8F9"/>
                </a:highlight>
              </a:rPr>
              <a:t>The majority of</a:t>
            </a:r>
            <a:r>
              <a:rPr lang="en-US" sz="1800" b="0" i="0" dirty="0">
                <a:solidFill>
                  <a:srgbClr val="000000"/>
                </a:solidFill>
                <a:effectLst/>
                <a:highlight>
                  <a:srgbClr val="F7F8F9"/>
                </a:highlight>
              </a:rPr>
              <a:t> patients at the outset of the trial had a high, or very high, density of pustules, and impaired quality of life</a:t>
            </a:r>
          </a:p>
          <a:p>
            <a:pPr algn="l"/>
            <a:r>
              <a:rPr lang="en-US" sz="1800" b="0" i="0" dirty="0">
                <a:solidFill>
                  <a:srgbClr val="000000"/>
                </a:solidFill>
                <a:effectLst/>
                <a:highlight>
                  <a:srgbClr val="F7F8F9"/>
                </a:highlight>
              </a:rPr>
              <a:t>After one week, 54% of patients treated with </a:t>
            </a:r>
            <a:r>
              <a:rPr lang="en-US" sz="1800" b="0" i="0" dirty="0" err="1">
                <a:solidFill>
                  <a:srgbClr val="000000"/>
                </a:solidFill>
                <a:effectLst/>
                <a:highlight>
                  <a:srgbClr val="F7F8F9"/>
                </a:highlight>
              </a:rPr>
              <a:t>Spevigo</a:t>
            </a:r>
            <a:r>
              <a:rPr lang="en-US" sz="1800" b="0" i="0" dirty="0">
                <a:solidFill>
                  <a:srgbClr val="000000"/>
                </a:solidFill>
                <a:effectLst/>
                <a:highlight>
                  <a:srgbClr val="F7F8F9"/>
                </a:highlight>
              </a:rPr>
              <a:t> showed no visible pustules compared to 6% of patients treated with placebo</a:t>
            </a:r>
          </a:p>
          <a:p>
            <a:pPr algn="l"/>
            <a:r>
              <a:rPr lang="en-US" sz="1800" b="0" i="0" dirty="0">
                <a:solidFill>
                  <a:srgbClr val="000000"/>
                </a:solidFill>
                <a:effectLst/>
                <a:highlight>
                  <a:srgbClr val="F7F8F9"/>
                </a:highlight>
              </a:rPr>
              <a:t>Approval in pediatric patients aged 12 years and older weighing ≥40 kg. was based on the results of the EFFISAYIL 2 clinical trial</a:t>
            </a:r>
          </a:p>
          <a:p>
            <a:pPr algn="l"/>
            <a:r>
              <a:rPr lang="en-US" sz="1800" dirty="0">
                <a:solidFill>
                  <a:srgbClr val="000000"/>
                </a:solidFill>
                <a:highlight>
                  <a:srgbClr val="F7F8F9"/>
                </a:highlight>
              </a:rPr>
              <a:t>The </a:t>
            </a:r>
            <a:r>
              <a:rPr lang="en-US" sz="1800" b="0" i="0" dirty="0">
                <a:solidFill>
                  <a:srgbClr val="000000"/>
                </a:solidFill>
                <a:effectLst/>
                <a:highlight>
                  <a:srgbClr val="F7F8F9"/>
                </a:highlight>
              </a:rPr>
              <a:t>48-week study showed that </a:t>
            </a:r>
            <a:r>
              <a:rPr lang="en-US" sz="1800" b="0" i="0" dirty="0" err="1">
                <a:solidFill>
                  <a:srgbClr val="000000"/>
                </a:solidFill>
                <a:effectLst/>
                <a:highlight>
                  <a:srgbClr val="F7F8F9"/>
                </a:highlight>
              </a:rPr>
              <a:t>Spevigo</a:t>
            </a:r>
            <a:r>
              <a:rPr lang="en-US" sz="1800" b="0" i="0" dirty="0">
                <a:solidFill>
                  <a:srgbClr val="000000"/>
                </a:solidFill>
                <a:effectLst/>
                <a:highlight>
                  <a:srgbClr val="F7F8F9"/>
                </a:highlight>
              </a:rPr>
              <a:t> significantly reduced the risk of GPP flares by 84%, compared with placebo</a:t>
            </a:r>
          </a:p>
          <a:p>
            <a:pPr algn="l"/>
            <a:r>
              <a:rPr lang="en-US" sz="1800" b="0" i="0" dirty="0">
                <a:solidFill>
                  <a:srgbClr val="000000"/>
                </a:solidFill>
                <a:effectLst/>
                <a:highlight>
                  <a:srgbClr val="F7F8F9"/>
                </a:highlight>
              </a:rPr>
              <a:t>In the trial (n=123), no flares were observed after week 4 of </a:t>
            </a:r>
            <a:r>
              <a:rPr lang="en-US" sz="1800" b="0" i="0" dirty="0" err="1">
                <a:solidFill>
                  <a:srgbClr val="000000"/>
                </a:solidFill>
                <a:effectLst/>
                <a:highlight>
                  <a:srgbClr val="F7F8F9"/>
                </a:highlight>
              </a:rPr>
              <a:t>Spevigo</a:t>
            </a:r>
            <a:r>
              <a:rPr lang="en-US" sz="1800" b="0" i="0" dirty="0">
                <a:solidFill>
                  <a:srgbClr val="000000"/>
                </a:solidFill>
                <a:effectLst/>
                <a:highlight>
                  <a:srgbClr val="F7F8F9"/>
                </a:highlight>
              </a:rPr>
              <a:t> subcutaneous treatment in the high-dose group (n=30)</a:t>
            </a: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260385583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Wainua</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Eplontersen</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r>
              <a:rPr lang="en-US" sz="2200" dirty="0"/>
              <a:t>Indicated for the treatment of the polyneuropathy of hereditary transthyretin-mediated amyloidosis in adults</a:t>
            </a:r>
          </a:p>
          <a:p>
            <a:r>
              <a:rPr lang="en-US" sz="2200" dirty="0"/>
              <a:t>Dosage is 45 mg administered by subcutaneous injection once monthly</a:t>
            </a:r>
          </a:p>
          <a:p>
            <a:r>
              <a:rPr lang="en-US" sz="2200" b="0" i="0" dirty="0">
                <a:effectLst/>
                <a:highlight>
                  <a:srgbClr val="FFFFFF"/>
                </a:highlight>
              </a:rPr>
              <a:t>Available as </a:t>
            </a:r>
            <a:r>
              <a:rPr lang="en-US" sz="2200" dirty="0"/>
              <a:t>45 mg/0.8 mL injection in a single-dose autoinjector</a:t>
            </a:r>
            <a:endParaRPr lang="en-US" sz="2200" b="0" i="0" dirty="0">
              <a:effectLst/>
              <a:highlight>
                <a:srgbClr val="FFFFFF"/>
              </a:highlight>
            </a:endParaRPr>
          </a:p>
          <a:p>
            <a:r>
              <a:rPr lang="en-US" sz="2200" b="0" i="0" dirty="0">
                <a:effectLst/>
                <a:highlight>
                  <a:srgbClr val="FFFFFF"/>
                </a:highlight>
              </a:rPr>
              <a:t>Warning</a:t>
            </a:r>
            <a:endParaRPr lang="en-US" sz="2200" dirty="0">
              <a:highlight>
                <a:srgbClr val="FFFFFF"/>
              </a:highlight>
            </a:endParaRPr>
          </a:p>
          <a:p>
            <a:pPr lvl="1"/>
            <a:r>
              <a:rPr lang="en-US" dirty="0"/>
              <a:t>Reduced Serum Vitamin A Levels and Recommended Supplementation</a:t>
            </a:r>
          </a:p>
          <a:p>
            <a:pPr marL="400050"/>
            <a:r>
              <a:rPr lang="en-US" sz="2200" dirty="0"/>
              <a:t>Adverse reactions</a:t>
            </a:r>
          </a:p>
          <a:p>
            <a:pPr marL="800100" lvl="1"/>
            <a:r>
              <a:rPr lang="en-US" dirty="0"/>
              <a:t>Decrease in vitamin A</a:t>
            </a:r>
          </a:p>
          <a:p>
            <a:pPr marL="800100" lvl="1"/>
            <a:r>
              <a:rPr lang="en-US" dirty="0"/>
              <a:t>Vomiting</a:t>
            </a:r>
            <a:endParaRPr lang="en-US" b="0" i="0" dirty="0">
              <a:effectLst/>
              <a:highlight>
                <a:srgbClr val="FFFFFF"/>
              </a:highlight>
            </a:endParaRPr>
          </a:p>
          <a:p>
            <a:pPr marL="400050"/>
            <a:endParaRPr lang="en-US" sz="2200" b="0" i="0" dirty="0">
              <a:effectLst/>
              <a:highlight>
                <a:srgbClr val="FFFFFF"/>
              </a:highlight>
            </a:endParaRPr>
          </a:p>
          <a:p>
            <a:endParaRPr lang="en-US" sz="2200" b="0" i="0" dirty="0">
              <a:effectLst/>
              <a:highlight>
                <a:srgbClr val="FFFFFF"/>
              </a:highlight>
            </a:endParaRP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146080045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Wainua</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Eplontersen</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r>
              <a:rPr lang="en-US" sz="2000" b="0" i="0" dirty="0">
                <a:solidFill>
                  <a:srgbClr val="000000"/>
                </a:solidFill>
                <a:effectLst/>
                <a:highlight>
                  <a:srgbClr val="F7F8F9"/>
                </a:highlight>
              </a:rPr>
              <a:t>The NEURO-</a:t>
            </a:r>
            <a:r>
              <a:rPr lang="en-US" sz="2000" b="0" i="0" dirty="0" err="1">
                <a:solidFill>
                  <a:srgbClr val="000000"/>
                </a:solidFill>
                <a:effectLst/>
                <a:highlight>
                  <a:srgbClr val="F7F8F9"/>
                </a:highlight>
              </a:rPr>
              <a:t>TTRansform</a:t>
            </a:r>
            <a:r>
              <a:rPr lang="en-US" sz="2000" b="0" i="0" dirty="0">
                <a:solidFill>
                  <a:srgbClr val="000000"/>
                </a:solidFill>
                <a:effectLst/>
                <a:highlight>
                  <a:srgbClr val="F7F8F9"/>
                </a:highlight>
              </a:rPr>
              <a:t> Phase 3 trial was a 35-week interim analysis</a:t>
            </a:r>
          </a:p>
          <a:p>
            <a:r>
              <a:rPr lang="en-US" sz="2000" b="0" i="0" dirty="0">
                <a:solidFill>
                  <a:srgbClr val="000000"/>
                </a:solidFill>
                <a:effectLst/>
                <a:highlight>
                  <a:srgbClr val="F7F8F9"/>
                </a:highlight>
              </a:rPr>
              <a:t>The trial enrolled adult patients with </a:t>
            </a:r>
            <a:r>
              <a:rPr lang="en-US" sz="2000" b="0" i="0" dirty="0" err="1">
                <a:solidFill>
                  <a:srgbClr val="000000"/>
                </a:solidFill>
                <a:effectLst/>
                <a:highlight>
                  <a:srgbClr val="F7F8F9"/>
                </a:highlight>
              </a:rPr>
              <a:t>ATTRv</a:t>
            </a:r>
            <a:r>
              <a:rPr lang="en-US" sz="2000" b="0" i="0" dirty="0">
                <a:solidFill>
                  <a:srgbClr val="000000"/>
                </a:solidFill>
                <a:effectLst/>
                <a:highlight>
                  <a:srgbClr val="F7F8F9"/>
                </a:highlight>
              </a:rPr>
              <a:t>-PN Stage 1 or Stage 2 compared to the external placebo group from the </a:t>
            </a:r>
            <a:r>
              <a:rPr lang="en-US" sz="2000" b="0" i="0" dirty="0" err="1">
                <a:solidFill>
                  <a:srgbClr val="000000"/>
                </a:solidFill>
                <a:effectLst/>
                <a:highlight>
                  <a:srgbClr val="F7F8F9"/>
                </a:highlight>
              </a:rPr>
              <a:t>Teggsedi</a:t>
            </a:r>
            <a:r>
              <a:rPr lang="en-US" sz="2000" b="0" i="0" dirty="0">
                <a:solidFill>
                  <a:srgbClr val="000000"/>
                </a:solidFill>
                <a:effectLst/>
                <a:highlight>
                  <a:srgbClr val="F7F8F9"/>
                </a:highlight>
              </a:rPr>
              <a:t> (</a:t>
            </a:r>
            <a:r>
              <a:rPr lang="en-US" sz="2000" b="0" i="0" dirty="0" err="1">
                <a:solidFill>
                  <a:srgbClr val="000000"/>
                </a:solidFill>
                <a:effectLst/>
                <a:highlight>
                  <a:srgbClr val="F7F8F9"/>
                </a:highlight>
              </a:rPr>
              <a:t>inotersen</a:t>
            </a:r>
            <a:r>
              <a:rPr lang="en-US" sz="2000" b="0" i="0" dirty="0">
                <a:solidFill>
                  <a:srgbClr val="000000"/>
                </a:solidFill>
                <a:effectLst/>
                <a:highlight>
                  <a:srgbClr val="F7F8F9"/>
                </a:highlight>
              </a:rPr>
              <a:t>) NEURO-TTR registrational trial that Ionis completed in 2017</a:t>
            </a:r>
          </a:p>
          <a:p>
            <a:r>
              <a:rPr lang="en-US" sz="2000" b="0" i="0" dirty="0">
                <a:solidFill>
                  <a:srgbClr val="000000"/>
                </a:solidFill>
                <a:effectLst/>
                <a:highlight>
                  <a:srgbClr val="F7F8F9"/>
                </a:highlight>
              </a:rPr>
              <a:t>The comparison of efficacy and safety for </a:t>
            </a:r>
            <a:r>
              <a:rPr lang="en-US" sz="2000" b="0" i="0" dirty="0" err="1">
                <a:solidFill>
                  <a:srgbClr val="000000"/>
                </a:solidFill>
                <a:effectLst/>
                <a:highlight>
                  <a:srgbClr val="F7F8F9"/>
                </a:highlight>
              </a:rPr>
              <a:t>Wainua</a:t>
            </a:r>
            <a:r>
              <a:rPr lang="en-US" sz="2000" b="0" i="0" dirty="0">
                <a:solidFill>
                  <a:srgbClr val="000000"/>
                </a:solidFill>
                <a:effectLst/>
                <a:highlight>
                  <a:srgbClr val="F7F8F9"/>
                </a:highlight>
              </a:rPr>
              <a:t> versus external placebo was based on data up to week 66</a:t>
            </a:r>
          </a:p>
          <a:p>
            <a:r>
              <a:rPr lang="en-US" sz="2000" dirty="0">
                <a:solidFill>
                  <a:srgbClr val="000000"/>
                </a:solidFill>
                <a:highlight>
                  <a:srgbClr val="F7F8F9"/>
                </a:highlight>
              </a:rPr>
              <a:t>A</a:t>
            </a:r>
            <a:r>
              <a:rPr lang="en-US" sz="2000" b="0" i="0" dirty="0">
                <a:solidFill>
                  <a:srgbClr val="000000"/>
                </a:solidFill>
                <a:effectLst/>
                <a:highlight>
                  <a:srgbClr val="F7F8F9"/>
                </a:highlight>
              </a:rPr>
              <a:t>ll patients were followed on treatment until week 85, when they had the option to transition into an open-label extension study</a:t>
            </a:r>
          </a:p>
          <a:p>
            <a:r>
              <a:rPr lang="en-US" sz="2000" b="0" i="0" dirty="0">
                <a:solidFill>
                  <a:srgbClr val="000000"/>
                </a:solidFill>
                <a:effectLst/>
                <a:highlight>
                  <a:srgbClr val="F7F8F9"/>
                </a:highlight>
              </a:rPr>
              <a:t>In the trial, patients treated with </a:t>
            </a:r>
            <a:r>
              <a:rPr lang="en-US" sz="2000" dirty="0" err="1">
                <a:effectLst/>
                <a:ea typeface="Calibri" panose="020F0502020204030204" pitchFamily="34" charset="0"/>
                <a:cs typeface="Calibri" panose="020F0502020204030204" pitchFamily="34" charset="0"/>
              </a:rPr>
              <a:t>Wainua</a:t>
            </a:r>
            <a:r>
              <a:rPr lang="en-US" sz="2000" b="0" i="0" dirty="0">
                <a:solidFill>
                  <a:srgbClr val="000000"/>
                </a:solidFill>
                <a:effectLst/>
                <a:highlight>
                  <a:srgbClr val="F7F8F9"/>
                </a:highlight>
              </a:rPr>
              <a:t> demonstrated consistent and sustained benefit on the three co-primary endpoints</a:t>
            </a:r>
          </a:p>
          <a:p>
            <a:pPr marL="0" indent="0">
              <a:buNone/>
            </a:pPr>
            <a:endParaRPr lang="en-US" sz="2400" b="0" i="0" dirty="0">
              <a:solidFill>
                <a:srgbClr val="000000"/>
              </a:solidFill>
              <a:effectLst/>
              <a:highlight>
                <a:srgbClr val="F7F8F9"/>
              </a:highlight>
            </a:endParaRPr>
          </a:p>
          <a:p>
            <a:r>
              <a:rPr lang="en-US" sz="2400" b="0" i="0" dirty="0">
                <a:solidFill>
                  <a:srgbClr val="000000"/>
                </a:solidFill>
                <a:effectLst/>
                <a:highlight>
                  <a:srgbClr val="F7F8F9"/>
                </a:highlight>
              </a:rPr>
              <a:t> </a:t>
            </a:r>
            <a:endParaRPr lang="en-US" sz="2200" b="0" i="0" dirty="0">
              <a:effectLst/>
              <a:highlight>
                <a:srgbClr val="FFFFFF"/>
              </a:highlight>
            </a:endParaRPr>
          </a:p>
          <a:p>
            <a:endParaRPr lang="en-US" sz="2200" b="0" i="0" dirty="0">
              <a:effectLst/>
              <a:highlight>
                <a:srgbClr val="FFFFFF"/>
              </a:highlight>
            </a:endParaRP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11379296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Wainua</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Eplontersen</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pPr algn="l"/>
            <a:r>
              <a:rPr lang="en-US" sz="2000" dirty="0">
                <a:solidFill>
                  <a:srgbClr val="000000"/>
                </a:solidFill>
                <a:highlight>
                  <a:srgbClr val="F7F8F9"/>
                </a:highlight>
              </a:rPr>
              <a:t>These include </a:t>
            </a:r>
            <a:r>
              <a:rPr lang="en-US" sz="2000" b="0" i="0" dirty="0">
                <a:solidFill>
                  <a:srgbClr val="000000"/>
                </a:solidFill>
                <a:effectLst/>
                <a:highlight>
                  <a:srgbClr val="F7F8F9"/>
                </a:highlight>
              </a:rPr>
              <a:t>serum transthyretin (TTR) concentration, neuropathy impairment measured by modified Neuropathy Impairment Score +7 (mNIS+7) and quality of life (QoL) on the Norfolk Quality of Life Questionnaire-Diabetic Neuropathy (Norfolk QoL-DN)</a:t>
            </a:r>
          </a:p>
          <a:p>
            <a:pPr algn="l"/>
            <a:r>
              <a:rPr lang="en-US" sz="2000" dirty="0" err="1">
                <a:effectLst/>
                <a:ea typeface="Calibri" panose="020F0502020204030204" pitchFamily="34" charset="0"/>
                <a:cs typeface="Calibri" panose="020F0502020204030204" pitchFamily="34" charset="0"/>
              </a:rPr>
              <a:t>Wainua</a:t>
            </a:r>
            <a:r>
              <a:rPr lang="en-US" sz="2000" b="0" i="0" dirty="0">
                <a:solidFill>
                  <a:srgbClr val="000000"/>
                </a:solidFill>
                <a:effectLst/>
                <a:highlight>
                  <a:srgbClr val="F7F8F9"/>
                </a:highlight>
              </a:rPr>
              <a:t> achieved a least squares (LS) mean reduction of 82% in TTR serum concentration from baseline at 65 weeks, compared to an 11% reduction from baseline in the external placebo group</a:t>
            </a:r>
            <a:endParaRPr lang="en-US" sz="2000" dirty="0">
              <a:solidFill>
                <a:srgbClr val="000000"/>
              </a:solidFill>
              <a:highlight>
                <a:srgbClr val="F7F8F9"/>
              </a:highlight>
            </a:endParaRPr>
          </a:p>
          <a:p>
            <a:pPr algn="l"/>
            <a:r>
              <a:rPr lang="en-US" sz="2000" dirty="0" err="1">
                <a:effectLst/>
                <a:ea typeface="Calibri" panose="020F0502020204030204" pitchFamily="34" charset="0"/>
                <a:cs typeface="Calibri" panose="020F0502020204030204" pitchFamily="34" charset="0"/>
              </a:rPr>
              <a:t>Wainua</a:t>
            </a:r>
            <a:r>
              <a:rPr lang="en-US" sz="2000" b="0" i="0" dirty="0">
                <a:solidFill>
                  <a:srgbClr val="000000"/>
                </a:solidFill>
                <a:effectLst/>
                <a:highlight>
                  <a:srgbClr val="F7F8F9"/>
                </a:highlight>
              </a:rPr>
              <a:t> demonstrated statistically significant benefits on both mNIS+7 and Norfolk QoL-DN at 35 weeks versus the external placebo group</a:t>
            </a:r>
          </a:p>
          <a:p>
            <a:r>
              <a:rPr lang="en-US" sz="2000" dirty="0">
                <a:solidFill>
                  <a:srgbClr val="000000"/>
                </a:solidFill>
                <a:highlight>
                  <a:srgbClr val="F7F8F9"/>
                </a:highlight>
              </a:rPr>
              <a:t>At</a:t>
            </a:r>
            <a:r>
              <a:rPr lang="en-US" sz="2000" b="0" i="0" dirty="0">
                <a:solidFill>
                  <a:srgbClr val="000000"/>
                </a:solidFill>
                <a:effectLst/>
                <a:highlight>
                  <a:srgbClr val="F7F8F9"/>
                </a:highlight>
              </a:rPr>
              <a:t> week 66, </a:t>
            </a:r>
            <a:r>
              <a:rPr lang="en-US" sz="2000" dirty="0" err="1">
                <a:effectLst/>
                <a:ea typeface="Calibri" panose="020F0502020204030204" pitchFamily="34" charset="0"/>
                <a:cs typeface="Calibri" panose="020F0502020204030204" pitchFamily="34" charset="0"/>
              </a:rPr>
              <a:t>Wainua</a:t>
            </a:r>
            <a:r>
              <a:rPr lang="en-US" sz="2000" b="0" i="0" dirty="0">
                <a:solidFill>
                  <a:srgbClr val="000000"/>
                </a:solidFill>
                <a:effectLst/>
                <a:highlight>
                  <a:srgbClr val="F7F8F9"/>
                </a:highlight>
              </a:rPr>
              <a:t> halted disease progression by mNIS+7, resulting in a 0.3 point LS mean increase compared to a 25.1 point increase for the external placebo group from baseline</a:t>
            </a:r>
            <a:endParaRPr lang="en-US" sz="2000" b="0" i="0" dirty="0">
              <a:effectLst/>
              <a:highlight>
                <a:srgbClr val="FFFFFF"/>
              </a:highlight>
            </a:endParaRPr>
          </a:p>
          <a:p>
            <a:endParaRPr lang="en-US" sz="2400" b="0" i="0" dirty="0">
              <a:solidFill>
                <a:srgbClr val="000000"/>
              </a:solidFill>
              <a:effectLst/>
              <a:highlight>
                <a:srgbClr val="F7F8F9"/>
              </a:highlight>
            </a:endParaRPr>
          </a:p>
          <a:p>
            <a:r>
              <a:rPr lang="en-US" sz="2400" b="0" i="0" dirty="0">
                <a:solidFill>
                  <a:srgbClr val="000000"/>
                </a:solidFill>
                <a:effectLst/>
                <a:highlight>
                  <a:srgbClr val="F7F8F9"/>
                </a:highlight>
              </a:rPr>
              <a:t> </a:t>
            </a:r>
            <a:endParaRPr lang="en-US" sz="2200" b="0" i="0" dirty="0">
              <a:effectLst/>
              <a:highlight>
                <a:srgbClr val="FFFFFF"/>
              </a:highlight>
            </a:endParaRPr>
          </a:p>
          <a:p>
            <a:endParaRPr lang="en-US" sz="2200" b="0" i="0" dirty="0">
              <a:effectLst/>
              <a:highlight>
                <a:srgbClr val="FFFFFF"/>
              </a:highlight>
            </a:endParaRP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312564553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Wainua</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Eplontersen</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pPr algn="l"/>
            <a:r>
              <a:rPr lang="en-US" sz="2000" b="0" i="0" dirty="0">
                <a:solidFill>
                  <a:srgbClr val="000000"/>
                </a:solidFill>
                <a:effectLst/>
                <a:highlight>
                  <a:srgbClr val="F7F8F9"/>
                </a:highlight>
              </a:rPr>
              <a:t>Overall, 47% of treated patients showed improvements in neuropathy at 66 weeks compared to baseline versus 17% in the external placebo group. </a:t>
            </a:r>
          </a:p>
          <a:p>
            <a:pPr algn="l"/>
            <a:r>
              <a:rPr lang="en-US" sz="2000" b="0" i="0" dirty="0">
                <a:solidFill>
                  <a:srgbClr val="000000"/>
                </a:solidFill>
                <a:effectLst/>
                <a:highlight>
                  <a:srgbClr val="F7F8F9"/>
                </a:highlight>
              </a:rPr>
              <a:t>Among study completers, 53% of treated patients showed improvements in neuropathy at 66 weeks compared to baseline versus 19% in the external placebo group.</a:t>
            </a:r>
          </a:p>
          <a:p>
            <a:pPr algn="l"/>
            <a:r>
              <a:rPr lang="en-US" sz="2000" dirty="0" err="1">
                <a:effectLst/>
                <a:ea typeface="Calibri" panose="020F0502020204030204" pitchFamily="34" charset="0"/>
                <a:cs typeface="Calibri" panose="020F0502020204030204" pitchFamily="34" charset="0"/>
              </a:rPr>
              <a:t>Wainua</a:t>
            </a:r>
            <a:r>
              <a:rPr lang="en-US" sz="2000" b="0" i="0" dirty="0">
                <a:solidFill>
                  <a:srgbClr val="000000"/>
                </a:solidFill>
                <a:effectLst/>
                <a:highlight>
                  <a:srgbClr val="F7F8F9"/>
                </a:highlight>
              </a:rPr>
              <a:t> improved QoL demonstrating a 5.5 point LS mean decrease at 66 weeks (improvement), compared to a 14.2 point increase (worsening) in the external placebo group</a:t>
            </a:r>
          </a:p>
          <a:p>
            <a:pPr algn="l"/>
            <a:r>
              <a:rPr lang="en-US" sz="2000" b="0" i="0" dirty="0">
                <a:solidFill>
                  <a:srgbClr val="000000"/>
                </a:solidFill>
                <a:effectLst/>
                <a:highlight>
                  <a:srgbClr val="F7F8F9"/>
                </a:highlight>
              </a:rPr>
              <a:t>58% of treated patients showed improvements in QoL at 66 weeks compared to baseline versus 20% in the external placebo group</a:t>
            </a:r>
          </a:p>
          <a:p>
            <a:pPr algn="l"/>
            <a:r>
              <a:rPr lang="en-US" sz="2000" b="0" i="0" dirty="0">
                <a:solidFill>
                  <a:srgbClr val="000000"/>
                </a:solidFill>
                <a:effectLst/>
                <a:highlight>
                  <a:srgbClr val="F7F8F9"/>
                </a:highlight>
              </a:rPr>
              <a:t>Among study completers, 65% of treated patients showed improvements in QoL at 66 weeks compared to baseline versus 23% in the external placebo group</a:t>
            </a:r>
            <a:endParaRPr lang="en-US" sz="2000" b="0" i="0" dirty="0">
              <a:effectLst/>
              <a:highlight>
                <a:srgbClr val="FFFFFF"/>
              </a:highlight>
            </a:endParaRPr>
          </a:p>
          <a:p>
            <a:endParaRPr lang="en-US" sz="2400" b="0" i="0" dirty="0">
              <a:solidFill>
                <a:srgbClr val="000000"/>
              </a:solidFill>
              <a:effectLst/>
              <a:highlight>
                <a:srgbClr val="F7F8F9"/>
              </a:highlight>
            </a:endParaRPr>
          </a:p>
          <a:p>
            <a:r>
              <a:rPr lang="en-US" sz="2400" b="0" i="0" dirty="0">
                <a:solidFill>
                  <a:srgbClr val="000000"/>
                </a:solidFill>
                <a:effectLst/>
                <a:highlight>
                  <a:srgbClr val="F7F8F9"/>
                </a:highlight>
              </a:rPr>
              <a:t> </a:t>
            </a:r>
            <a:endParaRPr lang="en-US" sz="2200" b="0" i="0" dirty="0">
              <a:effectLst/>
              <a:highlight>
                <a:srgbClr val="FFFFFF"/>
              </a:highlight>
            </a:endParaRPr>
          </a:p>
          <a:p>
            <a:endParaRPr lang="en-US" sz="2200" b="0" i="0" dirty="0">
              <a:effectLst/>
              <a:highlight>
                <a:srgbClr val="FFFFFF"/>
              </a:highlight>
            </a:endParaRP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256491221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Zilbrysq</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Zilucoplan</a:t>
            </a:r>
            <a:r>
              <a:rPr lang="en-U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r>
              <a:rPr lang="en-US" sz="2000" dirty="0">
                <a:solidFill>
                  <a:srgbClr val="000000"/>
                </a:solidFill>
                <a:highlight>
                  <a:srgbClr val="F7F8F9"/>
                </a:highlight>
              </a:rPr>
              <a:t>I</a:t>
            </a:r>
            <a:r>
              <a:rPr lang="en-US" sz="2000" dirty="0">
                <a:solidFill>
                  <a:srgbClr val="000000"/>
                </a:solidFill>
              </a:rPr>
              <a:t>ndicated for the treatment of generalized myasthenia gravis (</a:t>
            </a:r>
            <a:r>
              <a:rPr lang="en-US" sz="2000" dirty="0" err="1">
                <a:solidFill>
                  <a:srgbClr val="000000"/>
                </a:solidFill>
              </a:rPr>
              <a:t>gMG</a:t>
            </a:r>
            <a:r>
              <a:rPr lang="en-US" sz="2000" dirty="0">
                <a:solidFill>
                  <a:srgbClr val="000000"/>
                </a:solidFill>
              </a:rPr>
              <a:t>) in adult patients who are </a:t>
            </a:r>
            <a:r>
              <a:rPr lang="en-US" sz="2000" dirty="0" err="1">
                <a:solidFill>
                  <a:srgbClr val="000000"/>
                </a:solidFill>
              </a:rPr>
              <a:t>antiacetylcholine</a:t>
            </a:r>
            <a:r>
              <a:rPr lang="en-US" sz="2000" dirty="0">
                <a:solidFill>
                  <a:srgbClr val="000000"/>
                </a:solidFill>
              </a:rPr>
              <a:t> receptor (</a:t>
            </a:r>
            <a:r>
              <a:rPr lang="en-US" sz="2000" dirty="0" err="1">
                <a:solidFill>
                  <a:srgbClr val="000000"/>
                </a:solidFill>
              </a:rPr>
              <a:t>AChR</a:t>
            </a:r>
            <a:r>
              <a:rPr lang="en-US" sz="2000" dirty="0">
                <a:solidFill>
                  <a:srgbClr val="000000"/>
                </a:solidFill>
              </a:rPr>
              <a:t>) antibody positive</a:t>
            </a:r>
          </a:p>
          <a:p>
            <a:r>
              <a:rPr lang="en-US" sz="2000" dirty="0">
                <a:solidFill>
                  <a:srgbClr val="000000"/>
                </a:solidFill>
              </a:rPr>
              <a:t>Patients should be vaccinated for meningococcal infection at least 2 weeks prior to administering the first dose of </a:t>
            </a:r>
            <a:r>
              <a:rPr lang="en-US" sz="2000" dirty="0" err="1">
                <a:solidFill>
                  <a:srgbClr val="000000"/>
                </a:solidFill>
              </a:rPr>
              <a:t>Zilbrysq</a:t>
            </a:r>
            <a:endParaRPr lang="en-US" sz="2000" dirty="0">
              <a:solidFill>
                <a:srgbClr val="000000"/>
              </a:solidFill>
            </a:endParaRPr>
          </a:p>
          <a:p>
            <a:r>
              <a:rPr lang="en-US" sz="2000" dirty="0">
                <a:solidFill>
                  <a:srgbClr val="000000"/>
                </a:solidFill>
              </a:rPr>
              <a:t>Prior to treatment initiation, baseline lipase and amylase levels should be obtained</a:t>
            </a:r>
          </a:p>
          <a:p>
            <a:r>
              <a:rPr lang="en-US" sz="2000" dirty="0">
                <a:solidFill>
                  <a:srgbClr val="000000"/>
                </a:solidFill>
              </a:rPr>
              <a:t>Given once daily as a subcutaneous injection; dosage is dependent on actual body weight and ranges from 16.6 mg to 32.4 mg</a:t>
            </a:r>
          </a:p>
          <a:p>
            <a:r>
              <a:rPr lang="en-US" sz="2000" b="0" i="0" dirty="0">
                <a:solidFill>
                  <a:srgbClr val="000000"/>
                </a:solidFill>
                <a:effectLst/>
                <a:highlight>
                  <a:srgbClr val="FFFFFF"/>
                </a:highlight>
              </a:rPr>
              <a:t>Available as </a:t>
            </a:r>
            <a:r>
              <a:rPr lang="en-US" sz="2000" dirty="0">
                <a:solidFill>
                  <a:srgbClr val="000000"/>
                </a:solidFill>
              </a:rPr>
              <a:t>16.6 mg/0.416 mL, 23 mg/0.574 mL, or 32.4 mg/0.81 mL injections in single-dose prefilled syringes</a:t>
            </a:r>
          </a:p>
          <a:p>
            <a:r>
              <a:rPr lang="en-US" sz="2000" b="0" i="0" dirty="0">
                <a:solidFill>
                  <a:srgbClr val="000000"/>
                </a:solidFill>
                <a:effectLst/>
                <a:highlight>
                  <a:srgbClr val="FFFFFF"/>
                </a:highlight>
              </a:rPr>
              <a:t>Contraindicated in patients with </a:t>
            </a:r>
            <a:r>
              <a:rPr lang="en-US" sz="2000" dirty="0">
                <a:solidFill>
                  <a:srgbClr val="000000"/>
                </a:solidFill>
              </a:rPr>
              <a:t>unresolved Neisseria meningitidis infection</a:t>
            </a:r>
            <a:endParaRPr lang="en-US" sz="2000" b="0" i="0" dirty="0">
              <a:solidFill>
                <a:srgbClr val="000000"/>
              </a:solidFill>
              <a:effectLst/>
              <a:highlight>
                <a:srgbClr val="FFFFFF"/>
              </a:highlight>
            </a:endParaRPr>
          </a:p>
          <a:p>
            <a:endParaRPr lang="en-US" sz="2200" b="0" i="0" dirty="0">
              <a:effectLst/>
              <a:highlight>
                <a:srgbClr val="FFFFFF"/>
              </a:highlight>
            </a:endParaRP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380256042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Zilbrysq</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Zilucoplan</a:t>
            </a:r>
            <a:r>
              <a:rPr lang="en-U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r>
              <a:rPr lang="en-US" sz="2200" b="0" i="0" dirty="0">
                <a:effectLst/>
                <a:highlight>
                  <a:srgbClr val="FFFFFF"/>
                </a:highlight>
              </a:rPr>
              <a:t>Boxed Warning:</a:t>
            </a:r>
          </a:p>
          <a:p>
            <a:pPr lvl="1"/>
            <a:r>
              <a:rPr lang="en-US" dirty="0"/>
              <a:t>Serious Meningococcal Infections </a:t>
            </a:r>
          </a:p>
          <a:p>
            <a:pPr marL="400050"/>
            <a:r>
              <a:rPr lang="en-US" sz="2200" b="0" i="0" dirty="0">
                <a:solidFill>
                  <a:srgbClr val="000000"/>
                </a:solidFill>
                <a:effectLst/>
                <a:highlight>
                  <a:srgbClr val="F7F8F9"/>
                </a:highlight>
              </a:rPr>
              <a:t>Healthcare providers who prescribe </a:t>
            </a:r>
            <a:r>
              <a:rPr lang="en-US" sz="2200" b="0" i="0" dirty="0" err="1">
                <a:solidFill>
                  <a:srgbClr val="000000"/>
                </a:solidFill>
                <a:effectLst/>
                <a:highlight>
                  <a:srgbClr val="F7F8F9"/>
                </a:highlight>
              </a:rPr>
              <a:t>Zilbrysq</a:t>
            </a:r>
            <a:r>
              <a:rPr lang="en-US" sz="2200" b="0" i="0" dirty="0">
                <a:solidFill>
                  <a:srgbClr val="000000"/>
                </a:solidFill>
                <a:effectLst/>
                <a:highlight>
                  <a:srgbClr val="F7F8F9"/>
                </a:highlight>
              </a:rPr>
              <a:t> must enroll in the </a:t>
            </a:r>
            <a:r>
              <a:rPr lang="en-US" sz="2200" b="0" i="0" dirty="0" err="1">
                <a:solidFill>
                  <a:srgbClr val="000000"/>
                </a:solidFill>
                <a:effectLst/>
                <a:highlight>
                  <a:srgbClr val="F7F8F9"/>
                </a:highlight>
              </a:rPr>
              <a:t>Zilbrysq</a:t>
            </a:r>
            <a:r>
              <a:rPr lang="en-US" sz="2200" b="0" i="0" dirty="0">
                <a:solidFill>
                  <a:srgbClr val="000000"/>
                </a:solidFill>
                <a:effectLst/>
                <a:highlight>
                  <a:srgbClr val="F7F8F9"/>
                </a:highlight>
              </a:rPr>
              <a:t> REMS</a:t>
            </a:r>
            <a:endParaRPr lang="en-US" sz="2200" dirty="0"/>
          </a:p>
          <a:p>
            <a:r>
              <a:rPr lang="en-US" sz="2200" b="0" i="0" dirty="0">
                <a:effectLst/>
                <a:highlight>
                  <a:srgbClr val="FFFFFF"/>
                </a:highlight>
              </a:rPr>
              <a:t>Additional Warnings:</a:t>
            </a:r>
          </a:p>
          <a:p>
            <a:pPr lvl="1"/>
            <a:r>
              <a:rPr lang="en-US" dirty="0"/>
              <a:t>Other Infections</a:t>
            </a:r>
            <a:endParaRPr lang="en-US" dirty="0">
              <a:highlight>
                <a:srgbClr val="FFFFFF"/>
              </a:highlight>
            </a:endParaRPr>
          </a:p>
          <a:p>
            <a:pPr lvl="1"/>
            <a:r>
              <a:rPr lang="en-US" dirty="0"/>
              <a:t>Pancreatitis and Pancreatic Cysts</a:t>
            </a:r>
          </a:p>
          <a:p>
            <a:pPr marL="400050"/>
            <a:r>
              <a:rPr lang="en-US" sz="2200" dirty="0"/>
              <a:t>Adverse reactions include injection site reactions, upper respiratory tract infection, and diarrhea</a:t>
            </a:r>
            <a:endParaRPr lang="en-US" sz="2200" b="0" i="0" dirty="0">
              <a:effectLst/>
              <a:highlight>
                <a:srgbClr val="FFFFFF"/>
              </a:highlight>
            </a:endParaRPr>
          </a:p>
          <a:p>
            <a:pPr marL="57150" indent="0">
              <a:buNone/>
            </a:pPr>
            <a:endParaRPr lang="en-US" sz="2200" b="0" i="0" dirty="0">
              <a:effectLst/>
              <a:highlight>
                <a:srgbClr val="FFFFFF"/>
              </a:highlight>
            </a:endParaRPr>
          </a:p>
          <a:p>
            <a:endParaRPr lang="en-US" sz="2200" b="0" i="0" dirty="0">
              <a:effectLst/>
              <a:highlight>
                <a:srgbClr val="FFFFFF"/>
              </a:highlight>
            </a:endParaRPr>
          </a:p>
          <a:p>
            <a:pPr marL="457200" lvl="1" indent="0">
              <a:buNone/>
            </a:pPr>
            <a:endParaRPr lang="en-US" sz="2000" dirty="0">
              <a:highlight>
                <a:srgbClr val="FFFFFF"/>
              </a:highlight>
            </a:endParaRPr>
          </a:p>
          <a:p>
            <a:pPr marL="457200" lvl="1" indent="0">
              <a:buNone/>
            </a:pPr>
            <a:endParaRPr lang="en-US" sz="2000" b="0" i="0" dirty="0">
              <a:effectLst/>
              <a:highlight>
                <a:srgbClr val="FFFFFF"/>
              </a:highlight>
            </a:endParaRPr>
          </a:p>
          <a:p>
            <a:pPr marL="457200" lvl="1" indent="0">
              <a:buNone/>
            </a:pPr>
            <a:endParaRPr lang="en-US" sz="2000" dirty="0">
              <a:highlight>
                <a:srgbClr val="FFFFFF"/>
              </a:highlight>
            </a:endParaRPr>
          </a:p>
          <a:p>
            <a:pPr marL="457200" lvl="1" indent="0">
              <a:buNone/>
            </a:pPr>
            <a:endParaRPr lang="en-US" sz="2200" b="0" i="0" dirty="0">
              <a:effectLst/>
              <a:highlight>
                <a:srgbClr val="FFFFFF"/>
              </a:highlight>
            </a:endParaRP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380423221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Zilbrysq</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Zilucoplan</a:t>
            </a:r>
            <a:r>
              <a:rPr lang="en-U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pPr marL="400050"/>
            <a:r>
              <a:rPr lang="en-US" sz="2000" dirty="0">
                <a:solidFill>
                  <a:srgbClr val="000000"/>
                </a:solidFill>
                <a:highlight>
                  <a:srgbClr val="F7F8F9"/>
                </a:highlight>
              </a:rPr>
              <a:t>T</a:t>
            </a:r>
            <a:r>
              <a:rPr lang="en-US" sz="2000" b="0" i="0" dirty="0">
                <a:solidFill>
                  <a:srgbClr val="000000"/>
                </a:solidFill>
                <a:effectLst/>
                <a:highlight>
                  <a:srgbClr val="F7F8F9"/>
                </a:highlight>
              </a:rPr>
              <a:t>he RAISE study was a multi-center, Phase 3, randomized, double-blind, placebo-controlled study</a:t>
            </a:r>
          </a:p>
          <a:p>
            <a:pPr marL="400050"/>
            <a:r>
              <a:rPr lang="en-US" sz="2000" b="0" i="0" dirty="0">
                <a:solidFill>
                  <a:srgbClr val="000000"/>
                </a:solidFill>
                <a:effectLst/>
                <a:highlight>
                  <a:srgbClr val="F7F8F9"/>
                </a:highlight>
              </a:rPr>
              <a:t>The trial assessed the efficacy, safety profile, and tolerability of </a:t>
            </a:r>
            <a:r>
              <a:rPr lang="en-US" sz="2000" b="0" i="0" dirty="0" err="1">
                <a:solidFill>
                  <a:srgbClr val="000000"/>
                </a:solidFill>
                <a:effectLst/>
                <a:highlight>
                  <a:srgbClr val="F7F8F9"/>
                </a:highlight>
              </a:rPr>
              <a:t>Zilbrysq</a:t>
            </a:r>
            <a:r>
              <a:rPr lang="en-US" sz="2000" b="0" i="0" dirty="0">
                <a:solidFill>
                  <a:srgbClr val="000000"/>
                </a:solidFill>
                <a:effectLst/>
                <a:highlight>
                  <a:srgbClr val="F7F8F9"/>
                </a:highlight>
              </a:rPr>
              <a:t> in adult patients with </a:t>
            </a:r>
            <a:r>
              <a:rPr lang="en-US" sz="2000" b="0" i="0" dirty="0" err="1">
                <a:solidFill>
                  <a:srgbClr val="000000"/>
                </a:solidFill>
                <a:effectLst/>
                <a:highlight>
                  <a:srgbClr val="F7F8F9"/>
                </a:highlight>
              </a:rPr>
              <a:t>AChR</a:t>
            </a:r>
            <a:r>
              <a:rPr lang="en-US" sz="2000" b="0" i="0" dirty="0">
                <a:solidFill>
                  <a:srgbClr val="000000"/>
                </a:solidFill>
                <a:effectLst/>
                <a:highlight>
                  <a:srgbClr val="F7F8F9"/>
                </a:highlight>
              </a:rPr>
              <a:t> antibody-positive </a:t>
            </a:r>
            <a:r>
              <a:rPr lang="en-US" sz="2000" b="0" i="0" dirty="0" err="1">
                <a:solidFill>
                  <a:srgbClr val="000000"/>
                </a:solidFill>
                <a:effectLst/>
                <a:highlight>
                  <a:srgbClr val="F7F8F9"/>
                </a:highlight>
              </a:rPr>
              <a:t>gMG</a:t>
            </a:r>
            <a:endParaRPr lang="en-US" sz="2000" b="0" i="0" dirty="0">
              <a:solidFill>
                <a:srgbClr val="000000"/>
              </a:solidFill>
              <a:effectLst/>
              <a:highlight>
                <a:srgbClr val="F7F8F9"/>
              </a:highlight>
            </a:endParaRPr>
          </a:p>
          <a:p>
            <a:pPr marL="400050"/>
            <a:r>
              <a:rPr lang="en-US" sz="2000" b="0" i="0" dirty="0">
                <a:solidFill>
                  <a:srgbClr val="000000"/>
                </a:solidFill>
                <a:effectLst/>
                <a:highlight>
                  <a:srgbClr val="F7F8F9"/>
                </a:highlight>
              </a:rPr>
              <a:t>Patients were randomized in a 1:1 ratio to receive daily subcutaneous injections of 0.3 mg/kg </a:t>
            </a:r>
            <a:r>
              <a:rPr lang="en-US" sz="2000" b="0" i="0" dirty="0" err="1">
                <a:solidFill>
                  <a:srgbClr val="000000"/>
                </a:solidFill>
                <a:effectLst/>
                <a:highlight>
                  <a:srgbClr val="F7F8F9"/>
                </a:highlight>
              </a:rPr>
              <a:t>Zilbrysq</a:t>
            </a:r>
            <a:r>
              <a:rPr lang="en-US" sz="2000" b="0" i="0" dirty="0">
                <a:solidFill>
                  <a:srgbClr val="000000"/>
                </a:solidFill>
                <a:effectLst/>
                <a:highlight>
                  <a:srgbClr val="F7F8F9"/>
                </a:highlight>
              </a:rPr>
              <a:t> or placebo for 12 weeks</a:t>
            </a:r>
          </a:p>
          <a:p>
            <a:pPr marL="400050"/>
            <a:r>
              <a:rPr lang="en-US" sz="2000" b="0" i="0" dirty="0">
                <a:solidFill>
                  <a:srgbClr val="000000"/>
                </a:solidFill>
                <a:effectLst/>
                <a:highlight>
                  <a:srgbClr val="F7F8F9"/>
                </a:highlight>
              </a:rPr>
              <a:t>The primary endpoint was change from baseline to Week 12 in the Myasthenia Gravis-Activities of Daily Living (MG-ADL) score</a:t>
            </a:r>
          </a:p>
          <a:p>
            <a:pPr marL="400050"/>
            <a:r>
              <a:rPr lang="en-US" sz="2000" b="0" i="0" dirty="0">
                <a:solidFill>
                  <a:srgbClr val="000000"/>
                </a:solidFill>
                <a:effectLst/>
                <a:highlight>
                  <a:srgbClr val="F7F8F9"/>
                </a:highlight>
              </a:rPr>
              <a:t>The MG-ADL is an eight-item patient-reported outcome measure assessing MG symptoms and functional activities related to activities of daily living </a:t>
            </a:r>
          </a:p>
          <a:p>
            <a:pPr marL="0" indent="0">
              <a:buNone/>
            </a:pPr>
            <a:endParaRPr lang="en-US" sz="2000" b="0" i="0" dirty="0">
              <a:effectLst/>
              <a:highlight>
                <a:srgbClr val="FFFFFF"/>
              </a:highlight>
            </a:endParaRPr>
          </a:p>
          <a:p>
            <a:pPr marL="400050"/>
            <a:endParaRPr lang="en-US" sz="2000" b="0" i="0" dirty="0">
              <a:solidFill>
                <a:srgbClr val="000000"/>
              </a:solidFill>
              <a:effectLst/>
              <a:highlight>
                <a:srgbClr val="F7F8F9"/>
              </a:highlight>
            </a:endParaRPr>
          </a:p>
          <a:p>
            <a:pPr marL="400050"/>
            <a:endParaRPr lang="en-US" sz="2000" b="0" i="0" dirty="0">
              <a:solidFill>
                <a:srgbClr val="000000"/>
              </a:solidFill>
              <a:effectLst/>
              <a:highlight>
                <a:srgbClr val="F7F8F9"/>
              </a:highlight>
            </a:endParaRPr>
          </a:p>
          <a:p>
            <a:pPr marL="400050"/>
            <a:endParaRPr lang="en-US" sz="2000" dirty="0">
              <a:solidFill>
                <a:srgbClr val="000000"/>
              </a:solidFill>
              <a:highlight>
                <a:srgbClr val="F7F8F9"/>
              </a:highlight>
            </a:endParaRPr>
          </a:p>
          <a:p>
            <a:pPr marL="57150" indent="0">
              <a:buNone/>
            </a:pPr>
            <a:endParaRPr lang="en-US" sz="2200" b="0" i="0" dirty="0">
              <a:effectLst/>
              <a:highlight>
                <a:srgbClr val="FFFFFF"/>
              </a:highlight>
            </a:endParaRPr>
          </a:p>
          <a:p>
            <a:endParaRPr lang="en-US" sz="2200" b="0" i="0" dirty="0">
              <a:effectLst/>
              <a:highlight>
                <a:srgbClr val="FFFFFF"/>
              </a:highlight>
            </a:endParaRPr>
          </a:p>
          <a:p>
            <a:pPr marL="457200" lvl="1" indent="0">
              <a:buNone/>
            </a:pPr>
            <a:endParaRPr lang="en-US" sz="2000" dirty="0">
              <a:highlight>
                <a:srgbClr val="FFFFFF"/>
              </a:highlight>
            </a:endParaRPr>
          </a:p>
          <a:p>
            <a:pPr marL="457200" lvl="1" indent="0">
              <a:buNone/>
            </a:pPr>
            <a:endParaRPr lang="en-US" sz="2000" b="0" i="0" dirty="0">
              <a:effectLst/>
              <a:highlight>
                <a:srgbClr val="FFFFFF"/>
              </a:highlight>
            </a:endParaRPr>
          </a:p>
          <a:p>
            <a:pPr marL="457200" lvl="1" indent="0">
              <a:buNone/>
            </a:pPr>
            <a:endParaRPr lang="en-US" sz="2000" dirty="0">
              <a:highlight>
                <a:srgbClr val="FFFFFF"/>
              </a:highlight>
            </a:endParaRPr>
          </a:p>
          <a:p>
            <a:pPr marL="457200" lvl="1" indent="0">
              <a:buNone/>
            </a:pPr>
            <a:endParaRPr lang="en-US" sz="2200" b="0" i="0" dirty="0">
              <a:effectLst/>
              <a:highlight>
                <a:srgbClr val="FFFFFF"/>
              </a:highlight>
            </a:endParaRP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336915420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Zilbrysq</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Zilucoplan</a:t>
            </a:r>
            <a:r>
              <a:rPr lang="en-U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r>
              <a:rPr lang="en-US" sz="2000" b="0" i="0" dirty="0">
                <a:solidFill>
                  <a:srgbClr val="000000"/>
                </a:solidFill>
                <a:effectLst/>
                <a:highlight>
                  <a:srgbClr val="F7F8F9"/>
                </a:highlight>
              </a:rPr>
              <a:t>Each of the items is scored, from 0 (normal) to 3 (most severe), providing a total MG-ADL score ranging from 0 to 24, where higher scores indicate greater severity of symptoms</a:t>
            </a:r>
          </a:p>
          <a:p>
            <a:r>
              <a:rPr lang="en-US" sz="2000" dirty="0">
                <a:solidFill>
                  <a:srgbClr val="000000"/>
                </a:solidFill>
                <a:highlight>
                  <a:srgbClr val="F7F8F9"/>
                </a:highlight>
              </a:rPr>
              <a:t>A</a:t>
            </a:r>
            <a:r>
              <a:rPr lang="en-US" sz="2000" b="0" i="0" dirty="0">
                <a:solidFill>
                  <a:srgbClr val="000000"/>
                </a:solidFill>
                <a:effectLst/>
                <a:highlight>
                  <a:srgbClr val="F7F8F9"/>
                </a:highlight>
              </a:rPr>
              <a:t>s a secondary endpoint, the efficacy of </a:t>
            </a:r>
            <a:r>
              <a:rPr lang="en-US" sz="2000" b="0" i="0" dirty="0" err="1">
                <a:solidFill>
                  <a:srgbClr val="000000"/>
                </a:solidFill>
                <a:effectLst/>
                <a:highlight>
                  <a:srgbClr val="F7F8F9"/>
                </a:highlight>
              </a:rPr>
              <a:t>Zilbrysq</a:t>
            </a:r>
            <a:r>
              <a:rPr lang="en-US" sz="2000" b="0" i="0" dirty="0">
                <a:solidFill>
                  <a:srgbClr val="000000"/>
                </a:solidFill>
                <a:effectLst/>
                <a:highlight>
                  <a:srgbClr val="F7F8F9"/>
                </a:highlight>
              </a:rPr>
              <a:t> was also measured using the Quantitative Myasthenia Gravis (QMG) total score which is a 13-item categorical grading system that assesses muscle weakness</a:t>
            </a:r>
          </a:p>
          <a:p>
            <a:r>
              <a:rPr lang="en-US" sz="2000" b="0" i="0" dirty="0">
                <a:solidFill>
                  <a:srgbClr val="000000"/>
                </a:solidFill>
                <a:effectLst/>
                <a:highlight>
                  <a:srgbClr val="F7F8F9"/>
                </a:highlight>
              </a:rPr>
              <a:t>Each item is assessed on a 4-point scale where a score of 0 represents no weakness and a score of 3 represents severe weakness</a:t>
            </a:r>
            <a:endParaRPr lang="en-US" sz="2000" dirty="0">
              <a:solidFill>
                <a:srgbClr val="000000"/>
              </a:solidFill>
              <a:highlight>
                <a:srgbClr val="F7F8F9"/>
              </a:highlight>
            </a:endParaRPr>
          </a:p>
          <a:p>
            <a:r>
              <a:rPr lang="en-US" sz="2000" dirty="0">
                <a:solidFill>
                  <a:srgbClr val="000000"/>
                </a:solidFill>
                <a:highlight>
                  <a:srgbClr val="F7F8F9"/>
                </a:highlight>
              </a:rPr>
              <a:t>T</a:t>
            </a:r>
            <a:r>
              <a:rPr lang="en-US" sz="2000" b="0" i="0" dirty="0">
                <a:solidFill>
                  <a:srgbClr val="000000"/>
                </a:solidFill>
                <a:effectLst/>
                <a:highlight>
                  <a:srgbClr val="F7F8F9"/>
                </a:highlight>
              </a:rPr>
              <a:t>otal possible score ranges from 0 to 39, where higher scores indicate more severe impairment</a:t>
            </a:r>
          </a:p>
          <a:p>
            <a:pPr marL="0" indent="0">
              <a:buNone/>
            </a:pPr>
            <a:endParaRPr lang="en-US" sz="2000" dirty="0">
              <a:solidFill>
                <a:srgbClr val="000000"/>
              </a:solidFill>
              <a:highlight>
                <a:srgbClr val="F7F8F9"/>
              </a:highlight>
            </a:endParaRPr>
          </a:p>
          <a:p>
            <a:pPr marL="0" indent="0">
              <a:buNone/>
            </a:pPr>
            <a:endParaRPr lang="en-US" sz="2000" b="0" i="0" dirty="0">
              <a:effectLst/>
              <a:highlight>
                <a:srgbClr val="FFFFFF"/>
              </a:highlight>
            </a:endParaRPr>
          </a:p>
          <a:p>
            <a:pPr marL="400050"/>
            <a:endParaRPr lang="en-US" sz="2000" b="0" i="0" dirty="0">
              <a:solidFill>
                <a:srgbClr val="000000"/>
              </a:solidFill>
              <a:effectLst/>
              <a:highlight>
                <a:srgbClr val="F7F8F9"/>
              </a:highlight>
            </a:endParaRPr>
          </a:p>
          <a:p>
            <a:pPr marL="400050"/>
            <a:endParaRPr lang="en-US" sz="2000" b="0" i="0" dirty="0">
              <a:solidFill>
                <a:srgbClr val="000000"/>
              </a:solidFill>
              <a:effectLst/>
              <a:highlight>
                <a:srgbClr val="F7F8F9"/>
              </a:highlight>
            </a:endParaRPr>
          </a:p>
          <a:p>
            <a:pPr marL="400050"/>
            <a:endParaRPr lang="en-US" sz="2000" dirty="0">
              <a:solidFill>
                <a:srgbClr val="000000"/>
              </a:solidFill>
              <a:highlight>
                <a:srgbClr val="F7F8F9"/>
              </a:highlight>
            </a:endParaRPr>
          </a:p>
          <a:p>
            <a:pPr marL="57150" indent="0">
              <a:buNone/>
            </a:pPr>
            <a:endParaRPr lang="en-US" sz="2200" b="0" i="0" dirty="0">
              <a:effectLst/>
              <a:highlight>
                <a:srgbClr val="FFFFFF"/>
              </a:highlight>
            </a:endParaRPr>
          </a:p>
          <a:p>
            <a:endParaRPr lang="en-US" sz="2200" b="0" i="0" dirty="0">
              <a:effectLst/>
              <a:highlight>
                <a:srgbClr val="FFFFFF"/>
              </a:highlight>
            </a:endParaRPr>
          </a:p>
          <a:p>
            <a:pPr marL="457200" lvl="1" indent="0">
              <a:buNone/>
            </a:pPr>
            <a:endParaRPr lang="en-US" sz="2000" dirty="0">
              <a:highlight>
                <a:srgbClr val="FFFFFF"/>
              </a:highlight>
            </a:endParaRPr>
          </a:p>
          <a:p>
            <a:pPr marL="457200" lvl="1" indent="0">
              <a:buNone/>
            </a:pPr>
            <a:endParaRPr lang="en-US" sz="2000" b="0" i="0" dirty="0">
              <a:effectLst/>
              <a:highlight>
                <a:srgbClr val="FFFFFF"/>
              </a:highlight>
            </a:endParaRPr>
          </a:p>
          <a:p>
            <a:pPr marL="457200" lvl="1" indent="0">
              <a:buNone/>
            </a:pPr>
            <a:endParaRPr lang="en-US" sz="2000" dirty="0">
              <a:highlight>
                <a:srgbClr val="FFFFFF"/>
              </a:highlight>
            </a:endParaRPr>
          </a:p>
          <a:p>
            <a:pPr marL="457200" lvl="1" indent="0">
              <a:buNone/>
            </a:pPr>
            <a:endParaRPr lang="en-US" sz="2200" b="0" i="0" dirty="0">
              <a:effectLst/>
              <a:highlight>
                <a:srgbClr val="FFFFFF"/>
              </a:highlight>
            </a:endParaRP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234787194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pPr marR="0" lvl="0">
              <a:spcBef>
                <a:spcPts val="0"/>
              </a:spcBef>
              <a:spcAft>
                <a:spcPts val="0"/>
              </a:spcAft>
              <a:buClr>
                <a:srgbClr val="000000"/>
              </a:buClr>
            </a:pPr>
            <a:r>
              <a:rPr lang="en-US" sz="3200" dirty="0" err="1">
                <a:effectLst/>
                <a:latin typeface="Calibri" panose="020F0502020204030204" pitchFamily="34" charset="0"/>
                <a:ea typeface="Calibri" panose="020F0502020204030204" pitchFamily="34" charset="0"/>
                <a:cs typeface="Calibri" panose="020F0502020204030204" pitchFamily="34" charset="0"/>
              </a:rPr>
              <a:t>Zilbrysq</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Zilucoplan</a:t>
            </a:r>
            <a:r>
              <a:rPr lang="en-US" sz="3200" dirty="0">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0" y="742950"/>
            <a:ext cx="9067800" cy="3962400"/>
          </a:xfrm>
        </p:spPr>
        <p:txBody>
          <a:bodyPr/>
          <a:lstStyle/>
          <a:p>
            <a:r>
              <a:rPr lang="en-US" b="0" i="0" dirty="0">
                <a:solidFill>
                  <a:srgbClr val="000000"/>
                </a:solidFill>
                <a:effectLst/>
                <a:highlight>
                  <a:srgbClr val="F7F8F9"/>
                </a:highlight>
              </a:rPr>
              <a:t>At week 12, treatment with </a:t>
            </a:r>
            <a:r>
              <a:rPr lang="en-US" b="0" i="0" dirty="0" err="1">
                <a:solidFill>
                  <a:srgbClr val="000000"/>
                </a:solidFill>
                <a:effectLst/>
                <a:highlight>
                  <a:srgbClr val="F7F8F9"/>
                </a:highlight>
              </a:rPr>
              <a:t>Zilbrysq</a:t>
            </a:r>
            <a:r>
              <a:rPr lang="en-US" b="0" i="0" dirty="0">
                <a:solidFill>
                  <a:srgbClr val="000000"/>
                </a:solidFill>
                <a:effectLst/>
                <a:highlight>
                  <a:srgbClr val="F7F8F9"/>
                </a:highlight>
              </a:rPr>
              <a:t> demonstrated a statistically significant improvement from baseline compared to placebo for MG-ADL total score and QMG total score</a:t>
            </a:r>
            <a:endParaRPr lang="en-US" dirty="0">
              <a:solidFill>
                <a:srgbClr val="000000"/>
              </a:solidFill>
              <a:highlight>
                <a:srgbClr val="F7F8F9"/>
              </a:highlight>
            </a:endParaRPr>
          </a:p>
          <a:p>
            <a:r>
              <a:rPr lang="en-US" b="0" i="0" dirty="0">
                <a:solidFill>
                  <a:srgbClr val="000000"/>
                </a:solidFill>
                <a:effectLst/>
                <a:highlight>
                  <a:srgbClr val="F7F8F9"/>
                </a:highlight>
              </a:rPr>
              <a:t>Other secondary endpoints included the proportion of patients with improvements of at least 3 and 5 points in the MG-ADL total score and QMG total score, respectively, at Week 12 without rescue therapy</a:t>
            </a:r>
            <a:endParaRPr lang="en-US" b="0" i="0" dirty="0">
              <a:effectLst/>
              <a:highlight>
                <a:srgbClr val="FFFFFF"/>
              </a:highlight>
            </a:endParaRPr>
          </a:p>
          <a:p>
            <a:endParaRPr lang="en-US" sz="2000" b="0" i="0" dirty="0">
              <a:solidFill>
                <a:srgbClr val="000000"/>
              </a:solidFill>
              <a:effectLst/>
              <a:highlight>
                <a:srgbClr val="F7F8F9"/>
              </a:highlight>
              <a:latin typeface="Roboto" panose="02000000000000000000" pitchFamily="2" charset="0"/>
            </a:endParaRPr>
          </a:p>
          <a:p>
            <a:pPr marL="0" indent="0">
              <a:buNone/>
            </a:pPr>
            <a:endParaRPr lang="en-US" sz="2000" dirty="0">
              <a:solidFill>
                <a:srgbClr val="000000"/>
              </a:solidFill>
              <a:highlight>
                <a:srgbClr val="F7F8F9"/>
              </a:highlight>
            </a:endParaRPr>
          </a:p>
          <a:p>
            <a:pPr marL="0" indent="0">
              <a:buNone/>
            </a:pPr>
            <a:endParaRPr lang="en-US" sz="2000" b="0" i="0" dirty="0">
              <a:effectLst/>
              <a:highlight>
                <a:srgbClr val="FFFFFF"/>
              </a:highlight>
            </a:endParaRPr>
          </a:p>
          <a:p>
            <a:pPr marL="400050"/>
            <a:endParaRPr lang="en-US" sz="2000" b="0" i="0" dirty="0">
              <a:solidFill>
                <a:srgbClr val="000000"/>
              </a:solidFill>
              <a:effectLst/>
              <a:highlight>
                <a:srgbClr val="F7F8F9"/>
              </a:highlight>
            </a:endParaRPr>
          </a:p>
          <a:p>
            <a:pPr marL="400050"/>
            <a:endParaRPr lang="en-US" sz="2000" b="0" i="0" dirty="0">
              <a:solidFill>
                <a:srgbClr val="000000"/>
              </a:solidFill>
              <a:effectLst/>
              <a:highlight>
                <a:srgbClr val="F7F8F9"/>
              </a:highlight>
            </a:endParaRPr>
          </a:p>
          <a:p>
            <a:pPr marL="400050"/>
            <a:endParaRPr lang="en-US" sz="2000" dirty="0">
              <a:solidFill>
                <a:srgbClr val="000000"/>
              </a:solidFill>
              <a:highlight>
                <a:srgbClr val="F7F8F9"/>
              </a:highlight>
            </a:endParaRPr>
          </a:p>
          <a:p>
            <a:pPr marL="57150" indent="0">
              <a:buNone/>
            </a:pPr>
            <a:endParaRPr lang="en-US" sz="2200" b="0" i="0" dirty="0">
              <a:effectLst/>
              <a:highlight>
                <a:srgbClr val="FFFFFF"/>
              </a:highlight>
            </a:endParaRPr>
          </a:p>
          <a:p>
            <a:endParaRPr lang="en-US" sz="2200" b="0" i="0" dirty="0">
              <a:effectLst/>
              <a:highlight>
                <a:srgbClr val="FFFFFF"/>
              </a:highlight>
            </a:endParaRPr>
          </a:p>
          <a:p>
            <a:pPr marL="457200" lvl="1" indent="0">
              <a:buNone/>
            </a:pPr>
            <a:endParaRPr lang="en-US" sz="2000" dirty="0">
              <a:highlight>
                <a:srgbClr val="FFFFFF"/>
              </a:highlight>
            </a:endParaRPr>
          </a:p>
          <a:p>
            <a:pPr marL="457200" lvl="1" indent="0">
              <a:buNone/>
            </a:pPr>
            <a:endParaRPr lang="en-US" sz="2000" b="0" i="0" dirty="0">
              <a:effectLst/>
              <a:highlight>
                <a:srgbClr val="FFFFFF"/>
              </a:highlight>
            </a:endParaRPr>
          </a:p>
          <a:p>
            <a:pPr marL="457200" lvl="1" indent="0">
              <a:buNone/>
            </a:pPr>
            <a:endParaRPr lang="en-US" sz="2000" dirty="0">
              <a:highlight>
                <a:srgbClr val="FFFFFF"/>
              </a:highlight>
            </a:endParaRPr>
          </a:p>
          <a:p>
            <a:pPr marL="457200" lvl="1" indent="0">
              <a:buNone/>
            </a:pPr>
            <a:endParaRPr lang="en-US" sz="2200" b="0" i="0" dirty="0">
              <a:effectLst/>
              <a:highlight>
                <a:srgbClr val="FFFFFF"/>
              </a:highlight>
            </a:endParaRPr>
          </a:p>
          <a:p>
            <a:pPr algn="l"/>
            <a:endParaRPr lang="en-US" sz="2000" b="0" i="0" dirty="0">
              <a:effectLst/>
              <a:highlight>
                <a:srgbClr val="FFFFFF"/>
              </a:highlight>
            </a:endParaRPr>
          </a:p>
          <a:p>
            <a:pPr lvl="1"/>
            <a:endParaRPr lang="en-US" sz="900" b="0" i="0" dirty="0">
              <a:effectLst/>
              <a:highlight>
                <a:srgbClr val="FFFFFF"/>
              </a:highlight>
              <a:latin typeface="Times New Roman" panose="02020603050405020304" pitchFamily="18" charset="0"/>
            </a:endParaRPr>
          </a:p>
          <a:p>
            <a:pPr lvl="1"/>
            <a:endParaRPr lang="en-US" sz="1400" b="0" i="0" dirty="0">
              <a:effectLst/>
              <a:highlight>
                <a:srgbClr val="FFFFFF"/>
              </a:highlight>
              <a:latin typeface="Times New Roman" panose="02020603050405020304" pitchFamily="18" charset="0"/>
            </a:endParaRPr>
          </a:p>
          <a:p>
            <a:pPr lvl="1"/>
            <a:endParaRPr lang="en-US" sz="2000" b="0" i="0" dirty="0">
              <a:effectLst/>
              <a:highlight>
                <a:srgbClr val="FFFFFF"/>
              </a:highlight>
            </a:endParaRPr>
          </a:p>
          <a:p>
            <a:pPr lvl="1"/>
            <a:endParaRPr lang="en-US" sz="1800" b="0" i="0" dirty="0">
              <a:effectLst/>
              <a:highlight>
                <a:srgbClr val="FFFFFF"/>
              </a:highlight>
            </a:endParaRPr>
          </a:p>
          <a:p>
            <a:pPr algn="l"/>
            <a:endParaRPr lang="en-US" sz="2000" b="0" i="0" dirty="0">
              <a:effectLst/>
              <a:highlight>
                <a:srgbClr val="FFFFFF"/>
              </a:highlight>
            </a:endParaRPr>
          </a:p>
          <a:p>
            <a:endParaRPr lang="en-US" sz="2200" b="0" i="0" dirty="0">
              <a:effectLst/>
              <a:highlight>
                <a:srgbClr val="FFFFFF"/>
              </a:highlight>
            </a:endParaRPr>
          </a:p>
          <a:p>
            <a:pPr lvl="1"/>
            <a:endParaRPr lang="en-US" sz="1200" b="0" i="0" dirty="0">
              <a:effectLst/>
              <a:highlight>
                <a:srgbClr val="FFFFFF"/>
              </a:highlight>
              <a:latin typeface="Times New Roman" panose="02020603050405020304" pitchFamily="18" charset="0"/>
            </a:endParaRPr>
          </a:p>
          <a:p>
            <a:pPr algn="l"/>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a:p>
            <a:endParaRPr lang="en-US" sz="1400" b="0" i="0" dirty="0">
              <a:effectLst/>
              <a:highlight>
                <a:srgbClr val="FFFFFF"/>
              </a:highlight>
              <a:latin typeface="Times New Roman" panose="02020603050405020304" pitchFamily="18" charset="0"/>
            </a:endParaRPr>
          </a:p>
          <a:p>
            <a:pPr lvl="1"/>
            <a:endParaRPr lang="en-US" sz="1800" b="0" i="0" dirty="0">
              <a:effectLst/>
              <a:highlight>
                <a:srgbClr val="FFFFFF"/>
              </a:highlight>
            </a:endParaRPr>
          </a:p>
        </p:txBody>
      </p:sp>
    </p:spTree>
    <p:extLst>
      <p:ext uri="{BB962C8B-B14F-4D97-AF65-F5344CB8AC3E}">
        <p14:creationId xmlns:p14="http://schemas.microsoft.com/office/powerpoint/2010/main" val="374372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8B9C-DDD4-4A7B-9762-42E1B1652979}"/>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11863446-3373-4046-B083-BE4A1D34544A}"/>
              </a:ext>
            </a:extLst>
          </p:cNvPr>
          <p:cNvSpPr>
            <a:spLocks noGrp="1"/>
          </p:cNvSpPr>
          <p:nvPr>
            <p:ph idx="1"/>
          </p:nvPr>
        </p:nvSpPr>
        <p:spPr>
          <a:xfrm>
            <a:off x="152400" y="742950"/>
            <a:ext cx="8686800" cy="3810000"/>
          </a:xfrm>
        </p:spPr>
        <p:txBody>
          <a:bodyPr/>
          <a:lstStyle/>
          <a:p>
            <a:pPr marL="57150" indent="0">
              <a:buNone/>
            </a:pPr>
            <a:r>
              <a:rPr lang="en-US" sz="2000" dirty="0">
                <a:solidFill>
                  <a:srgbClr val="000000"/>
                </a:solidFill>
              </a:rPr>
              <a:t>The AHS recommends initiating CGRP inhibitors for migraine prophylaxis in patients ≥ 18 years of age with the following:</a:t>
            </a:r>
          </a:p>
          <a:p>
            <a:pPr marL="800100" lvl="1" indent="-342900">
              <a:buFont typeface="+mj-lt"/>
              <a:buAutoNum type="arabicPeriod"/>
            </a:pPr>
            <a:r>
              <a:rPr lang="en-US" sz="1800" dirty="0">
                <a:solidFill>
                  <a:srgbClr val="000000"/>
                </a:solidFill>
              </a:rPr>
              <a:t>Diagnosis of migraine (with or without aura) experiencing 4 to 7 monthly headache days with moderate disability and inability to tolerate or inadequate response to a 6-week trial of at least 2 oral prophylactic agents </a:t>
            </a:r>
          </a:p>
          <a:p>
            <a:pPr marL="800100" lvl="1" indent="-342900">
              <a:buFont typeface="+mj-lt"/>
              <a:buAutoNum type="arabicPeriod"/>
            </a:pPr>
            <a:r>
              <a:rPr lang="en-US" sz="1800" dirty="0">
                <a:solidFill>
                  <a:srgbClr val="000000"/>
                </a:solidFill>
              </a:rPr>
              <a:t>Diagnosis of migraine (with or without aura) experiencing 8 to 14 monthly headache days and inability to tolerate or inadequate response to a 6-week trial of at least 2 oral prophylactic agents</a:t>
            </a:r>
          </a:p>
          <a:p>
            <a:pPr marL="800100" lvl="1" indent="-342900">
              <a:buFont typeface="+mj-lt"/>
              <a:buAutoNum type="arabicPeriod"/>
            </a:pPr>
            <a:r>
              <a:rPr lang="en-US" sz="1800" dirty="0">
                <a:solidFill>
                  <a:srgbClr val="000000"/>
                </a:solidFill>
              </a:rPr>
              <a:t>Diagnosis of chronic migraine and either inability to tolerate or inadequate response to a 6-week trial of at least 2 oral prophylactic agents or at least 6 months of onabotulinumtoxinA treatment</a:t>
            </a:r>
          </a:p>
          <a:p>
            <a:endParaRPr lang="en-US" dirty="0"/>
          </a:p>
        </p:txBody>
      </p:sp>
    </p:spTree>
    <p:extLst>
      <p:ext uri="{BB962C8B-B14F-4D97-AF65-F5344CB8AC3E}">
        <p14:creationId xmlns:p14="http://schemas.microsoft.com/office/powerpoint/2010/main" val="181303330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63D4-206F-477C-93FC-1B075001329B}"/>
              </a:ext>
            </a:extLst>
          </p:cNvPr>
          <p:cNvSpPr>
            <a:spLocks noGrp="1"/>
          </p:cNvSpPr>
          <p:nvPr>
            <p:ph type="ctrTitle"/>
          </p:nvPr>
        </p:nvSpPr>
        <p:spPr/>
        <p:txBody>
          <a:bodyPr/>
          <a:lstStyle/>
          <a:p>
            <a:r>
              <a:rPr lang="en-US" dirty="0"/>
              <a:t>Executive Session</a:t>
            </a:r>
          </a:p>
        </p:txBody>
      </p:sp>
    </p:spTree>
    <p:extLst>
      <p:ext uri="{BB962C8B-B14F-4D97-AF65-F5344CB8AC3E}">
        <p14:creationId xmlns:p14="http://schemas.microsoft.com/office/powerpoint/2010/main" val="138966413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D127-2918-4175-B919-C8606B816B09}"/>
              </a:ext>
            </a:extLst>
          </p:cNvPr>
          <p:cNvSpPr>
            <a:spLocks noGrp="1"/>
          </p:cNvSpPr>
          <p:nvPr>
            <p:ph type="ctrTitle"/>
          </p:nvPr>
        </p:nvSpPr>
        <p:spPr/>
        <p:txBody>
          <a:bodyPr/>
          <a:lstStyle/>
          <a:p>
            <a:r>
              <a:rPr lang="en-US" dirty="0"/>
              <a:t>Public Therapeutic Class Votes</a:t>
            </a:r>
          </a:p>
        </p:txBody>
      </p:sp>
    </p:spTree>
    <p:extLst>
      <p:ext uri="{BB962C8B-B14F-4D97-AF65-F5344CB8AC3E}">
        <p14:creationId xmlns:p14="http://schemas.microsoft.com/office/powerpoint/2010/main" val="45707324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ACD9-9209-4B56-9A44-0F7604075096}"/>
              </a:ext>
            </a:extLst>
          </p:cNvPr>
          <p:cNvSpPr>
            <a:spLocks noGrp="1"/>
          </p:cNvSpPr>
          <p:nvPr>
            <p:ph type="title"/>
          </p:nvPr>
        </p:nvSpPr>
        <p:spPr>
          <a:xfrm>
            <a:off x="457200" y="1356490"/>
            <a:ext cx="8229600" cy="834260"/>
          </a:xfrm>
        </p:spPr>
        <p:txBody>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rPr>
              <a:t>Meeting Adjournment</a:t>
            </a:r>
            <a:endParaRPr lang="en-US" sz="36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D7081D6-8BB8-4254-92F6-49A0543B8197}"/>
              </a:ext>
            </a:extLst>
          </p:cNvPr>
          <p:cNvSpPr>
            <a:spLocks noGrp="1"/>
          </p:cNvSpPr>
          <p:nvPr>
            <p:ph type="subTitle" idx="1"/>
          </p:nvPr>
        </p:nvSpPr>
        <p:spPr>
          <a:xfrm>
            <a:off x="457200" y="2495550"/>
            <a:ext cx="8229600" cy="1676400"/>
          </a:xfrm>
        </p:spPr>
        <p:txBody>
          <a:bodyPr/>
          <a:lstStyle/>
          <a:p>
            <a:pPr marL="0" marR="0" indent="0" algn="ctr">
              <a:spcBef>
                <a:spcPts val="0"/>
              </a:spcBef>
              <a:spcAft>
                <a:spcPts val="0"/>
              </a:spcAft>
              <a:buNone/>
            </a:pPr>
            <a:r>
              <a:rPr lang="en-US" sz="2400" b="1" dirty="0">
                <a:solidFill>
                  <a:srgbClr val="000000"/>
                </a:solidFill>
                <a:effectLst/>
                <a:ea typeface="Calibri" panose="020F0502020204030204" pitchFamily="34" charset="0"/>
              </a:rPr>
              <a:t>Future Meeting Dates: </a:t>
            </a:r>
            <a:endParaRPr lang="en-US" sz="2400" dirty="0">
              <a:solidFill>
                <a:srgbClr val="000000"/>
              </a:solidFill>
              <a:effectLst/>
              <a:ea typeface="Times New Roman" panose="02020603050405020304" pitchFamily="18" charset="0"/>
            </a:endParaRPr>
          </a:p>
          <a:p>
            <a:pPr marL="0" marR="0" indent="0" algn="ctr">
              <a:spcBef>
                <a:spcPts val="0"/>
              </a:spcBef>
              <a:spcAft>
                <a:spcPts val="0"/>
              </a:spcAft>
              <a:buNone/>
            </a:pPr>
            <a:r>
              <a:rPr lang="en-US" sz="2400" dirty="0">
                <a:solidFill>
                  <a:srgbClr val="000000"/>
                </a:solidFill>
                <a:effectLst/>
                <a:ea typeface="Calibri" panose="020F0502020204030204" pitchFamily="34" charset="0"/>
              </a:rPr>
              <a:t>October </a:t>
            </a:r>
            <a:r>
              <a:rPr lang="en-US" sz="2400" dirty="0">
                <a:solidFill>
                  <a:srgbClr val="000000"/>
                </a:solidFill>
                <a:ea typeface="Calibri" panose="020F0502020204030204" pitchFamily="34" charset="0"/>
              </a:rPr>
              <a:t>15</a:t>
            </a:r>
            <a:r>
              <a:rPr lang="en-US" sz="2400" dirty="0">
                <a:solidFill>
                  <a:srgbClr val="000000"/>
                </a:solidFill>
                <a:effectLst/>
                <a:ea typeface="Calibri" panose="020F0502020204030204" pitchFamily="34" charset="0"/>
              </a:rPr>
              <a:t>, 2024</a:t>
            </a:r>
          </a:p>
          <a:p>
            <a:pPr marL="0" marR="0" indent="0" algn="ctr">
              <a:spcBef>
                <a:spcPts val="0"/>
              </a:spcBef>
              <a:spcAft>
                <a:spcPts val="0"/>
              </a:spcAft>
              <a:buNone/>
            </a:pPr>
            <a:r>
              <a:rPr lang="en-US" sz="2400" dirty="0">
                <a:solidFill>
                  <a:srgbClr val="000000"/>
                </a:solidFill>
                <a:effectLst/>
                <a:ea typeface="Times New Roman" panose="02020603050405020304" pitchFamily="18" charset="0"/>
              </a:rPr>
              <a:t>January 25, 2025</a:t>
            </a:r>
          </a:p>
        </p:txBody>
      </p:sp>
    </p:spTree>
    <p:extLst>
      <p:ext uri="{BB962C8B-B14F-4D97-AF65-F5344CB8AC3E}">
        <p14:creationId xmlns:p14="http://schemas.microsoft.com/office/powerpoint/2010/main" val="403912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557A-0FE0-4C64-8D8E-0A6E3E83E408}"/>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19728516-D51C-440B-9DF7-E36C0307C746}"/>
              </a:ext>
            </a:extLst>
          </p:cNvPr>
          <p:cNvSpPr>
            <a:spLocks noGrp="1"/>
          </p:cNvSpPr>
          <p:nvPr>
            <p:ph idx="1"/>
          </p:nvPr>
        </p:nvSpPr>
        <p:spPr>
          <a:xfrm>
            <a:off x="228600" y="760214"/>
            <a:ext cx="8229600" cy="3623072"/>
          </a:xfrm>
        </p:spPr>
        <p:txBody>
          <a:bodyPr/>
          <a:lstStyle/>
          <a:p>
            <a:pPr marL="57150" indent="0">
              <a:buNone/>
            </a:pPr>
            <a:r>
              <a:rPr lang="en-US" sz="2200" dirty="0">
                <a:solidFill>
                  <a:srgbClr val="000000"/>
                </a:solidFill>
              </a:rPr>
              <a:t>The AHS recommends the following for the treatment of Cluster Headaches:</a:t>
            </a:r>
          </a:p>
          <a:p>
            <a:pPr marL="857250" lvl="1" indent="-457200">
              <a:buFont typeface="+mj-lt"/>
              <a:buAutoNum type="arabicPeriod"/>
            </a:pPr>
            <a:r>
              <a:rPr lang="en-US" sz="1800" dirty="0">
                <a:solidFill>
                  <a:srgbClr val="000000"/>
                </a:solidFill>
              </a:rPr>
              <a:t>Subcutaneous sumatriptan (SC), zolmitriptan nasal spray, and 100% oxygen for the acute treatment of episodic or chronic CH</a:t>
            </a:r>
          </a:p>
          <a:p>
            <a:pPr marL="857250" lvl="1" indent="-457200">
              <a:buFont typeface="+mj-lt"/>
              <a:buAutoNum type="arabicPeriod"/>
            </a:pPr>
            <a:r>
              <a:rPr lang="en-US" sz="1800" dirty="0">
                <a:solidFill>
                  <a:srgbClr val="000000"/>
                </a:solidFill>
              </a:rPr>
              <a:t>Therapies considered probably effective for episodic and chronic CH include sumatriptan nasal spray and oral zolmitriptan</a:t>
            </a:r>
          </a:p>
          <a:p>
            <a:pPr marL="857250" lvl="1" indent="-457200">
              <a:buFont typeface="+mj-lt"/>
              <a:buAutoNum type="arabicPeriod"/>
            </a:pPr>
            <a:r>
              <a:rPr lang="en-US" sz="1800" dirty="0">
                <a:solidFill>
                  <a:srgbClr val="000000"/>
                </a:solidFill>
              </a:rPr>
              <a:t>Galcanezumab-gnlm (Emgality) is the first FDA-approved treatment for episodic CH that decreases the frequency of acute attacks and was not available at the time of the AHS guideline development</a:t>
            </a:r>
          </a:p>
          <a:p>
            <a:endParaRPr lang="en-US" dirty="0"/>
          </a:p>
        </p:txBody>
      </p:sp>
    </p:spTree>
    <p:extLst>
      <p:ext uri="{BB962C8B-B14F-4D97-AF65-F5344CB8AC3E}">
        <p14:creationId xmlns:p14="http://schemas.microsoft.com/office/powerpoint/2010/main" val="1218938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4E6E-E423-4E56-97B3-7FB48E3B04B7}"/>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7CE0396D-B6A6-4537-98E6-6CFA6CE14AD9}"/>
              </a:ext>
            </a:extLst>
          </p:cNvPr>
          <p:cNvSpPr>
            <a:spLocks noGrp="1"/>
          </p:cNvSpPr>
          <p:nvPr>
            <p:ph idx="1"/>
          </p:nvPr>
        </p:nvSpPr>
        <p:spPr>
          <a:xfrm>
            <a:off x="76200" y="742950"/>
            <a:ext cx="8686800" cy="3983236"/>
          </a:xfrm>
        </p:spPr>
        <p:txBody>
          <a:bodyPr/>
          <a:lstStyle/>
          <a:p>
            <a:pPr>
              <a:buNone/>
            </a:pPr>
            <a:r>
              <a:rPr lang="en-US" altLang="en-US" sz="2400" b="1" i="1" dirty="0">
                <a:solidFill>
                  <a:schemeClr val="tx1">
                    <a:lumMod val="50000"/>
                  </a:schemeClr>
                </a:solidFill>
              </a:rPr>
              <a:t>Product/Guideline Updates:</a:t>
            </a:r>
          </a:p>
          <a:p>
            <a:pPr marR="0" lvl="0" fontAlgn="base">
              <a:spcBef>
                <a:spcPts val="0"/>
              </a:spcBef>
              <a:buClr>
                <a:srgbClr val="000000"/>
              </a:buClr>
            </a:pPr>
            <a:r>
              <a:rPr lang="en-US" sz="1800" dirty="0">
                <a:effectLst/>
                <a:ea typeface="Times New Roman" panose="02020603050405020304" pitchFamily="18" charset="0"/>
              </a:rPr>
              <a:t>FDA approved </a:t>
            </a:r>
            <a:r>
              <a:rPr lang="en-US" sz="1800" dirty="0" err="1">
                <a:effectLst/>
                <a:ea typeface="Times New Roman" panose="02020603050405020304" pitchFamily="18" charset="0"/>
              </a:rPr>
              <a:t>Zavzpret</a:t>
            </a:r>
            <a:r>
              <a:rPr lang="en-US" sz="1800" dirty="0">
                <a:effectLst/>
                <a:ea typeface="Times New Roman" panose="02020603050405020304" pitchFamily="18" charset="0"/>
              </a:rPr>
              <a:t> (</a:t>
            </a:r>
            <a:r>
              <a:rPr lang="en-US" sz="1800" dirty="0" err="1">
                <a:effectLst/>
                <a:ea typeface="Times New Roman" panose="02020603050405020304" pitchFamily="18" charset="0"/>
              </a:rPr>
              <a:t>zavegepant</a:t>
            </a:r>
            <a:r>
              <a:rPr lang="en-US" sz="1800" dirty="0">
                <a:effectLst/>
                <a:ea typeface="Times New Roman" panose="02020603050405020304" pitchFamily="18" charset="0"/>
              </a:rPr>
              <a:t>), a new calcitonin gene-related peptide (CGRP) receptor antagonist, </a:t>
            </a:r>
            <a:r>
              <a:rPr lang="en-US" sz="1800" dirty="0" err="1">
                <a:effectLst/>
                <a:ea typeface="Times New Roman" panose="02020603050405020304" pitchFamily="18" charset="0"/>
              </a:rPr>
              <a:t>zavegepant</a:t>
            </a:r>
            <a:r>
              <a:rPr lang="en-US" sz="1800" dirty="0">
                <a:effectLst/>
                <a:ea typeface="Times New Roman" panose="02020603050405020304" pitchFamily="18" charset="0"/>
              </a:rPr>
              <a:t> (</a:t>
            </a:r>
            <a:r>
              <a:rPr lang="en-US" sz="1800" dirty="0" err="1">
                <a:effectLst/>
                <a:ea typeface="Times New Roman" panose="02020603050405020304" pitchFamily="18" charset="0"/>
              </a:rPr>
              <a:t>Zavzpret</a:t>
            </a:r>
            <a:r>
              <a:rPr lang="en-US" sz="1800" dirty="0">
                <a:effectLst/>
                <a:ea typeface="Times New Roman" panose="02020603050405020304" pitchFamily="18" charset="0"/>
              </a:rPr>
              <a:t>), for the acute treatment of migraine with or without aura in adults</a:t>
            </a:r>
          </a:p>
          <a:p>
            <a:pPr lvl="1" fontAlgn="base">
              <a:spcBef>
                <a:spcPts val="0"/>
              </a:spcBef>
              <a:buClr>
                <a:srgbClr val="000000"/>
              </a:buClr>
            </a:pPr>
            <a:r>
              <a:rPr lang="en-US" sz="1600" dirty="0">
                <a:effectLst/>
                <a:ea typeface="Times New Roman" panose="02020603050405020304" pitchFamily="18" charset="0"/>
              </a:rPr>
              <a:t>It is not indicated for the preventive treatment of migraine</a:t>
            </a:r>
          </a:p>
          <a:p>
            <a:pPr marR="0" lvl="0" fontAlgn="base">
              <a:spcBef>
                <a:spcPts val="0"/>
              </a:spcBef>
              <a:buClr>
                <a:srgbClr val="000000"/>
              </a:buClr>
            </a:pPr>
            <a:r>
              <a:rPr lang="en-US" sz="1800" dirty="0">
                <a:effectLst/>
                <a:ea typeface="Times New Roman" panose="02020603050405020304" pitchFamily="18" charset="0"/>
              </a:rPr>
              <a:t>Supplied as a 10 mg nasal spray </a:t>
            </a:r>
          </a:p>
          <a:p>
            <a:pPr marR="0" lvl="0" fontAlgn="base">
              <a:spcBef>
                <a:spcPts val="0"/>
              </a:spcBef>
              <a:buClr>
                <a:srgbClr val="000000"/>
              </a:buClr>
            </a:pPr>
            <a:r>
              <a:rPr lang="en-US" sz="1800" dirty="0">
                <a:ea typeface="Times New Roman" panose="02020603050405020304" pitchFamily="18" charset="0"/>
              </a:rPr>
              <a:t>R</a:t>
            </a:r>
            <a:r>
              <a:rPr lang="en-US" sz="1800" dirty="0">
                <a:effectLst/>
                <a:ea typeface="Times New Roman" panose="02020603050405020304" pitchFamily="18" charset="0"/>
              </a:rPr>
              <a:t>ecommended dosage of 10 mg, as a single spray, in 1 nostril, as needed</a:t>
            </a:r>
          </a:p>
          <a:p>
            <a:pPr lvl="1" fontAlgn="base">
              <a:spcBef>
                <a:spcPts val="0"/>
              </a:spcBef>
              <a:buClr>
                <a:srgbClr val="000000"/>
              </a:buClr>
            </a:pPr>
            <a:r>
              <a:rPr lang="en-US" sz="1600" dirty="0">
                <a:effectLst/>
                <a:ea typeface="Times New Roman" panose="02020603050405020304" pitchFamily="18" charset="0"/>
              </a:rPr>
              <a:t>Max dose in a 24-hour period is 10 mg (1 spray)</a:t>
            </a:r>
            <a:endParaRPr lang="en-US" sz="1600" dirty="0">
              <a:solidFill>
                <a:srgbClr val="000000"/>
              </a:solidFill>
            </a:endParaRPr>
          </a:p>
          <a:p>
            <a:pPr lvl="1" fontAlgn="base">
              <a:spcBef>
                <a:spcPts val="0"/>
              </a:spcBef>
              <a:buClr>
                <a:srgbClr val="000000"/>
              </a:buClr>
            </a:pPr>
            <a:r>
              <a:rPr lang="en-US" sz="1600" dirty="0">
                <a:effectLst/>
                <a:ea typeface="Times New Roman" panose="02020603050405020304" pitchFamily="18" charset="0"/>
              </a:rPr>
              <a:t>Safety of treating &gt; 8 migraines in a 30-day period has not been established</a:t>
            </a:r>
          </a:p>
          <a:p>
            <a:pPr marR="0" lvl="0" fontAlgn="base">
              <a:spcBef>
                <a:spcPts val="0"/>
              </a:spcBef>
              <a:buClr>
                <a:srgbClr val="000000"/>
              </a:buClr>
            </a:pPr>
            <a:r>
              <a:rPr lang="en-US" sz="1800" dirty="0">
                <a:solidFill>
                  <a:srgbClr val="000000"/>
                </a:solidFill>
              </a:rPr>
              <a:t>Warnings include</a:t>
            </a:r>
          </a:p>
          <a:p>
            <a:pPr lvl="2"/>
            <a:r>
              <a:rPr lang="en-US" altLang="en-US" sz="1600" dirty="0"/>
              <a:t>Avoid use in patients with severe hepatic impairment</a:t>
            </a:r>
          </a:p>
          <a:p>
            <a:pPr lvl="2"/>
            <a:r>
              <a:rPr lang="en-US" altLang="en-US" sz="1600" dirty="0"/>
              <a:t>Avoid use in patients with </a:t>
            </a:r>
            <a:r>
              <a:rPr lang="en-US" altLang="en-US" sz="1600" dirty="0" err="1"/>
              <a:t>CLcr</a:t>
            </a:r>
            <a:r>
              <a:rPr lang="en-US" altLang="en-US" sz="1600" dirty="0"/>
              <a:t> &lt; 30 mL/min</a:t>
            </a:r>
          </a:p>
          <a:p>
            <a:pPr lvl="1" fontAlgn="base">
              <a:spcBef>
                <a:spcPts val="0"/>
              </a:spcBef>
              <a:buClr>
                <a:srgbClr val="000000"/>
              </a:buClr>
            </a:pPr>
            <a:endParaRPr lang="en-US" sz="1600" dirty="0">
              <a:solidFill>
                <a:srgbClr val="000000"/>
              </a:solidFill>
            </a:endParaRPr>
          </a:p>
        </p:txBody>
      </p:sp>
    </p:spTree>
    <p:extLst>
      <p:ext uri="{BB962C8B-B14F-4D97-AF65-F5344CB8AC3E}">
        <p14:creationId xmlns:p14="http://schemas.microsoft.com/office/powerpoint/2010/main" val="1594245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4E6E-E423-4E56-97B3-7FB48E3B04B7}"/>
              </a:ext>
            </a:extLst>
          </p:cNvPr>
          <p:cNvSpPr>
            <a:spLocks noGrp="1"/>
          </p:cNvSpPr>
          <p:nvPr>
            <p:ph type="title"/>
          </p:nvPr>
        </p:nvSpPr>
        <p:spPr/>
        <p:txBody>
          <a:bodyPr/>
          <a:lstStyle/>
          <a:p>
            <a:r>
              <a:rPr lang="en-US" dirty="0"/>
              <a:t>Antimigraine Agents, CGRP</a:t>
            </a:r>
          </a:p>
        </p:txBody>
      </p:sp>
      <p:sp>
        <p:nvSpPr>
          <p:cNvPr id="3" name="Content Placeholder 2">
            <a:extLst>
              <a:ext uri="{FF2B5EF4-FFF2-40B4-BE49-F238E27FC236}">
                <a16:creationId xmlns:a16="http://schemas.microsoft.com/office/drawing/2014/main" id="{7CE0396D-B6A6-4537-98E6-6CFA6CE14AD9}"/>
              </a:ext>
            </a:extLst>
          </p:cNvPr>
          <p:cNvSpPr>
            <a:spLocks noGrp="1"/>
          </p:cNvSpPr>
          <p:nvPr>
            <p:ph idx="1"/>
          </p:nvPr>
        </p:nvSpPr>
        <p:spPr>
          <a:xfrm>
            <a:off x="76200" y="742950"/>
            <a:ext cx="8458200" cy="3983236"/>
          </a:xfrm>
        </p:spPr>
        <p:txBody>
          <a:bodyPr/>
          <a:lstStyle/>
          <a:p>
            <a:pPr>
              <a:buNone/>
            </a:pPr>
            <a:r>
              <a:rPr lang="en-US" altLang="en-US" sz="2400" b="1" i="1" dirty="0">
                <a:solidFill>
                  <a:schemeClr val="tx1">
                    <a:lumMod val="50000"/>
                  </a:schemeClr>
                </a:solidFill>
              </a:rPr>
              <a:t>Product/Guideline Updates:</a:t>
            </a:r>
          </a:p>
          <a:p>
            <a:pPr marR="0" lvl="0" fontAlgn="base">
              <a:spcBef>
                <a:spcPts val="0"/>
              </a:spcBef>
              <a:buClr>
                <a:srgbClr val="000000"/>
              </a:buClr>
            </a:pPr>
            <a:r>
              <a:rPr lang="en-US" sz="1800" dirty="0">
                <a:solidFill>
                  <a:srgbClr val="000000"/>
                </a:solidFill>
              </a:rPr>
              <a:t>FDA approved an expanded indication for Qulipta (atogepant) for the preventative treatment of chronic migraine in adults. </a:t>
            </a:r>
          </a:p>
          <a:p>
            <a:pPr marR="0" lvl="0" fontAlgn="base">
              <a:spcBef>
                <a:spcPts val="0"/>
              </a:spcBef>
              <a:buClr>
                <a:srgbClr val="000000"/>
              </a:buClr>
            </a:pPr>
            <a:r>
              <a:rPr lang="en-US" sz="1800" dirty="0">
                <a:solidFill>
                  <a:srgbClr val="000000"/>
                </a:solidFill>
              </a:rPr>
              <a:t>The recommended dose for chronic migraine is 60 mg once daily</a:t>
            </a:r>
          </a:p>
          <a:p>
            <a:pPr marR="0" lvl="0" fontAlgn="base">
              <a:spcBef>
                <a:spcPts val="0"/>
              </a:spcBef>
              <a:buClr>
                <a:srgbClr val="000000"/>
              </a:buClr>
            </a:pPr>
            <a:r>
              <a:rPr lang="en-US" sz="1800" dirty="0">
                <a:solidFill>
                  <a:srgbClr val="000000"/>
                </a:solidFill>
              </a:rPr>
              <a:t>The PI was updated with recommendations to avoid use in patients with chronic migraine also taking a strong CYP3A4 inhibitor, or strong/moderate/weak CYP3A4 inducer, or severe renal impairment/ESRD</a:t>
            </a:r>
          </a:p>
          <a:p>
            <a:pPr marR="0" lvl="0" fontAlgn="base">
              <a:spcBef>
                <a:spcPts val="0"/>
              </a:spcBef>
              <a:buClr>
                <a:srgbClr val="000000"/>
              </a:buClr>
            </a:pPr>
            <a:r>
              <a:rPr lang="en-US" sz="1800" dirty="0">
                <a:solidFill>
                  <a:srgbClr val="000000"/>
                </a:solidFill>
              </a:rPr>
              <a:t>The ADR section was also updated with data from chronic migraine studies. </a:t>
            </a:r>
          </a:p>
          <a:p>
            <a:pPr marR="0" lvl="0" fontAlgn="base">
              <a:spcBef>
                <a:spcPts val="0"/>
              </a:spcBef>
              <a:buClr>
                <a:srgbClr val="000000"/>
              </a:buClr>
            </a:pPr>
            <a:r>
              <a:rPr lang="en-US" sz="1800" dirty="0">
                <a:solidFill>
                  <a:srgbClr val="000000"/>
                </a:solidFill>
              </a:rPr>
              <a:t>Post-marketing experience data were added</a:t>
            </a:r>
          </a:p>
        </p:txBody>
      </p:sp>
    </p:spTree>
    <p:extLst>
      <p:ext uri="{BB962C8B-B14F-4D97-AF65-F5344CB8AC3E}">
        <p14:creationId xmlns:p14="http://schemas.microsoft.com/office/powerpoint/2010/main" val="367361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Antipsychotics</a:t>
            </a:r>
          </a:p>
        </p:txBody>
      </p:sp>
    </p:spTree>
    <p:extLst>
      <p:ext uri="{BB962C8B-B14F-4D97-AF65-F5344CB8AC3E}">
        <p14:creationId xmlns:p14="http://schemas.microsoft.com/office/powerpoint/2010/main" val="216680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Welcome and Introductions</a:t>
            </a:r>
          </a:p>
        </p:txBody>
      </p:sp>
      <p:sp>
        <p:nvSpPr>
          <p:cNvPr id="6" name="Content Placeholder 5"/>
          <p:cNvSpPr>
            <a:spLocks noGrp="1"/>
          </p:cNvSpPr>
          <p:nvPr>
            <p:ph idx="1"/>
          </p:nvPr>
        </p:nvSpPr>
        <p:spPr/>
        <p:txBody>
          <a:bodyPr/>
          <a:lstStyle/>
          <a:p>
            <a:r>
              <a:rPr lang="en-US" sz="2500" dirty="0">
                <a:solidFill>
                  <a:srgbClr val="000000"/>
                </a:solidFill>
              </a:rPr>
              <a:t>Suzi Berman, RPh, Pharmacy Director, AHCCCS</a:t>
            </a:r>
            <a:endParaRPr lang="en-US" sz="2000" dirty="0">
              <a:solidFill>
                <a:srgbClr val="000000"/>
              </a:solidFill>
            </a:endParaRPr>
          </a:p>
          <a:p>
            <a:pPr lvl="1"/>
            <a:r>
              <a:rPr lang="en-US" sz="2400" dirty="0">
                <a:solidFill>
                  <a:srgbClr val="000000"/>
                </a:solidFill>
              </a:rPr>
              <a:t>Meeting Minutes January 24, 2024</a:t>
            </a:r>
          </a:p>
          <a:p>
            <a:pPr lvl="1"/>
            <a:r>
              <a:rPr lang="en-US" sz="2400" dirty="0">
                <a:solidFill>
                  <a:srgbClr val="000000"/>
                </a:solidFill>
              </a:rPr>
              <a:t>Review</a:t>
            </a:r>
          </a:p>
          <a:p>
            <a:pPr lvl="1"/>
            <a:r>
              <a:rPr lang="en-US" sz="2400" dirty="0">
                <a:solidFill>
                  <a:srgbClr val="000000"/>
                </a:solidFill>
              </a:rPr>
              <a:t>Vote</a:t>
            </a:r>
          </a:p>
          <a:p>
            <a:endParaRPr lang="en-US" dirty="0"/>
          </a:p>
        </p:txBody>
      </p:sp>
    </p:spTree>
    <p:extLst>
      <p:ext uri="{BB962C8B-B14F-4D97-AF65-F5344CB8AC3E}">
        <p14:creationId xmlns:p14="http://schemas.microsoft.com/office/powerpoint/2010/main" val="4159751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2EB8-16F7-45B8-91EF-5FEEEDA1D502}"/>
              </a:ext>
            </a:extLst>
          </p:cNvPr>
          <p:cNvSpPr>
            <a:spLocks noGrp="1"/>
          </p:cNvSpPr>
          <p:nvPr>
            <p:ph type="title"/>
          </p:nvPr>
        </p:nvSpPr>
        <p:spPr/>
        <p:txBody>
          <a:bodyPr/>
          <a:lstStyle/>
          <a:p>
            <a:r>
              <a:rPr lang="en-US" dirty="0"/>
              <a:t>Antipsychotics</a:t>
            </a:r>
          </a:p>
        </p:txBody>
      </p:sp>
      <p:sp>
        <p:nvSpPr>
          <p:cNvPr id="3" name="Content Placeholder 2">
            <a:extLst>
              <a:ext uri="{FF2B5EF4-FFF2-40B4-BE49-F238E27FC236}">
                <a16:creationId xmlns:a16="http://schemas.microsoft.com/office/drawing/2014/main" id="{1D92B4A0-602D-42F7-A704-A3C741DCBBDE}"/>
              </a:ext>
            </a:extLst>
          </p:cNvPr>
          <p:cNvSpPr>
            <a:spLocks noGrp="1"/>
          </p:cNvSpPr>
          <p:nvPr>
            <p:ph idx="1"/>
          </p:nvPr>
        </p:nvSpPr>
        <p:spPr>
          <a:xfrm>
            <a:off x="228600" y="874514"/>
            <a:ext cx="8229600" cy="3394472"/>
          </a:xfrm>
        </p:spPr>
        <p:txBody>
          <a:bodyPr/>
          <a:lstStyle/>
          <a:p>
            <a:pPr>
              <a:buNone/>
            </a:pPr>
            <a:r>
              <a:rPr lang="en-US" altLang="en-US" sz="2400" b="1" i="1" dirty="0">
                <a:solidFill>
                  <a:schemeClr val="tx1">
                    <a:lumMod val="50000"/>
                  </a:schemeClr>
                </a:solidFill>
              </a:rPr>
              <a:t>Class Overview - Product indications include:</a:t>
            </a:r>
          </a:p>
          <a:p>
            <a:r>
              <a:rPr lang="en-US" sz="2000" dirty="0">
                <a:solidFill>
                  <a:srgbClr val="000000"/>
                </a:solidFill>
              </a:rPr>
              <a:t>Schizophrenia, bipolar disorder, major depressive order, schizoaffective disorder, irritability associated with autism, Tourette’s disorder, Parkinson's disease psychosis</a:t>
            </a:r>
          </a:p>
          <a:p>
            <a:endParaRPr lang="en-US" dirty="0"/>
          </a:p>
        </p:txBody>
      </p:sp>
    </p:spTree>
    <p:extLst>
      <p:ext uri="{BB962C8B-B14F-4D97-AF65-F5344CB8AC3E}">
        <p14:creationId xmlns:p14="http://schemas.microsoft.com/office/powerpoint/2010/main" val="1959040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FBE9-F0C8-46FC-92E4-2BB63E8EE1DA}"/>
              </a:ext>
            </a:extLst>
          </p:cNvPr>
          <p:cNvSpPr>
            <a:spLocks noGrp="1"/>
          </p:cNvSpPr>
          <p:nvPr>
            <p:ph type="title"/>
          </p:nvPr>
        </p:nvSpPr>
        <p:spPr/>
        <p:txBody>
          <a:bodyPr/>
          <a:lstStyle/>
          <a:p>
            <a:r>
              <a:rPr lang="en-US" dirty="0"/>
              <a:t>Antipsychotics</a:t>
            </a:r>
          </a:p>
        </p:txBody>
      </p:sp>
      <p:sp>
        <p:nvSpPr>
          <p:cNvPr id="3" name="Content Placeholder 2">
            <a:extLst>
              <a:ext uri="{FF2B5EF4-FFF2-40B4-BE49-F238E27FC236}">
                <a16:creationId xmlns:a16="http://schemas.microsoft.com/office/drawing/2014/main" id="{FC6A4B50-5EBA-49ED-965D-DEE872640A52}"/>
              </a:ext>
            </a:extLst>
          </p:cNvPr>
          <p:cNvSpPr>
            <a:spLocks noGrp="1"/>
          </p:cNvSpPr>
          <p:nvPr>
            <p:ph idx="1"/>
          </p:nvPr>
        </p:nvSpPr>
        <p:spPr>
          <a:xfrm>
            <a:off x="76200" y="704850"/>
            <a:ext cx="8839200" cy="3733799"/>
          </a:xfrm>
        </p:spPr>
        <p:txBody>
          <a:bodyPr/>
          <a:lstStyle/>
          <a:p>
            <a:pPr>
              <a:buNone/>
            </a:pPr>
            <a:r>
              <a:rPr lang="en-US" altLang="en-US" sz="1800" b="1" i="1" dirty="0">
                <a:solidFill>
                  <a:schemeClr val="tx1">
                    <a:lumMod val="50000"/>
                  </a:schemeClr>
                </a:solidFill>
              </a:rPr>
              <a:t>Class Summary:</a:t>
            </a:r>
            <a:endParaRPr lang="en-US" sz="1800" b="1" i="1" dirty="0">
              <a:solidFill>
                <a:schemeClr val="tx1">
                  <a:lumMod val="50000"/>
                </a:schemeClr>
              </a:solidFill>
            </a:endParaRPr>
          </a:p>
          <a:p>
            <a:r>
              <a:rPr lang="en-US" sz="1800" dirty="0">
                <a:solidFill>
                  <a:srgbClr val="000000"/>
                </a:solidFill>
              </a:rPr>
              <a:t>Inconclusive evidence remains regarding the overall effectiveness of second-generation antipsychotics compared to first generation agents in terms of primary outcomes as seen in changes in rating scale scores, particularly when considering the length of many clinical studies</a:t>
            </a:r>
          </a:p>
          <a:p>
            <a:r>
              <a:rPr lang="en-US" sz="1800" dirty="0">
                <a:solidFill>
                  <a:srgbClr val="000000"/>
                </a:solidFill>
              </a:rPr>
              <a:t>However, second generation antipsychotics are associated with less extrapyramidal symptoms (EPS) than first generation antipsychotics</a:t>
            </a:r>
          </a:p>
          <a:p>
            <a:r>
              <a:rPr lang="en-US" sz="1800" dirty="0">
                <a:solidFill>
                  <a:srgbClr val="000000"/>
                </a:solidFill>
              </a:rPr>
              <a:t>The question of long-term adverse events with second generation antipsychotic use remains unresolved, particularly related to metabolic disorders</a:t>
            </a:r>
          </a:p>
          <a:p>
            <a:r>
              <a:rPr lang="en-US" sz="1800" dirty="0">
                <a:solidFill>
                  <a:srgbClr val="000000"/>
                </a:solidFill>
              </a:rPr>
              <a:t>Second generation antipsychotics have largely replaced first generation antipsychotics in the treatment of psychotic disorders, but the long-term effectiveness and adverse event profiles of these products have not been shown to be definitively better</a:t>
            </a:r>
          </a:p>
          <a:p>
            <a:endParaRPr lang="en-US" sz="1900" dirty="0"/>
          </a:p>
        </p:txBody>
      </p:sp>
    </p:spTree>
    <p:extLst>
      <p:ext uri="{BB962C8B-B14F-4D97-AF65-F5344CB8AC3E}">
        <p14:creationId xmlns:p14="http://schemas.microsoft.com/office/powerpoint/2010/main" val="2676852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BDC-D3D3-47BB-AE04-D610A93A9A99}"/>
              </a:ext>
            </a:extLst>
          </p:cNvPr>
          <p:cNvSpPr>
            <a:spLocks noGrp="1"/>
          </p:cNvSpPr>
          <p:nvPr>
            <p:ph type="title"/>
          </p:nvPr>
        </p:nvSpPr>
        <p:spPr>
          <a:xfrm>
            <a:off x="431800" y="133350"/>
            <a:ext cx="8229600" cy="857250"/>
          </a:xfrm>
        </p:spPr>
        <p:txBody>
          <a:bodyPr/>
          <a:lstStyle/>
          <a:p>
            <a:r>
              <a:rPr lang="en-US" dirty="0"/>
              <a:t>Antipsychotics</a:t>
            </a:r>
          </a:p>
        </p:txBody>
      </p:sp>
      <p:sp>
        <p:nvSpPr>
          <p:cNvPr id="3" name="Content Placeholder 2">
            <a:extLst>
              <a:ext uri="{FF2B5EF4-FFF2-40B4-BE49-F238E27FC236}">
                <a16:creationId xmlns:a16="http://schemas.microsoft.com/office/drawing/2014/main" id="{2A48961C-FAA5-47C6-AE2B-36C9D35FBDC4}"/>
              </a:ext>
            </a:extLst>
          </p:cNvPr>
          <p:cNvSpPr>
            <a:spLocks noGrp="1"/>
          </p:cNvSpPr>
          <p:nvPr>
            <p:ph idx="1"/>
          </p:nvPr>
        </p:nvSpPr>
        <p:spPr>
          <a:xfrm>
            <a:off x="127000" y="819150"/>
            <a:ext cx="8839200" cy="3733800"/>
          </a:xfrm>
        </p:spPr>
        <p:txBody>
          <a:bodyPr/>
          <a:lstStyle/>
          <a:p>
            <a:pPr>
              <a:buNone/>
            </a:pPr>
            <a:r>
              <a:rPr lang="en-US" altLang="en-US" sz="1900" b="1" i="1" dirty="0">
                <a:solidFill>
                  <a:schemeClr val="tx1">
                    <a:lumMod val="50000"/>
                  </a:schemeClr>
                </a:solidFill>
              </a:rPr>
              <a:t>Class Summary:</a:t>
            </a:r>
            <a:endParaRPr lang="en-US" sz="1900" b="1" i="1" dirty="0">
              <a:solidFill>
                <a:schemeClr val="tx1">
                  <a:lumMod val="50000"/>
                </a:schemeClr>
              </a:solidFill>
            </a:endParaRPr>
          </a:p>
          <a:p>
            <a:r>
              <a:rPr lang="en-US" sz="1900" dirty="0">
                <a:solidFill>
                  <a:srgbClr val="000000"/>
                </a:solidFill>
              </a:rPr>
              <a:t>Inconclusive data exists to indicate which second generation antipsychotic agent to use first</a:t>
            </a:r>
          </a:p>
          <a:p>
            <a:r>
              <a:rPr lang="en-US" sz="1900" dirty="0">
                <a:solidFill>
                  <a:srgbClr val="000000"/>
                </a:solidFill>
              </a:rPr>
              <a:t>Clozapine is used for patients with treatment-resistant schizophrenia and in patients with recurrent suicidal behavior at high risk of suicide</a:t>
            </a:r>
          </a:p>
          <a:p>
            <a:r>
              <a:rPr lang="en-US" sz="1900" dirty="0">
                <a:solidFill>
                  <a:srgbClr val="000000"/>
                </a:solidFill>
              </a:rPr>
              <a:t>Clozapine is reserved for refractory patients due to reports of severe neutropenia and seizures occurring, patients taking it must have regular white blood cell and absolute neutrophil counts closely monitored</a:t>
            </a:r>
          </a:p>
          <a:p>
            <a:r>
              <a:rPr lang="en-US" sz="1900" dirty="0">
                <a:solidFill>
                  <a:srgbClr val="000000"/>
                </a:solidFill>
              </a:rPr>
              <a:t>Various guidelines exist to help in choosing the best individualized treatment for schizophrenia, bipolar disorder, or major depressive disorder</a:t>
            </a:r>
          </a:p>
          <a:p>
            <a:r>
              <a:rPr lang="en-US" sz="1900" dirty="0">
                <a:solidFill>
                  <a:srgbClr val="000000"/>
                </a:solidFill>
              </a:rPr>
              <a:t>Relative occurrences of adverse events may also be considered in product selection </a:t>
            </a:r>
          </a:p>
          <a:p>
            <a:endParaRPr lang="en-US" sz="1900" dirty="0"/>
          </a:p>
        </p:txBody>
      </p:sp>
    </p:spTree>
    <p:extLst>
      <p:ext uri="{BB962C8B-B14F-4D97-AF65-F5344CB8AC3E}">
        <p14:creationId xmlns:p14="http://schemas.microsoft.com/office/powerpoint/2010/main" val="482904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effectLst/>
              </a:rPr>
              <a:t>Antipsychotics</a:t>
            </a:r>
            <a:br>
              <a:rPr lang="en-US" dirty="0">
                <a:effectLst/>
              </a:rPr>
            </a:br>
            <a:r>
              <a:rPr lang="en-US" i="1" dirty="0">
                <a:effectLst/>
              </a:rPr>
              <a:t>Atypical Long-Acting Injectable</a:t>
            </a:r>
            <a:br>
              <a:rPr lang="en-US" altLang="en-US" dirty="0">
                <a:solidFill>
                  <a:schemeClr val="tx1">
                    <a:lumMod val="50000"/>
                  </a:schemeClr>
                </a:solidFill>
              </a:rPr>
            </a:br>
            <a:endParaRPr lang="en-US" dirty="0"/>
          </a:p>
        </p:txBody>
      </p:sp>
    </p:spTree>
    <p:extLst>
      <p:ext uri="{BB962C8B-B14F-4D97-AF65-F5344CB8AC3E}">
        <p14:creationId xmlns:p14="http://schemas.microsoft.com/office/powerpoint/2010/main" val="1604902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0ED7-D733-4E6D-9574-DED1ABAC6715}"/>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E3B05AE-BB44-4FC3-818E-A3C24A020505}"/>
              </a:ext>
            </a:extLst>
          </p:cNvPr>
          <p:cNvGraphicFramePr>
            <a:graphicFrameLocks noGrp="1"/>
          </p:cNvGraphicFramePr>
          <p:nvPr>
            <p:ph idx="1"/>
            <p:extLst>
              <p:ext uri="{D42A27DB-BD31-4B8C-83A1-F6EECF244321}">
                <p14:modId xmlns:p14="http://schemas.microsoft.com/office/powerpoint/2010/main" val="68268601"/>
              </p:ext>
            </p:extLst>
          </p:nvPr>
        </p:nvGraphicFramePr>
        <p:xfrm>
          <a:off x="114300" y="742950"/>
          <a:ext cx="8915400" cy="3704160"/>
        </p:xfrm>
        <a:graphic>
          <a:graphicData uri="http://schemas.openxmlformats.org/drawingml/2006/table">
            <a:tbl>
              <a:tblPr firstRow="1" bandRow="1">
                <a:tableStyleId>{5C22544A-7EE6-4342-B048-85BDC9FD1C3A}</a:tableStyleId>
              </a:tblPr>
              <a:tblGrid>
                <a:gridCol w="1964266">
                  <a:extLst>
                    <a:ext uri="{9D8B030D-6E8A-4147-A177-3AD203B41FA5}">
                      <a16:colId xmlns:a16="http://schemas.microsoft.com/office/drawing/2014/main" val="20000"/>
                    </a:ext>
                  </a:extLst>
                </a:gridCol>
                <a:gridCol w="1464734">
                  <a:extLst>
                    <a:ext uri="{9D8B030D-6E8A-4147-A177-3AD203B41FA5}">
                      <a16:colId xmlns:a16="http://schemas.microsoft.com/office/drawing/2014/main" val="20001"/>
                    </a:ext>
                  </a:extLst>
                </a:gridCol>
                <a:gridCol w="2125132">
                  <a:extLst>
                    <a:ext uri="{9D8B030D-6E8A-4147-A177-3AD203B41FA5}">
                      <a16:colId xmlns:a16="http://schemas.microsoft.com/office/drawing/2014/main" val="2577774283"/>
                    </a:ext>
                  </a:extLst>
                </a:gridCol>
                <a:gridCol w="1794933">
                  <a:extLst>
                    <a:ext uri="{9D8B030D-6E8A-4147-A177-3AD203B41FA5}">
                      <a16:colId xmlns:a16="http://schemas.microsoft.com/office/drawing/2014/main" val="20003"/>
                    </a:ext>
                  </a:extLst>
                </a:gridCol>
                <a:gridCol w="1566335">
                  <a:extLst>
                    <a:ext uri="{9D8B030D-6E8A-4147-A177-3AD203B41FA5}">
                      <a16:colId xmlns:a16="http://schemas.microsoft.com/office/drawing/2014/main" val="20004"/>
                    </a:ext>
                  </a:extLst>
                </a:gridCol>
              </a:tblGrid>
              <a:tr h="262948">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62948">
                <a:tc gridSpan="5">
                  <a:txBody>
                    <a:bodyPr/>
                    <a:lstStyle/>
                    <a:p>
                      <a:pPr marL="0" marR="0" algn="ctr">
                        <a:spcBef>
                          <a:spcPts val="200"/>
                        </a:spcBef>
                        <a:spcAft>
                          <a:spcPts val="200"/>
                        </a:spcAft>
                      </a:pPr>
                      <a:r>
                        <a:rPr lang="en-US" sz="1400" b="1" dirty="0">
                          <a:solidFill>
                            <a:srgbClr val="000000"/>
                          </a:solidFill>
                          <a:latin typeface="+mn-lt"/>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9761">
                <a:tc>
                  <a:txBody>
                    <a:bodyPr/>
                    <a:lstStyle/>
                    <a:p>
                      <a:pPr marL="0" marR="0">
                        <a:spcBef>
                          <a:spcPts val="150"/>
                        </a:spcBef>
                        <a:spcAft>
                          <a:spcPts val="150"/>
                        </a:spcAft>
                      </a:pPr>
                      <a:r>
                        <a:rPr lang="en-US" sz="1200" b="1" kern="1200" dirty="0">
                          <a:solidFill>
                            <a:srgbClr val="000000"/>
                          </a:solidFill>
                          <a:highlight>
                            <a:srgbClr val="00FFFF"/>
                          </a:highlight>
                          <a:latin typeface="+mn-lt"/>
                          <a:ea typeface="Times New Roman" panose="02020603050405020304" pitchFamily="18" charset="0"/>
                          <a:cs typeface="Arial" panose="020B0604020202020204" pitchFamily="34" charset="0"/>
                        </a:rPr>
                        <a:t>aripiprazole ER </a:t>
                      </a:r>
                      <a:br>
                        <a:rPr lang="en-US" sz="1200" b="1" kern="1200" dirty="0">
                          <a:solidFill>
                            <a:srgbClr val="000000"/>
                          </a:solidFill>
                          <a:highlight>
                            <a:srgbClr val="00FFFF"/>
                          </a:highlight>
                          <a:latin typeface="+mn-lt"/>
                          <a:ea typeface="Times New Roman" panose="02020603050405020304" pitchFamily="18" charset="0"/>
                          <a:cs typeface="Arial" panose="020B0604020202020204" pitchFamily="34" charset="0"/>
                        </a:rPr>
                      </a:br>
                      <a:r>
                        <a:rPr lang="en-US" sz="1200" b="1" kern="1200" dirty="0">
                          <a:solidFill>
                            <a:srgbClr val="000000"/>
                          </a:solidFill>
                          <a:highlight>
                            <a:srgbClr val="00FFFF"/>
                          </a:highlight>
                          <a:latin typeface="+mn-lt"/>
                          <a:ea typeface="Times New Roman" panose="02020603050405020304" pitchFamily="18" charset="0"/>
                          <a:cs typeface="Arial" panose="020B0604020202020204" pitchFamily="34" charset="0"/>
                        </a:rPr>
                        <a:t>(Abilify </a:t>
                      </a:r>
                      <a:r>
                        <a:rPr lang="en-US" sz="1200" b="1" kern="1200" dirty="0" err="1">
                          <a:solidFill>
                            <a:srgbClr val="000000"/>
                          </a:solidFill>
                          <a:highlight>
                            <a:srgbClr val="00FFFF"/>
                          </a:highlight>
                          <a:latin typeface="+mn-lt"/>
                          <a:ea typeface="Times New Roman" panose="02020603050405020304" pitchFamily="18" charset="0"/>
                          <a:cs typeface="Arial" panose="020B0604020202020204" pitchFamily="34" charset="0"/>
                        </a:rPr>
                        <a:t>Asimtufii</a:t>
                      </a:r>
                      <a:r>
                        <a:rPr lang="en-US" sz="1200" b="1" kern="1200" dirty="0">
                          <a:solidFill>
                            <a:srgbClr val="000000"/>
                          </a:solidFill>
                          <a:highlight>
                            <a:srgbClr val="00FFFF"/>
                          </a:highlight>
                          <a:latin typeface="+mn-lt"/>
                          <a:ea typeface="Times New Roman" panose="02020603050405020304" pitchFamily="18" charset="0"/>
                          <a:cs typeface="Arial" panose="020B0604020202020204" pitchFamily="34" charset="0"/>
                        </a:rPr>
                        <a:t>®)</a:t>
                      </a:r>
                    </a:p>
                  </a:txBody>
                  <a:tcPr marL="27305" marR="27305" marT="0" marB="0"/>
                </a:tc>
                <a:tc>
                  <a:txBody>
                    <a:bodyPr/>
                    <a:lstStyle/>
                    <a:p>
                      <a:pPr marL="0" marR="0" algn="ctr">
                        <a:spcBef>
                          <a:spcPts val="150"/>
                        </a:spcBef>
                        <a:spcAft>
                          <a:spcPts val="150"/>
                        </a:spcAft>
                      </a:pPr>
                      <a:r>
                        <a:rPr lang="en-US" sz="1000" kern="1200" dirty="0">
                          <a:solidFill>
                            <a:srgbClr val="000000"/>
                          </a:solidFill>
                          <a:highlight>
                            <a:srgbClr val="00FFFF"/>
                          </a:highlight>
                          <a:latin typeface="+mn-lt"/>
                          <a:ea typeface="Times New Roman" panose="02020603050405020304" pitchFamily="18" charset="0"/>
                          <a:cs typeface="Arial" panose="020B0604020202020204" pitchFamily="34" charset="0"/>
                        </a:rPr>
                        <a:t>Otsuka</a:t>
                      </a:r>
                    </a:p>
                  </a:txBody>
                  <a:tcPr marL="27305" marR="27305" marT="0" marB="0"/>
                </a:tc>
                <a:tc>
                  <a:txBody>
                    <a:bodyPr/>
                    <a:lstStyle/>
                    <a:p>
                      <a:pPr marL="0" marR="0" algn="ctr">
                        <a:spcBef>
                          <a:spcPts val="150"/>
                        </a:spcBef>
                        <a:spcAft>
                          <a:spcPts val="150"/>
                        </a:spcAft>
                      </a:pPr>
                      <a:r>
                        <a:rPr lang="en-US" sz="1000" kern="1200">
                          <a:solidFill>
                            <a:srgbClr val="000000"/>
                          </a:solidFill>
                          <a:highlight>
                            <a:srgbClr val="00FFFF"/>
                          </a:highlight>
                          <a:latin typeface="+mn-lt"/>
                          <a:ea typeface="Times New Roman" panose="02020603050405020304" pitchFamily="18" charset="0"/>
                          <a:cs typeface="Arial" panose="020B0604020202020204" pitchFamily="34" charset="0"/>
                        </a:rPr>
                        <a:t> </a:t>
                      </a:r>
                      <a:endParaRPr lang="en-US" sz="1000" kern="1200" dirty="0">
                        <a:solidFill>
                          <a:srgbClr val="000000"/>
                        </a:solidFill>
                        <a:highlight>
                          <a:srgbClr val="00FFFF"/>
                        </a:highlight>
                        <a:latin typeface="+mn-lt"/>
                        <a:ea typeface="Times New Roman" panose="02020603050405020304" pitchFamily="18" charset="0"/>
                        <a:cs typeface="Arial" panose="020B0604020202020204" pitchFamily="34" charset="0"/>
                      </a:endParaRPr>
                    </a:p>
                  </a:txBody>
                  <a:tcPr marL="27305" marR="27305" marT="0" marB="0"/>
                </a:tc>
                <a:tc>
                  <a:txBody>
                    <a:bodyPr/>
                    <a:lstStyle/>
                    <a:p>
                      <a:pPr marL="0" marR="0" algn="ctr">
                        <a:spcBef>
                          <a:spcPts val="150"/>
                        </a:spcBef>
                        <a:spcAft>
                          <a:spcPts val="150"/>
                        </a:spcAft>
                      </a:pPr>
                      <a:r>
                        <a:rPr lang="en-US" sz="1000" kern="1200" dirty="0">
                          <a:solidFill>
                            <a:srgbClr val="000000"/>
                          </a:solidFill>
                          <a:highlight>
                            <a:srgbClr val="00FFFF"/>
                          </a:highlight>
                          <a:latin typeface="+mn-lt"/>
                          <a:ea typeface="Times New Roman" panose="02020603050405020304" pitchFamily="18" charset="0"/>
                          <a:cs typeface="Arial" panose="020B0604020202020204" pitchFamily="34" charset="0"/>
                        </a:rPr>
                        <a:t>X</a:t>
                      </a:r>
                    </a:p>
                  </a:txBody>
                  <a:tcPr marL="27305" marR="27305" marT="0" marB="0"/>
                </a:tc>
                <a:tc>
                  <a:txBody>
                    <a:bodyPr/>
                    <a:lstStyle/>
                    <a:p>
                      <a:pPr marL="0" marR="0" algn="ctr">
                        <a:spcBef>
                          <a:spcPts val="150"/>
                        </a:spcBef>
                        <a:spcAft>
                          <a:spcPts val="150"/>
                        </a:spcAft>
                      </a:pPr>
                      <a:r>
                        <a:rPr lang="en-US" sz="1000" kern="1200" dirty="0">
                          <a:solidFill>
                            <a:srgbClr val="000000"/>
                          </a:solidFill>
                          <a:highlight>
                            <a:srgbClr val="00FFFF"/>
                          </a:highlight>
                          <a:latin typeface="+mn-lt"/>
                          <a:ea typeface="Times New Roman" panose="02020603050405020304" pitchFamily="18" charset="0"/>
                          <a:cs typeface="Arial" panose="020B0604020202020204" pitchFamily="34" charset="0"/>
                        </a:rPr>
                        <a:t>X</a:t>
                      </a:r>
                    </a:p>
                    <a:p>
                      <a:pPr marL="0" marR="0" algn="ctr">
                        <a:spcBef>
                          <a:spcPts val="150"/>
                        </a:spcBef>
                        <a:spcAft>
                          <a:spcPts val="150"/>
                        </a:spcAft>
                      </a:pPr>
                      <a:r>
                        <a:rPr lang="en-US" sz="1000" kern="1200" dirty="0">
                          <a:solidFill>
                            <a:srgbClr val="000000"/>
                          </a:solidFill>
                          <a:highlight>
                            <a:srgbClr val="00FFFF"/>
                          </a:highlight>
                          <a:latin typeface="+mn-lt"/>
                          <a:ea typeface="Times New Roman" panose="02020603050405020304" pitchFamily="18" charset="0"/>
                          <a:cs typeface="Arial" panose="020B0604020202020204" pitchFamily="34" charset="0"/>
                        </a:rPr>
                        <a:t>(maintenance treatment as monotherapy)</a:t>
                      </a:r>
                    </a:p>
                  </a:txBody>
                  <a:tcPr marL="27305" marR="27305" marT="0" marB="0"/>
                </a:tc>
                <a:extLst>
                  <a:ext uri="{0D108BD9-81ED-4DB2-BD59-A6C34878D82A}">
                    <a16:rowId xmlns:a16="http://schemas.microsoft.com/office/drawing/2014/main" val="203063574"/>
                  </a:ext>
                </a:extLst>
              </a:tr>
              <a:tr h="668361">
                <a:tc>
                  <a:txBody>
                    <a:bodyPr/>
                    <a:lstStyle/>
                    <a:p>
                      <a:pPr marL="0" marR="0">
                        <a:spcBef>
                          <a:spcPts val="200"/>
                        </a:spcBef>
                        <a:spcAft>
                          <a:spcPts val="200"/>
                        </a:spcAft>
                      </a:pPr>
                      <a:r>
                        <a:rPr lang="en-US" sz="1200" b="1" dirty="0">
                          <a:solidFill>
                            <a:srgbClr val="000000"/>
                          </a:solidFill>
                          <a:latin typeface="+mn-lt"/>
                          <a:ea typeface="Times New Roman"/>
                          <a:cs typeface="Arial" panose="020B0604020202020204" pitchFamily="34" charset="0"/>
                        </a:rPr>
                        <a:t>aripiprazole ER (Abilify Maintena®)</a:t>
                      </a: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Otsuka</a:t>
                      </a:r>
                    </a:p>
                  </a:txBody>
                  <a:tcPr marL="27305" marR="27305" marT="0" marB="0" anchor="ctr"/>
                </a:tc>
                <a:tc>
                  <a:txBody>
                    <a:bodyPr/>
                    <a:lstStyle/>
                    <a:p>
                      <a:pPr marL="0" marR="0" algn="ctr">
                        <a:spcBef>
                          <a:spcPts val="200"/>
                        </a:spcBef>
                        <a:spcAft>
                          <a:spcPts val="200"/>
                        </a:spcAft>
                      </a:pPr>
                      <a:r>
                        <a:rPr lang="en-US" sz="1000">
                          <a:solidFill>
                            <a:srgbClr val="000000"/>
                          </a:solidFill>
                          <a:latin typeface="+mn-lt"/>
                          <a:ea typeface="Times New Roman"/>
                          <a:cs typeface="Arial" panose="020B0604020202020204" pitchFamily="34" charset="0"/>
                        </a:rPr>
                        <a:t>--</a:t>
                      </a:r>
                      <a:endParaRPr lang="en-US" sz="10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X</a:t>
                      </a:r>
                    </a:p>
                  </a:txBody>
                  <a:tcPr marL="27305" marR="27305" marT="0" marB="0" anchor="ctr"/>
                </a:tc>
                <a:tc>
                  <a:txBody>
                    <a:bodyPr/>
                    <a:lstStyle/>
                    <a:p>
                      <a:pPr algn="ctr"/>
                      <a:r>
                        <a:rPr lang="en-US" sz="1000" b="0" i="0" u="none" strike="noStrike" kern="1200" baseline="0" dirty="0">
                          <a:solidFill>
                            <a:srgbClr val="000000"/>
                          </a:solidFill>
                          <a:latin typeface="+mn-lt"/>
                          <a:ea typeface="+mn-ea"/>
                          <a:cs typeface="Arial" panose="020B0604020202020204" pitchFamily="34" charset="0"/>
                        </a:rPr>
                        <a:t>X </a:t>
                      </a:r>
                    </a:p>
                    <a:p>
                      <a:pPr algn="ctr"/>
                      <a:r>
                        <a:rPr lang="en-US" sz="1000" b="0" i="0" u="none" strike="noStrike" kern="1200" baseline="0" dirty="0">
                          <a:solidFill>
                            <a:srgbClr val="000000"/>
                          </a:solidFill>
                          <a:latin typeface="+mn-lt"/>
                          <a:ea typeface="+mn-ea"/>
                          <a:cs typeface="Arial" panose="020B0604020202020204" pitchFamily="34" charset="0"/>
                        </a:rPr>
                        <a:t>(maintenance treatment as monotherapy) 	</a:t>
                      </a:r>
                    </a:p>
                  </a:txBody>
                  <a:tcPr marL="27305" marR="27305" marT="0" marB="0" anchor="ctr"/>
                </a:tc>
                <a:extLst>
                  <a:ext uri="{0D108BD9-81ED-4DB2-BD59-A6C34878D82A}">
                    <a16:rowId xmlns:a16="http://schemas.microsoft.com/office/drawing/2014/main" val="10002"/>
                  </a:ext>
                </a:extLst>
              </a:tr>
              <a:tr h="322239">
                <a:tc>
                  <a:txBody>
                    <a:bodyPr/>
                    <a:lstStyle/>
                    <a:p>
                      <a:pPr marL="0" marR="0">
                        <a:spcBef>
                          <a:spcPts val="200"/>
                        </a:spcBef>
                        <a:spcAft>
                          <a:spcPts val="200"/>
                        </a:spcAft>
                      </a:pPr>
                      <a:r>
                        <a:rPr lang="en-US" sz="1200" b="1" dirty="0">
                          <a:solidFill>
                            <a:srgbClr val="000000"/>
                          </a:solidFill>
                          <a:latin typeface="+mn-lt"/>
                          <a:ea typeface="Times New Roman"/>
                          <a:cs typeface="Arial" panose="020B0604020202020204" pitchFamily="34" charset="0"/>
                        </a:rPr>
                        <a:t>aripiprazole lauroxil ER (Aristada™)</a:t>
                      </a: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Alkermes</a:t>
                      </a:r>
                    </a:p>
                  </a:txBody>
                  <a:tcPr marL="27305" marR="27305" marT="0" marB="0" anchor="ctr"/>
                </a:tc>
                <a:tc>
                  <a:txBody>
                    <a:bodyPr/>
                    <a:lstStyle/>
                    <a:p>
                      <a:pPr marL="0" marR="0" algn="ctr">
                        <a:spcBef>
                          <a:spcPts val="200"/>
                        </a:spcBef>
                        <a:spcAft>
                          <a:spcPts val="200"/>
                        </a:spcAft>
                      </a:pPr>
                      <a:r>
                        <a:rPr lang="en-US" sz="1000">
                          <a:solidFill>
                            <a:srgbClr val="000000"/>
                          </a:solidFill>
                          <a:latin typeface="+mn-lt"/>
                          <a:ea typeface="Times New Roman"/>
                          <a:cs typeface="Arial" panose="020B0604020202020204" pitchFamily="34" charset="0"/>
                        </a:rPr>
                        <a:t>--</a:t>
                      </a:r>
                      <a:endParaRPr lang="en-US" sz="10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3"/>
                  </a:ext>
                </a:extLst>
              </a:tr>
              <a:tr h="6422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b="1" i="0" u="none" strike="noStrike" kern="1200" baseline="0" dirty="0">
                          <a:solidFill>
                            <a:srgbClr val="000000"/>
                          </a:solidFill>
                          <a:latin typeface="+mn-lt"/>
                          <a:ea typeface="+mn-ea"/>
                          <a:cs typeface="Arial" panose="020B0604020202020204" pitchFamily="34" charset="0"/>
                        </a:rPr>
                        <a:t>aripiprazole lauroxil ER (Aristada Initio™) 	</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rgbClr val="000000"/>
                          </a:solidFill>
                          <a:latin typeface="+mn-lt"/>
                          <a:ea typeface="+mn-ea"/>
                          <a:cs typeface="Arial" panose="020B0604020202020204" pitchFamily="34" charset="0"/>
                        </a:rPr>
                        <a:t>     Alkermes 	</a:t>
                      </a:r>
                    </a:p>
                    <a:p>
                      <a:pPr marL="0" marR="0" algn="ctr">
                        <a:spcBef>
                          <a:spcPts val="200"/>
                        </a:spcBef>
                        <a:spcAft>
                          <a:spcPts val="200"/>
                        </a:spcAft>
                      </a:pPr>
                      <a:endParaRPr lang="en-US" sz="10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a:solidFill>
                            <a:srgbClr val="000000"/>
                          </a:solidFill>
                          <a:latin typeface="+mn-lt"/>
                          <a:ea typeface="Times New Roman"/>
                          <a:cs typeface="Arial" panose="020B0604020202020204" pitchFamily="34" charset="0"/>
                        </a:rPr>
                        <a:t>--</a:t>
                      </a:r>
                      <a:endParaRPr lang="en-US" sz="10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rgbClr val="000000"/>
                          </a:solidFill>
                          <a:latin typeface="+mn-lt"/>
                          <a:ea typeface="+mn-ea"/>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rgbClr val="000000"/>
                          </a:solidFill>
                          <a:latin typeface="+mn-lt"/>
                          <a:ea typeface="+mn-ea"/>
                          <a:cs typeface="Arial" panose="020B0604020202020204" pitchFamily="34" charset="0"/>
                        </a:rPr>
                        <a:t>(for initial dose or select missed doses only) </a:t>
                      </a: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4261469481"/>
                  </a:ext>
                </a:extLst>
              </a:tr>
              <a:tr h="496932">
                <a:tc>
                  <a:txBody>
                    <a:bodyPr/>
                    <a:lstStyle/>
                    <a:p>
                      <a:pPr marL="0" marR="0">
                        <a:spcBef>
                          <a:spcPts val="200"/>
                        </a:spcBef>
                        <a:spcAft>
                          <a:spcPts val="200"/>
                        </a:spcAft>
                      </a:pPr>
                      <a:r>
                        <a:rPr lang="en-US" sz="1200" b="1" dirty="0">
                          <a:solidFill>
                            <a:srgbClr val="000000"/>
                          </a:solidFill>
                          <a:latin typeface="+mn-lt"/>
                          <a:ea typeface="Times New Roman"/>
                          <a:cs typeface="Arial" panose="020B0604020202020204" pitchFamily="34" charset="0"/>
                        </a:rPr>
                        <a:t>olanzapine</a:t>
                      </a:r>
                      <a:br>
                        <a:rPr lang="en-US" sz="1200" b="1" dirty="0">
                          <a:solidFill>
                            <a:srgbClr val="000000"/>
                          </a:solidFill>
                          <a:latin typeface="+mn-lt"/>
                          <a:ea typeface="Times New Roman"/>
                          <a:cs typeface="Arial" panose="020B0604020202020204" pitchFamily="34" charset="0"/>
                        </a:rPr>
                      </a:br>
                      <a:r>
                        <a:rPr lang="en-US" sz="1200" b="1" dirty="0">
                          <a:solidFill>
                            <a:srgbClr val="000000"/>
                          </a:solidFill>
                          <a:latin typeface="+mn-lt"/>
                          <a:ea typeface="Times New Roman"/>
                          <a:cs typeface="Arial" panose="020B0604020202020204" pitchFamily="34" charset="0"/>
                        </a:rPr>
                        <a:t>(Zyprexa®</a:t>
                      </a:r>
                      <a:r>
                        <a:rPr lang="en-US" sz="1200" b="1" baseline="30000" dirty="0">
                          <a:solidFill>
                            <a:srgbClr val="000000"/>
                          </a:solidFill>
                          <a:latin typeface="+mn-lt"/>
                          <a:ea typeface="Times New Roman"/>
                          <a:cs typeface="Arial" panose="020B0604020202020204" pitchFamily="34" charset="0"/>
                        </a:rPr>
                        <a:t> </a:t>
                      </a:r>
                      <a:r>
                        <a:rPr lang="en-US" sz="1200" b="1" dirty="0">
                          <a:solidFill>
                            <a:srgbClr val="000000"/>
                          </a:solidFill>
                          <a:latin typeface="+mn-lt"/>
                          <a:ea typeface="Times New Roman"/>
                          <a:cs typeface="Arial" panose="020B0604020202020204" pitchFamily="34" charset="0"/>
                        </a:rPr>
                        <a:t>Relprevv)</a:t>
                      </a: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Eli Lilly</a:t>
                      </a:r>
                    </a:p>
                  </a:txBody>
                  <a:tcPr marL="27305" marR="27305" marT="0" marB="0" anchor="ctr"/>
                </a:tc>
                <a:tc>
                  <a:txBody>
                    <a:bodyPr/>
                    <a:lstStyle/>
                    <a:p>
                      <a:pPr marL="0" marR="0" algn="ctr">
                        <a:spcBef>
                          <a:spcPts val="200"/>
                        </a:spcBef>
                        <a:spcAft>
                          <a:spcPts val="200"/>
                        </a:spcAft>
                      </a:pPr>
                      <a:r>
                        <a:rPr lang="en-US" sz="1000">
                          <a:solidFill>
                            <a:srgbClr val="000000"/>
                          </a:solidFill>
                          <a:latin typeface="+mn-lt"/>
                          <a:ea typeface="Times New Roman"/>
                          <a:cs typeface="Arial" panose="020B0604020202020204" pitchFamily="34" charset="0"/>
                        </a:rPr>
                        <a:t>--</a:t>
                      </a:r>
                      <a:endParaRPr lang="en-US" sz="10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X</a:t>
                      </a:r>
                      <a:br>
                        <a:rPr lang="en-US" sz="1000" dirty="0">
                          <a:solidFill>
                            <a:srgbClr val="000000"/>
                          </a:solidFill>
                          <a:latin typeface="+mn-lt"/>
                          <a:ea typeface="Times New Roman"/>
                          <a:cs typeface="Arial" panose="020B0604020202020204" pitchFamily="34" charset="0"/>
                        </a:rPr>
                      </a:br>
                      <a:endParaRPr lang="en-US" sz="10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4"/>
                  </a:ext>
                </a:extLst>
              </a:tr>
              <a:tr h="496932">
                <a:tc>
                  <a:txBody>
                    <a:bodyPr/>
                    <a:lstStyle/>
                    <a:p>
                      <a:pPr marL="0" marR="0">
                        <a:spcBef>
                          <a:spcPts val="200"/>
                        </a:spcBef>
                        <a:spcAft>
                          <a:spcPts val="200"/>
                        </a:spcAft>
                      </a:pPr>
                      <a:r>
                        <a:rPr lang="en-US" sz="1200" dirty="0">
                          <a:solidFill>
                            <a:srgbClr val="000000"/>
                          </a:solidFill>
                          <a:latin typeface="+mn-lt"/>
                          <a:ea typeface="Times New Roman"/>
                          <a:cs typeface="Arial" panose="020B0604020202020204" pitchFamily="34" charset="0"/>
                        </a:rPr>
                        <a:t>paliperidone palmitate (Invega Sustenna®)</a:t>
                      </a: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Janssen</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Schizoaffective disorder (monotherapy and as an adjunct to mood stabilizers or antidepressants)</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X</a:t>
                      </a:r>
                      <a:br>
                        <a:rPr lang="en-US" sz="1000" dirty="0">
                          <a:solidFill>
                            <a:srgbClr val="000000"/>
                          </a:solidFill>
                          <a:latin typeface="+mn-lt"/>
                          <a:ea typeface="Times New Roman"/>
                          <a:cs typeface="Arial" panose="020B0604020202020204" pitchFamily="34" charset="0"/>
                        </a:rPr>
                      </a:b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281790099"/>
                  </a:ext>
                </a:extLst>
              </a:tr>
            </a:tbl>
          </a:graphicData>
        </a:graphic>
      </p:graphicFrame>
    </p:spTree>
    <p:extLst>
      <p:ext uri="{BB962C8B-B14F-4D97-AF65-F5344CB8AC3E}">
        <p14:creationId xmlns:p14="http://schemas.microsoft.com/office/powerpoint/2010/main" val="2562646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5FD9-8761-4F76-8612-88F38CD5EC02}"/>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72AAE30-6354-4272-B1FA-0B3A509879DE}"/>
              </a:ext>
            </a:extLst>
          </p:cNvPr>
          <p:cNvGraphicFramePr>
            <a:graphicFrameLocks noGrp="1"/>
          </p:cNvGraphicFramePr>
          <p:nvPr>
            <p:ph idx="1"/>
            <p:extLst>
              <p:ext uri="{D42A27DB-BD31-4B8C-83A1-F6EECF244321}">
                <p14:modId xmlns:p14="http://schemas.microsoft.com/office/powerpoint/2010/main" val="3358009145"/>
              </p:ext>
            </p:extLst>
          </p:nvPr>
        </p:nvGraphicFramePr>
        <p:xfrm>
          <a:off x="76199" y="742950"/>
          <a:ext cx="8915401" cy="350822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295400">
                  <a:extLst>
                    <a:ext uri="{9D8B030D-6E8A-4147-A177-3AD203B41FA5}">
                      <a16:colId xmlns:a16="http://schemas.microsoft.com/office/drawing/2014/main" val="2469167871"/>
                    </a:ext>
                  </a:extLst>
                </a:gridCol>
                <a:gridCol w="2133600">
                  <a:extLst>
                    <a:ext uri="{9D8B030D-6E8A-4147-A177-3AD203B41FA5}">
                      <a16:colId xmlns:a16="http://schemas.microsoft.com/office/drawing/2014/main" val="3343593655"/>
                    </a:ext>
                  </a:extLst>
                </a:gridCol>
                <a:gridCol w="2319867">
                  <a:extLst>
                    <a:ext uri="{9D8B030D-6E8A-4147-A177-3AD203B41FA5}">
                      <a16:colId xmlns:a16="http://schemas.microsoft.com/office/drawing/2014/main" val="3210700220"/>
                    </a:ext>
                  </a:extLst>
                </a:gridCol>
                <a:gridCol w="1642534">
                  <a:extLst>
                    <a:ext uri="{9D8B030D-6E8A-4147-A177-3AD203B41FA5}">
                      <a16:colId xmlns:a16="http://schemas.microsoft.com/office/drawing/2014/main" val="20004"/>
                    </a:ext>
                  </a:extLst>
                </a:gridCol>
              </a:tblGrid>
              <a:tr h="245351">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45351">
                <a:tc gridSpan="5">
                  <a:txBody>
                    <a:bodyPr/>
                    <a:lstStyle/>
                    <a:p>
                      <a:pPr marL="0" marR="0" algn="ctr">
                        <a:spcBef>
                          <a:spcPts val="200"/>
                        </a:spcBef>
                        <a:spcAft>
                          <a:spcPts val="200"/>
                        </a:spcAft>
                      </a:pPr>
                      <a:r>
                        <a:rPr lang="en-US" sz="1400" b="1" dirty="0">
                          <a:solidFill>
                            <a:srgbClr val="000000"/>
                          </a:solidFill>
                          <a:latin typeface="+mn-lt"/>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62000">
                <a:tc>
                  <a:txBody>
                    <a:bodyPr/>
                    <a:lstStyle/>
                    <a:p>
                      <a:pPr marL="0" marR="0">
                        <a:spcBef>
                          <a:spcPts val="200"/>
                        </a:spcBef>
                        <a:spcAft>
                          <a:spcPts val="200"/>
                        </a:spcAft>
                      </a:pPr>
                      <a:r>
                        <a:rPr lang="en-US" sz="1200" dirty="0">
                          <a:solidFill>
                            <a:srgbClr val="000000"/>
                          </a:solidFill>
                          <a:latin typeface="+mn-lt"/>
                          <a:ea typeface="Times New Roman"/>
                          <a:cs typeface="Arial" panose="020B0604020202020204" pitchFamily="34" charset="0"/>
                        </a:rPr>
                        <a:t>paliperidone palmitate (Invega Trinza®)</a:t>
                      </a: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Janssen</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X</a:t>
                      </a:r>
                      <a:br>
                        <a:rPr lang="en-US" sz="1000" dirty="0">
                          <a:solidFill>
                            <a:srgbClr val="000000"/>
                          </a:solidFill>
                          <a:latin typeface="+mn-lt"/>
                          <a:ea typeface="Times New Roman"/>
                          <a:cs typeface="Arial" panose="020B0604020202020204" pitchFamily="34" charset="0"/>
                        </a:rPr>
                      </a:br>
                      <a:r>
                        <a:rPr lang="en-US" sz="1000" dirty="0">
                          <a:solidFill>
                            <a:srgbClr val="000000"/>
                          </a:solidFill>
                          <a:latin typeface="+mn-lt"/>
                          <a:ea typeface="Times New Roman"/>
                          <a:cs typeface="Arial" panose="020B0604020202020204" pitchFamily="34" charset="0"/>
                        </a:rPr>
                        <a:t>(treatment in patients after they have been adequately treated with Invega </a:t>
                      </a:r>
                      <a:r>
                        <a:rPr lang="en-US" sz="1000" dirty="0" err="1">
                          <a:solidFill>
                            <a:srgbClr val="000000"/>
                          </a:solidFill>
                          <a:latin typeface="+mn-lt"/>
                          <a:ea typeface="Times New Roman"/>
                          <a:cs typeface="Arial" panose="020B0604020202020204" pitchFamily="34" charset="0"/>
                        </a:rPr>
                        <a:t>Sustenna</a:t>
                      </a:r>
                      <a:r>
                        <a:rPr lang="en-US" sz="1000" dirty="0">
                          <a:solidFill>
                            <a:srgbClr val="000000"/>
                          </a:solidFill>
                          <a:latin typeface="+mn-lt"/>
                          <a:ea typeface="Times New Roman"/>
                          <a:cs typeface="Arial" panose="020B0604020202020204" pitchFamily="34" charset="0"/>
                        </a:rPr>
                        <a:t> for ≥ 4 months)</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463199917"/>
                  </a:ext>
                </a:extLst>
              </a:tr>
              <a:tr h="698659">
                <a:tc>
                  <a:txBody>
                    <a:bodyPr/>
                    <a:lstStyle/>
                    <a:p>
                      <a:pPr marL="0" marR="0">
                        <a:spcBef>
                          <a:spcPts val="150"/>
                        </a:spcBef>
                        <a:spcAft>
                          <a:spcPts val="150"/>
                        </a:spcAft>
                      </a:pPr>
                      <a:r>
                        <a:rPr lang="en-US" sz="1200" kern="1200" dirty="0">
                          <a:solidFill>
                            <a:srgbClr val="000000"/>
                          </a:solidFill>
                          <a:latin typeface="+mn-lt"/>
                          <a:ea typeface="Times New Roman" panose="02020603050405020304" pitchFamily="18" charset="0"/>
                          <a:cs typeface="Arial" panose="020B0604020202020204" pitchFamily="34" charset="0"/>
                        </a:rPr>
                        <a:t>paliperidone palmitate </a:t>
                      </a:r>
                      <a:br>
                        <a:rPr lang="en-US" sz="1200" kern="1200" dirty="0">
                          <a:solidFill>
                            <a:srgbClr val="000000"/>
                          </a:solidFill>
                          <a:latin typeface="+mn-lt"/>
                          <a:ea typeface="Times New Roman" panose="02020603050405020304" pitchFamily="18" charset="0"/>
                          <a:cs typeface="Arial" panose="020B0604020202020204" pitchFamily="34" charset="0"/>
                        </a:rPr>
                      </a:br>
                      <a:r>
                        <a:rPr lang="en-US" sz="1200" kern="1200" dirty="0">
                          <a:solidFill>
                            <a:srgbClr val="000000"/>
                          </a:solidFill>
                          <a:latin typeface="+mn-lt"/>
                          <a:ea typeface="Times New Roman" panose="02020603050405020304" pitchFamily="18" charset="0"/>
                          <a:cs typeface="Arial" panose="020B0604020202020204" pitchFamily="34" charset="0"/>
                        </a:rPr>
                        <a:t>(Invega </a:t>
                      </a:r>
                      <a:r>
                        <a:rPr lang="en-US" sz="1200" kern="1200" dirty="0" err="1">
                          <a:solidFill>
                            <a:srgbClr val="000000"/>
                          </a:solidFill>
                          <a:latin typeface="+mn-lt"/>
                          <a:ea typeface="Times New Roman" panose="02020603050405020304" pitchFamily="18" charset="0"/>
                          <a:cs typeface="Arial" panose="020B0604020202020204" pitchFamily="34" charset="0"/>
                        </a:rPr>
                        <a:t>Hafyera</a:t>
                      </a:r>
                      <a:r>
                        <a:rPr lang="en-US" sz="1200" kern="1200" dirty="0">
                          <a:solidFill>
                            <a:srgbClr val="000000"/>
                          </a:solidFill>
                          <a:latin typeface="+mn-lt"/>
                          <a:ea typeface="Times New Roman" panose="02020603050405020304" pitchFamily="18" charset="0"/>
                          <a:cs typeface="Arial" panose="020B0604020202020204" pitchFamily="34" charset="0"/>
                        </a:rPr>
                        <a:t>™)</a:t>
                      </a:r>
                    </a:p>
                  </a:txBody>
                  <a:tcPr marL="27305" marR="27305" marT="0" marB="0"/>
                </a:tc>
                <a:tc>
                  <a:txBody>
                    <a:bodyPr/>
                    <a:lstStyle/>
                    <a:p>
                      <a:pPr marL="0" marR="0" algn="ctr">
                        <a:spcBef>
                          <a:spcPts val="150"/>
                        </a:spcBef>
                        <a:spcAft>
                          <a:spcPts val="150"/>
                        </a:spcAft>
                      </a:pPr>
                      <a:r>
                        <a:rPr lang="en-US" sz="1000" kern="1200" dirty="0">
                          <a:solidFill>
                            <a:srgbClr val="000000"/>
                          </a:solidFill>
                          <a:latin typeface="+mn-lt"/>
                          <a:ea typeface="Times New Roman" panose="02020603050405020304" pitchFamily="18" charset="0"/>
                          <a:cs typeface="Arial" panose="020B0604020202020204" pitchFamily="34" charset="0"/>
                        </a:rPr>
                        <a:t>Janssen</a:t>
                      </a:r>
                      <a:endParaRPr lang="en-US" sz="1200" kern="1200" dirty="0">
                        <a:solidFill>
                          <a:srgbClr val="000000"/>
                        </a:solidFill>
                        <a:latin typeface="+mn-lt"/>
                        <a:ea typeface="Times New Roman" panose="02020603050405020304" pitchFamily="18" charset="0"/>
                        <a:cs typeface="Arial" panose="020B0604020202020204" pitchFamily="34" charset="0"/>
                      </a:endParaRPr>
                    </a:p>
                  </a:txBody>
                  <a:tcPr marL="27305" marR="27305" marT="0" marB="0"/>
                </a:tc>
                <a:tc>
                  <a:txBody>
                    <a:bodyPr/>
                    <a:lstStyle/>
                    <a:p>
                      <a:pPr marL="0" marR="0" algn="ctr">
                        <a:spcBef>
                          <a:spcPts val="150"/>
                        </a:spcBef>
                        <a:spcAft>
                          <a:spcPts val="150"/>
                        </a:spcAft>
                      </a:pPr>
                      <a:r>
                        <a:rPr lang="en-US" sz="1000" kern="1200" dirty="0">
                          <a:solidFill>
                            <a:srgbClr val="000000"/>
                          </a:solidFill>
                          <a:latin typeface="+mn-lt"/>
                          <a:ea typeface="Times New Roman" panose="02020603050405020304" pitchFamily="18" charset="0"/>
                          <a:cs typeface="Arial" panose="020B0604020202020204" pitchFamily="34" charset="0"/>
                        </a:rPr>
                        <a:t> </a:t>
                      </a:r>
                      <a:endParaRPr lang="en-US" sz="1200" kern="1200" dirty="0">
                        <a:solidFill>
                          <a:srgbClr val="000000"/>
                        </a:solidFill>
                        <a:latin typeface="+mn-lt"/>
                        <a:ea typeface="Times New Roman" panose="02020603050405020304" pitchFamily="18" charset="0"/>
                        <a:cs typeface="Arial" panose="020B0604020202020204" pitchFamily="34" charset="0"/>
                      </a:endParaRPr>
                    </a:p>
                  </a:txBody>
                  <a:tcPr marL="27305" marR="27305" marT="0" marB="0"/>
                </a:tc>
                <a:tc>
                  <a:txBody>
                    <a:bodyPr/>
                    <a:lstStyle/>
                    <a:p>
                      <a:pPr marL="0" marR="0" algn="ctr">
                        <a:spcBef>
                          <a:spcPts val="150"/>
                        </a:spcBef>
                        <a:spcAft>
                          <a:spcPts val="150"/>
                        </a:spcAft>
                      </a:pPr>
                      <a:r>
                        <a:rPr lang="en-US" sz="1000" kern="1200">
                          <a:solidFill>
                            <a:srgbClr val="000000"/>
                          </a:solidFill>
                          <a:latin typeface="+mn-lt"/>
                          <a:ea typeface="Times New Roman" panose="02020603050405020304" pitchFamily="18" charset="0"/>
                          <a:cs typeface="Arial" panose="020B0604020202020204" pitchFamily="34" charset="0"/>
                        </a:rPr>
                        <a:t>X</a:t>
                      </a:r>
                      <a:br>
                        <a:rPr lang="en-US" sz="1000" kern="1200">
                          <a:solidFill>
                            <a:srgbClr val="000000"/>
                          </a:solidFill>
                          <a:latin typeface="+mn-lt"/>
                          <a:ea typeface="Times New Roman" panose="02020603050405020304" pitchFamily="18" charset="0"/>
                          <a:cs typeface="Arial" panose="020B0604020202020204" pitchFamily="34" charset="0"/>
                        </a:rPr>
                      </a:br>
                      <a:r>
                        <a:rPr lang="en-US" sz="1000" kern="1200">
                          <a:solidFill>
                            <a:srgbClr val="000000"/>
                          </a:solidFill>
                          <a:latin typeface="+mn-lt"/>
                          <a:ea typeface="Times New Roman" panose="02020603050405020304" pitchFamily="18" charset="0"/>
                          <a:cs typeface="Arial" panose="020B0604020202020204" pitchFamily="34" charset="0"/>
                        </a:rPr>
                        <a:t>(treatment in patients after they have been adequately treated with Invega Sustenna for ≥ 4 months or Invega Trinza for ≥ one 3-month cycle)</a:t>
                      </a:r>
                      <a:endParaRPr lang="en-US" sz="1200" kern="1200" dirty="0">
                        <a:solidFill>
                          <a:srgbClr val="000000"/>
                        </a:solidFill>
                        <a:latin typeface="+mn-lt"/>
                        <a:ea typeface="Times New Roman" panose="02020603050405020304" pitchFamily="18" charset="0"/>
                        <a:cs typeface="Arial" panose="020B0604020202020204" pitchFamily="34" charset="0"/>
                      </a:endParaRPr>
                    </a:p>
                  </a:txBody>
                  <a:tcPr marL="27305" marR="27305" marT="0" marB="0"/>
                </a:tc>
                <a:tc>
                  <a:txBody>
                    <a:bodyPr/>
                    <a:lstStyle/>
                    <a:p>
                      <a:pPr marL="0" marR="0" algn="ctr">
                        <a:spcBef>
                          <a:spcPts val="150"/>
                        </a:spcBef>
                        <a:spcAft>
                          <a:spcPts val="150"/>
                        </a:spcAft>
                      </a:pPr>
                      <a:r>
                        <a:rPr lang="en-US" sz="1000" kern="1200" dirty="0">
                          <a:solidFill>
                            <a:srgbClr val="000000"/>
                          </a:solidFill>
                          <a:latin typeface="+mn-lt"/>
                          <a:ea typeface="Times New Roman" panose="02020603050405020304" pitchFamily="18" charset="0"/>
                          <a:cs typeface="Arial" panose="020B0604020202020204" pitchFamily="34" charset="0"/>
                        </a:rPr>
                        <a:t> </a:t>
                      </a:r>
                    </a:p>
                  </a:txBody>
                  <a:tcPr marL="27305" marR="27305" marT="0" marB="0"/>
                </a:tc>
                <a:extLst>
                  <a:ext uri="{0D108BD9-81ED-4DB2-BD59-A6C34878D82A}">
                    <a16:rowId xmlns:a16="http://schemas.microsoft.com/office/drawing/2014/main" val="1861396809"/>
                  </a:ext>
                </a:extLst>
              </a:tr>
              <a:tr h="631282">
                <a:tc>
                  <a:txBody>
                    <a:bodyPr/>
                    <a:lstStyle/>
                    <a:p>
                      <a:pPr marL="0" marR="0">
                        <a:spcBef>
                          <a:spcPts val="200"/>
                        </a:spcBef>
                        <a:spcAft>
                          <a:spcPts val="200"/>
                        </a:spcAft>
                      </a:pPr>
                      <a:r>
                        <a:rPr lang="en-US" sz="1200" dirty="0">
                          <a:solidFill>
                            <a:srgbClr val="000000"/>
                          </a:solidFill>
                          <a:latin typeface="+mn-lt"/>
                          <a:ea typeface="Times New Roman"/>
                          <a:cs typeface="Arial" panose="020B0604020202020204" pitchFamily="34" charset="0"/>
                        </a:rPr>
                        <a:t>risperidone microspheres</a:t>
                      </a:r>
                      <a:br>
                        <a:rPr lang="en-US" sz="1200" dirty="0">
                          <a:solidFill>
                            <a:srgbClr val="000000"/>
                          </a:solidFill>
                          <a:latin typeface="+mn-lt"/>
                          <a:ea typeface="Times New Roman"/>
                          <a:cs typeface="Arial" panose="020B0604020202020204" pitchFamily="34" charset="0"/>
                        </a:rPr>
                      </a:br>
                      <a:r>
                        <a:rPr lang="en-US" sz="1200" dirty="0">
                          <a:solidFill>
                            <a:srgbClr val="000000"/>
                          </a:solidFill>
                          <a:latin typeface="+mn-lt"/>
                          <a:ea typeface="Times New Roman"/>
                          <a:cs typeface="Arial" panose="020B0604020202020204" pitchFamily="34" charset="0"/>
                        </a:rPr>
                        <a:t>(Risperdal</a:t>
                      </a:r>
                      <a:r>
                        <a:rPr lang="en-US" sz="1200" baseline="30000" dirty="0">
                          <a:solidFill>
                            <a:srgbClr val="000000"/>
                          </a:solidFill>
                          <a:latin typeface="+mn-lt"/>
                          <a:ea typeface="Times New Roman"/>
                          <a:cs typeface="Arial" panose="020B0604020202020204" pitchFamily="34" charset="0"/>
                        </a:rPr>
                        <a:t> </a:t>
                      </a:r>
                      <a:r>
                        <a:rPr lang="en-US" sz="1200" dirty="0">
                          <a:solidFill>
                            <a:srgbClr val="000000"/>
                          </a:solidFill>
                          <a:latin typeface="+mn-lt"/>
                          <a:ea typeface="Times New Roman"/>
                          <a:cs typeface="Arial" panose="020B0604020202020204" pitchFamily="34" charset="0"/>
                        </a:rPr>
                        <a:t>Consta®)</a:t>
                      </a: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Janssen</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a:solidFill>
                            <a:srgbClr val="000000"/>
                          </a:solidFill>
                          <a:latin typeface="+mn-lt"/>
                          <a:ea typeface="Times New Roman"/>
                          <a:cs typeface="Arial" panose="020B0604020202020204" pitchFamily="34" charset="0"/>
                        </a:rPr>
                        <a:t>--</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X</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X</a:t>
                      </a:r>
                      <a:br>
                        <a:rPr lang="en-US" sz="1000" dirty="0">
                          <a:solidFill>
                            <a:srgbClr val="000000"/>
                          </a:solidFill>
                          <a:latin typeface="+mn-lt"/>
                          <a:ea typeface="Times New Roman"/>
                          <a:cs typeface="Arial" panose="020B0604020202020204" pitchFamily="34" charset="0"/>
                        </a:rPr>
                      </a:br>
                      <a:r>
                        <a:rPr lang="en-US" sz="1000" dirty="0">
                          <a:solidFill>
                            <a:srgbClr val="000000"/>
                          </a:solidFill>
                          <a:latin typeface="+mn-lt"/>
                          <a:ea typeface="Times New Roman"/>
                          <a:cs typeface="Arial" panose="020B0604020202020204" pitchFamily="34" charset="0"/>
                        </a:rPr>
                        <a:t>(maintenance treatment as monotherapy or in combination with lithium or valproate)</a:t>
                      </a:r>
                    </a:p>
                  </a:txBody>
                  <a:tcPr marL="27305" marR="27305" marT="0" marB="0" anchor="ctr"/>
                </a:tc>
                <a:extLst>
                  <a:ext uri="{0D108BD9-81ED-4DB2-BD59-A6C34878D82A}">
                    <a16:rowId xmlns:a16="http://schemas.microsoft.com/office/drawing/2014/main" val="10002"/>
                  </a:ext>
                </a:extLst>
              </a:tr>
              <a:tr h="209324">
                <a:tc>
                  <a:txBody>
                    <a:bodyPr/>
                    <a:lstStyle/>
                    <a:p>
                      <a:r>
                        <a:rPr lang="it-IT" sz="1200" b="0" i="0" u="none" strike="noStrike" kern="1200" baseline="0" dirty="0">
                          <a:solidFill>
                            <a:srgbClr val="000000"/>
                          </a:solidFill>
                          <a:latin typeface="+mn-lt"/>
                          <a:ea typeface="+mn-ea"/>
                          <a:cs typeface="Arial" panose="020B0604020202020204" pitchFamily="34" charset="0"/>
                        </a:rPr>
                        <a:t>risperidone ER suspension (Perseris™)</a:t>
                      </a:r>
                    </a:p>
                  </a:txBody>
                  <a:tcPr marL="27305" marR="27305" marT="0" marB="0" anchor="ctr"/>
                </a:tc>
                <a:tc>
                  <a:txBody>
                    <a:bodyPr/>
                    <a:lstStyle/>
                    <a:p>
                      <a:pPr algn="ctr"/>
                      <a:r>
                        <a:rPr lang="en-US" sz="1000" b="0" i="0" u="none" strike="noStrike" kern="1200" baseline="0" dirty="0">
                          <a:solidFill>
                            <a:srgbClr val="000000"/>
                          </a:solidFill>
                          <a:latin typeface="+mn-lt"/>
                          <a:ea typeface="+mn-ea"/>
                          <a:cs typeface="Arial" panose="020B0604020202020204" pitchFamily="34" charset="0"/>
                        </a:rPr>
                        <a:t>       Indivior 	</a:t>
                      </a:r>
                      <a:endParaRPr lang="it-IT" sz="1200" b="0" i="0" u="none" strike="noStrike" kern="1200" baseline="0" dirty="0">
                        <a:solidFill>
                          <a:srgbClr val="000000"/>
                        </a:solidFill>
                        <a:latin typeface="+mn-lt"/>
                        <a:ea typeface="+mn-ea"/>
                        <a:cs typeface="Arial" panose="020B0604020202020204" pitchFamily="34" charset="0"/>
                      </a:endParaRPr>
                    </a:p>
                  </a:txBody>
                  <a:tcPr marL="27305" marR="27305" marT="0" marB="0" anchor="ctr"/>
                </a:tc>
                <a:tc>
                  <a:txBody>
                    <a:bodyPr/>
                    <a:lstStyle/>
                    <a:p>
                      <a:pPr algn="ctr"/>
                      <a:r>
                        <a:rPr lang="en-US" sz="1000" dirty="0">
                          <a:solidFill>
                            <a:srgbClr val="000000"/>
                          </a:solidFill>
                          <a:latin typeface="+mn-lt"/>
                          <a:ea typeface="Times New Roman"/>
                          <a:cs typeface="Arial" panose="020B0604020202020204" pitchFamily="34" charset="0"/>
                        </a:rPr>
                        <a:t>--</a:t>
                      </a:r>
                      <a:endParaRPr lang="it-IT" sz="1200" b="0" i="0" u="none" strike="noStrike" kern="1200" baseline="0" dirty="0">
                        <a:solidFill>
                          <a:srgbClr val="000000"/>
                        </a:solidFill>
                        <a:latin typeface="+mn-lt"/>
                        <a:ea typeface="+mn-ea"/>
                        <a:cs typeface="Arial" panose="020B0604020202020204" pitchFamily="34" charset="0"/>
                      </a:endParaRPr>
                    </a:p>
                  </a:txBody>
                  <a:tcPr marL="27305" marR="27305" marT="0" marB="0" anchor="ctr"/>
                </a:tc>
                <a:tc>
                  <a:txBody>
                    <a:bodyPr/>
                    <a:lstStyle/>
                    <a:p>
                      <a:pPr algn="ctr"/>
                      <a:r>
                        <a:rPr lang="en-US" sz="1000" dirty="0">
                          <a:solidFill>
                            <a:srgbClr val="000000"/>
                          </a:solidFill>
                          <a:latin typeface="+mn-lt"/>
                          <a:ea typeface="Times New Roman"/>
                          <a:cs typeface="Arial" panose="020B0604020202020204" pitchFamily="34" charset="0"/>
                        </a:rPr>
                        <a:t>X</a:t>
                      </a:r>
                      <a:endParaRPr lang="it-IT" sz="1200" b="0" i="0" u="none" strike="noStrike" kern="1200" baseline="0" dirty="0">
                        <a:solidFill>
                          <a:srgbClr val="000000"/>
                        </a:solidFill>
                        <a:latin typeface="+mn-lt"/>
                        <a:ea typeface="+mn-ea"/>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solidFill>
                            <a:srgbClr val="000000"/>
                          </a:solidFill>
                          <a:latin typeface="+mn-lt"/>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3"/>
                  </a:ext>
                </a:extLst>
              </a:tr>
              <a:tr h="72164">
                <a:tc>
                  <a:txBody>
                    <a:bodyPr/>
                    <a:lstStyle/>
                    <a:p>
                      <a:pPr marL="0" marR="0">
                        <a:spcBef>
                          <a:spcPts val="150"/>
                        </a:spcBef>
                        <a:spcAft>
                          <a:spcPts val="150"/>
                        </a:spcAft>
                      </a:pPr>
                      <a:r>
                        <a:rPr lang="en-US" sz="1200" b="0" i="0" u="none" strike="noStrike" kern="1200" baseline="0" dirty="0">
                          <a:solidFill>
                            <a:srgbClr val="000000"/>
                          </a:solidFill>
                          <a:highlight>
                            <a:srgbClr val="00FFFF"/>
                          </a:highlight>
                          <a:latin typeface="+mn-lt"/>
                          <a:ea typeface="+mn-ea"/>
                          <a:cs typeface="Arial" panose="020B0604020202020204" pitchFamily="34" charset="0"/>
                        </a:rPr>
                        <a:t>risperidone ER suspension (</a:t>
                      </a:r>
                      <a:r>
                        <a:rPr lang="en-US" sz="1200" b="0" i="0" u="none" strike="noStrike" kern="1200" baseline="0" dirty="0" err="1">
                          <a:solidFill>
                            <a:srgbClr val="000000"/>
                          </a:solidFill>
                          <a:highlight>
                            <a:srgbClr val="00FFFF"/>
                          </a:highlight>
                          <a:latin typeface="+mn-lt"/>
                          <a:ea typeface="+mn-ea"/>
                          <a:cs typeface="Arial" panose="020B0604020202020204" pitchFamily="34" charset="0"/>
                        </a:rPr>
                        <a:t>Uzedy</a:t>
                      </a:r>
                      <a:r>
                        <a:rPr lang="en-US" sz="1200" b="0" i="0" u="none" strike="noStrike" kern="1200" baseline="0" dirty="0">
                          <a:solidFill>
                            <a:srgbClr val="000000"/>
                          </a:solidFill>
                          <a:highlight>
                            <a:srgbClr val="00FFFF"/>
                          </a:highlight>
                          <a:latin typeface="+mn-lt"/>
                          <a:ea typeface="+mn-ea"/>
                          <a:cs typeface="Arial" panose="020B0604020202020204" pitchFamily="34" charset="0"/>
                        </a:rPr>
                        <a:t>™)</a:t>
                      </a:r>
                    </a:p>
                  </a:txBody>
                  <a:tcPr marL="27305" marR="27305" marT="0" marB="0"/>
                </a:tc>
                <a:tc>
                  <a:txBody>
                    <a:bodyPr/>
                    <a:lstStyle/>
                    <a:p>
                      <a:pPr marL="0" marR="0" algn="ctr">
                        <a:spcBef>
                          <a:spcPts val="150"/>
                        </a:spcBef>
                        <a:spcAft>
                          <a:spcPts val="150"/>
                        </a:spcAft>
                      </a:pPr>
                      <a:r>
                        <a:rPr lang="en-US" sz="1000" b="0" i="0" u="none" strike="noStrike" kern="1200" baseline="0" dirty="0">
                          <a:solidFill>
                            <a:srgbClr val="000000"/>
                          </a:solidFill>
                          <a:highlight>
                            <a:srgbClr val="00FFFF"/>
                          </a:highlight>
                          <a:latin typeface="+mn-lt"/>
                          <a:ea typeface="+mn-ea"/>
                          <a:cs typeface="Arial" panose="020B0604020202020204" pitchFamily="34" charset="0"/>
                        </a:rPr>
                        <a:t>Teva Neuroscience</a:t>
                      </a:r>
                    </a:p>
                  </a:txBody>
                  <a:tcPr marL="27305" marR="27305" marT="0" marB="0"/>
                </a:tc>
                <a:tc>
                  <a:txBody>
                    <a:bodyPr/>
                    <a:lstStyle/>
                    <a:p>
                      <a:pPr marL="0" marR="0" algn="ctr">
                        <a:spcBef>
                          <a:spcPts val="150"/>
                        </a:spcBef>
                        <a:spcAft>
                          <a:spcPts val="150"/>
                        </a:spcAft>
                      </a:pPr>
                      <a:r>
                        <a:rPr lang="en-US" sz="1000" b="0" i="0" u="none" strike="noStrike" kern="1200" baseline="0" dirty="0">
                          <a:solidFill>
                            <a:srgbClr val="000000"/>
                          </a:solidFill>
                          <a:highlight>
                            <a:srgbClr val="00FFFF"/>
                          </a:highlight>
                          <a:latin typeface="+mn-lt"/>
                          <a:ea typeface="+mn-ea"/>
                          <a:cs typeface="Arial" panose="020B0604020202020204" pitchFamily="34" charset="0"/>
                        </a:rPr>
                        <a:t>--</a:t>
                      </a:r>
                    </a:p>
                  </a:txBody>
                  <a:tcPr marL="27305" marR="27305" marT="0" marB="0"/>
                </a:tc>
                <a:tc>
                  <a:txBody>
                    <a:bodyPr/>
                    <a:lstStyle/>
                    <a:p>
                      <a:pPr marL="0" marR="0" algn="ctr">
                        <a:spcBef>
                          <a:spcPts val="150"/>
                        </a:spcBef>
                        <a:spcAft>
                          <a:spcPts val="150"/>
                        </a:spcAft>
                      </a:pPr>
                      <a:r>
                        <a:rPr lang="en-US" sz="1000" b="0" i="0" u="none" strike="noStrike" kern="1200" baseline="0" dirty="0">
                          <a:solidFill>
                            <a:srgbClr val="000000"/>
                          </a:solidFill>
                          <a:highlight>
                            <a:srgbClr val="00FFFF"/>
                          </a:highlight>
                          <a:latin typeface="+mn-lt"/>
                          <a:ea typeface="+mn-ea"/>
                          <a:cs typeface="Arial" panose="020B0604020202020204" pitchFamily="34" charset="0"/>
                        </a:rPr>
                        <a:t>X</a:t>
                      </a:r>
                    </a:p>
                  </a:txBody>
                  <a:tcPr marL="27305" marR="27305" marT="0" marB="0"/>
                </a:tc>
                <a:tc>
                  <a:txBody>
                    <a:bodyPr/>
                    <a:lstStyle/>
                    <a:p>
                      <a:pPr marL="0" marR="0" algn="ctr">
                        <a:spcBef>
                          <a:spcPts val="150"/>
                        </a:spcBef>
                        <a:spcAft>
                          <a:spcPts val="150"/>
                        </a:spcAft>
                      </a:pPr>
                      <a:r>
                        <a:rPr lang="en-US" sz="1000" b="0" i="0" u="none" strike="noStrike" kern="1200" baseline="0" dirty="0">
                          <a:solidFill>
                            <a:srgbClr val="000000"/>
                          </a:solidFill>
                          <a:highlight>
                            <a:srgbClr val="00FFFF"/>
                          </a:highlight>
                          <a:latin typeface="+mn-lt"/>
                          <a:ea typeface="+mn-ea"/>
                          <a:cs typeface="Arial" panose="020B0604020202020204" pitchFamily="34" charset="0"/>
                        </a:rPr>
                        <a:t>--</a:t>
                      </a:r>
                    </a:p>
                  </a:txBody>
                  <a:tcPr marL="27305" marR="27305" marT="0" marB="0"/>
                </a:tc>
                <a:extLst>
                  <a:ext uri="{0D108BD9-81ED-4DB2-BD59-A6C34878D82A}">
                    <a16:rowId xmlns:a16="http://schemas.microsoft.com/office/drawing/2014/main" val="1534629830"/>
                  </a:ext>
                </a:extLst>
              </a:tr>
            </a:tbl>
          </a:graphicData>
        </a:graphic>
      </p:graphicFrame>
    </p:spTree>
    <p:extLst>
      <p:ext uri="{BB962C8B-B14F-4D97-AF65-F5344CB8AC3E}">
        <p14:creationId xmlns:p14="http://schemas.microsoft.com/office/powerpoint/2010/main" val="3874910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5FD9-8761-4F76-8612-88F38CD5EC02}"/>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72AAE30-6354-4272-B1FA-0B3A509879DE}"/>
              </a:ext>
            </a:extLst>
          </p:cNvPr>
          <p:cNvGraphicFramePr>
            <a:graphicFrameLocks noGrp="1"/>
          </p:cNvGraphicFramePr>
          <p:nvPr>
            <p:ph idx="1"/>
            <p:extLst>
              <p:ext uri="{D42A27DB-BD31-4B8C-83A1-F6EECF244321}">
                <p14:modId xmlns:p14="http://schemas.microsoft.com/office/powerpoint/2010/main" val="3105659128"/>
              </p:ext>
            </p:extLst>
          </p:nvPr>
        </p:nvGraphicFramePr>
        <p:xfrm>
          <a:off x="76200" y="992889"/>
          <a:ext cx="9067801" cy="3262268"/>
        </p:xfrm>
        <a:graphic>
          <a:graphicData uri="http://schemas.openxmlformats.org/drawingml/2006/table">
            <a:tbl>
              <a:tblPr firstRow="1" bandRow="1">
                <a:tableStyleId>{5C22544A-7EE6-4342-B048-85BDC9FD1C3A}</a:tableStyleId>
              </a:tblPr>
              <a:tblGrid>
                <a:gridCol w="1888065">
                  <a:extLst>
                    <a:ext uri="{9D8B030D-6E8A-4147-A177-3AD203B41FA5}">
                      <a16:colId xmlns:a16="http://schemas.microsoft.com/office/drawing/2014/main" val="20000"/>
                    </a:ext>
                  </a:extLst>
                </a:gridCol>
                <a:gridCol w="1540935">
                  <a:extLst>
                    <a:ext uri="{9D8B030D-6E8A-4147-A177-3AD203B41FA5}">
                      <a16:colId xmlns:a16="http://schemas.microsoft.com/office/drawing/2014/main" val="20001"/>
                    </a:ext>
                  </a:extLst>
                </a:gridCol>
                <a:gridCol w="1905000">
                  <a:extLst>
                    <a:ext uri="{9D8B030D-6E8A-4147-A177-3AD203B41FA5}">
                      <a16:colId xmlns:a16="http://schemas.microsoft.com/office/drawing/2014/main" val="2119052976"/>
                    </a:ext>
                  </a:extLst>
                </a:gridCol>
                <a:gridCol w="2133600">
                  <a:extLst>
                    <a:ext uri="{9D8B030D-6E8A-4147-A177-3AD203B41FA5}">
                      <a16:colId xmlns:a16="http://schemas.microsoft.com/office/drawing/2014/main" val="1771372696"/>
                    </a:ext>
                  </a:extLst>
                </a:gridCol>
                <a:gridCol w="1600201">
                  <a:extLst>
                    <a:ext uri="{9D8B030D-6E8A-4147-A177-3AD203B41FA5}">
                      <a16:colId xmlns:a16="http://schemas.microsoft.com/office/drawing/2014/main" val="3363166296"/>
                    </a:ext>
                  </a:extLst>
                </a:gridCol>
              </a:tblGrid>
              <a:tr h="274774">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74774">
                <a:tc gridSpan="5">
                  <a:txBody>
                    <a:bodyPr/>
                    <a:lstStyle/>
                    <a:p>
                      <a:pPr marL="0" marR="0" algn="ctr">
                        <a:spcBef>
                          <a:spcPts val="200"/>
                        </a:spcBef>
                        <a:spcAft>
                          <a:spcPts val="200"/>
                        </a:spcAft>
                      </a:pPr>
                      <a:r>
                        <a:rPr lang="en-US" sz="1400" b="1" dirty="0">
                          <a:solidFill>
                            <a:srgbClr val="000000"/>
                          </a:solidFill>
                          <a:latin typeface="+mn-lt"/>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200"/>
                        </a:spcBef>
                        <a:spcAft>
                          <a:spcPts val="200"/>
                        </a:spcAft>
                      </a:pPr>
                      <a:endParaRPr lang="en-US" sz="1000" b="1" dirty="0">
                        <a:latin typeface="Arial" panose="020B0604020202020204" pitchFamily="34" charset="0"/>
                        <a:ea typeface="Times New Roman"/>
                        <a:cs typeface="Arial" panose="020B0604020202020204" pitchFamily="34" charset="0"/>
                      </a:endParaRPr>
                    </a:p>
                  </a:txBody>
                  <a:tcPr marL="27305" marR="27305" marT="0" marB="0" anchor="ctr"/>
                </a:tc>
                <a:extLst>
                  <a:ext uri="{0D108BD9-81ED-4DB2-BD59-A6C34878D82A}">
                    <a16:rowId xmlns:a16="http://schemas.microsoft.com/office/drawing/2014/main" val="10001"/>
                  </a:ext>
                </a:extLst>
              </a:tr>
              <a:tr h="681319">
                <a:tc>
                  <a:txBody>
                    <a:bodyPr/>
                    <a:lstStyle/>
                    <a:p>
                      <a:endParaRPr lang="en-US" sz="1200" b="0" i="0" u="none" strike="noStrike" kern="1200" baseline="0" dirty="0">
                        <a:solidFill>
                          <a:srgbClr val="000000"/>
                        </a:solidFill>
                        <a:latin typeface="+mn-lt"/>
                        <a:ea typeface="+mn-ea"/>
                        <a:cs typeface="+mn-cs"/>
                      </a:endParaRPr>
                    </a:p>
                    <a:p>
                      <a:pPr>
                        <a:spcBef>
                          <a:spcPts val="0"/>
                        </a:spcBef>
                        <a:spcAft>
                          <a:spcPts val="0"/>
                        </a:spcAft>
                      </a:pPr>
                      <a:r>
                        <a:rPr lang="en-US" sz="1200" kern="1200" dirty="0">
                          <a:solidFill>
                            <a:srgbClr val="000000"/>
                          </a:solidFill>
                          <a:latin typeface="+mn-lt"/>
                          <a:ea typeface="+mn-ea"/>
                          <a:cs typeface="Arial" panose="020B0604020202020204" pitchFamily="34" charset="0"/>
                        </a:rPr>
                        <a:t>paliperidone palmitate (Invega Hafyera™) </a:t>
                      </a:r>
                      <a:r>
                        <a:rPr lang="en-US" sz="1200" b="0" i="0" u="none" strike="noStrike" kern="1200" baseline="0" dirty="0">
                          <a:solidFill>
                            <a:srgbClr val="000000"/>
                          </a:solidFill>
                          <a:latin typeface="+mn-lt"/>
                          <a:ea typeface="+mn-ea"/>
                          <a:cs typeface="+mn-cs"/>
                        </a:rPr>
                        <a:t>	</a:t>
                      </a:r>
                    </a:p>
                    <a:p>
                      <a:pPr marL="0" marR="0">
                        <a:spcBef>
                          <a:spcPts val="200"/>
                        </a:spcBef>
                        <a:spcAft>
                          <a:spcPts val="200"/>
                        </a:spcAft>
                      </a:pP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Janssen</a:t>
                      </a:r>
                    </a:p>
                    <a:p>
                      <a:pPr marL="0" marR="0" algn="ctr">
                        <a:spcBef>
                          <a:spcPts val="200"/>
                        </a:spcBef>
                        <a:spcAft>
                          <a:spcPts val="200"/>
                        </a:spcAft>
                      </a:pP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dirty="0">
                          <a:solidFill>
                            <a:srgbClr val="000000"/>
                          </a:solidFill>
                          <a:latin typeface="+mn-lt"/>
                          <a:ea typeface="Times New Roman"/>
                          <a:cs typeface="Arial" panose="020B0604020202020204" pitchFamily="34" charset="0"/>
                        </a:rPr>
                        <a:t>--</a:t>
                      </a:r>
                    </a:p>
                  </a:txBody>
                  <a:tcPr marL="27305" marR="27305" marT="0" marB="0" anchor="ctr"/>
                </a:tc>
                <a:tc>
                  <a:txBody>
                    <a:bodyPr/>
                    <a:lstStyle/>
                    <a:p>
                      <a:pPr marL="0" marR="0" algn="ctr" defTabSz="914400" rtl="0" eaLnBrk="1" latinLnBrk="0" hangingPunct="1">
                        <a:spcBef>
                          <a:spcPts val="200"/>
                        </a:spcBef>
                        <a:spcAft>
                          <a:spcPts val="200"/>
                        </a:spcAft>
                      </a:pPr>
                      <a:r>
                        <a:rPr lang="en-US" sz="1200" kern="1200" dirty="0">
                          <a:solidFill>
                            <a:srgbClr val="000000"/>
                          </a:solidFill>
                          <a:latin typeface="+mn-lt"/>
                          <a:ea typeface="+mn-ea"/>
                          <a:cs typeface="Arial" panose="020B0604020202020204" pitchFamily="34" charset="0"/>
                        </a:rPr>
                        <a:t>X</a:t>
                      </a:r>
                    </a:p>
                    <a:p>
                      <a:pPr marL="0" marR="0" algn="ctr" defTabSz="914400" rtl="0" eaLnBrk="1" latinLnBrk="0" hangingPunct="1">
                        <a:spcBef>
                          <a:spcPts val="200"/>
                        </a:spcBef>
                        <a:spcAft>
                          <a:spcPts val="200"/>
                        </a:spcAft>
                      </a:pPr>
                      <a:r>
                        <a:rPr lang="en-US" sz="1200" kern="1200" dirty="0">
                          <a:solidFill>
                            <a:srgbClr val="000000"/>
                          </a:solidFill>
                          <a:latin typeface="+mn-lt"/>
                          <a:ea typeface="+mn-ea"/>
                          <a:cs typeface="Arial" panose="020B0604020202020204" pitchFamily="34" charset="0"/>
                        </a:rPr>
                        <a:t> Treatment of schizophrenia in adults after they have been adequately treated with: </a:t>
                      </a:r>
                    </a:p>
                    <a:p>
                      <a:pPr marL="0" marR="0" algn="ctr" defTabSz="914400" rtl="0" eaLnBrk="1" latinLnBrk="0" hangingPunct="1">
                        <a:spcBef>
                          <a:spcPts val="200"/>
                        </a:spcBef>
                        <a:spcAft>
                          <a:spcPts val="200"/>
                        </a:spcAft>
                      </a:pPr>
                      <a:r>
                        <a:rPr lang="en-US" sz="1200" kern="1200" dirty="0">
                          <a:solidFill>
                            <a:srgbClr val="000000"/>
                          </a:solidFill>
                          <a:latin typeface="+mn-lt"/>
                          <a:ea typeface="+mn-ea"/>
                          <a:cs typeface="Arial" panose="020B0604020202020204" pitchFamily="34" charset="0"/>
                        </a:rPr>
                        <a:t>• A once-a-month paliperidone palmitate extended-release (PP1M) injectable suspension (e.g., Invega Sustenna®) for ≥ 4 months OR </a:t>
                      </a:r>
                    </a:p>
                    <a:p>
                      <a:pPr marL="0" marR="0" algn="ctr" defTabSz="914400" rtl="0" eaLnBrk="1" latinLnBrk="0" hangingPunct="1">
                        <a:spcBef>
                          <a:spcPts val="200"/>
                        </a:spcBef>
                        <a:spcAft>
                          <a:spcPts val="200"/>
                        </a:spcAft>
                      </a:pPr>
                      <a:r>
                        <a:rPr lang="en-US" sz="1200" kern="1200" dirty="0">
                          <a:solidFill>
                            <a:srgbClr val="000000"/>
                          </a:solidFill>
                          <a:latin typeface="+mn-lt"/>
                          <a:ea typeface="+mn-ea"/>
                          <a:cs typeface="Arial" panose="020B0604020202020204" pitchFamily="34" charset="0"/>
                        </a:rPr>
                        <a:t>• An every-3-month paliperidone palmitate extended-release (PP3M) injectable suspension (e.g., Invega Trinza®) for ≥ one 3 month cycle</a:t>
                      </a:r>
                      <a:r>
                        <a:rPr lang="en-US" sz="1200" b="0" i="0" u="none" strike="noStrike" kern="1200" baseline="0" dirty="0">
                          <a:solidFill>
                            <a:srgbClr val="000000"/>
                          </a:solidFill>
                          <a:latin typeface="+mn-lt"/>
                          <a:ea typeface="+mn-ea"/>
                          <a:cs typeface="+mn-cs"/>
                        </a:rPr>
                        <a:t>	</a:t>
                      </a:r>
                      <a:endParaRPr lang="en-US" sz="1200" dirty="0">
                        <a:solidFill>
                          <a:srgbClr val="000000"/>
                        </a:solidFill>
                        <a:latin typeface="+mn-lt"/>
                        <a:ea typeface="Times New Roman"/>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2550540178"/>
                  </a:ext>
                </a:extLst>
              </a:tr>
            </a:tbl>
          </a:graphicData>
        </a:graphic>
      </p:graphicFrame>
    </p:spTree>
    <p:extLst>
      <p:ext uri="{BB962C8B-B14F-4D97-AF65-F5344CB8AC3E}">
        <p14:creationId xmlns:p14="http://schemas.microsoft.com/office/powerpoint/2010/main" val="3875533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Atypical Long-Acting Injectable</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152400" y="819150"/>
            <a:ext cx="8229600" cy="3962400"/>
          </a:xfrm>
        </p:spPr>
        <p:txBody>
          <a:bodyPr/>
          <a:lstStyle/>
          <a:p>
            <a:pPr>
              <a:buNone/>
            </a:pPr>
            <a:r>
              <a:rPr lang="en-US" altLang="en-US" sz="2000" b="1" i="1" dirty="0">
                <a:solidFill>
                  <a:schemeClr val="tx1">
                    <a:lumMod val="50000"/>
                  </a:schemeClr>
                </a:solidFill>
              </a:rPr>
              <a:t>Class Summary:</a:t>
            </a:r>
            <a:endParaRPr lang="en-US" sz="2000" b="1" i="1" dirty="0">
              <a:solidFill>
                <a:schemeClr val="tx1">
                  <a:lumMod val="50000"/>
                </a:schemeClr>
              </a:solidFill>
            </a:endParaRPr>
          </a:p>
          <a:p>
            <a:r>
              <a:rPr lang="en-US" sz="2000" dirty="0">
                <a:solidFill>
                  <a:srgbClr val="000000"/>
                </a:solidFill>
              </a:rPr>
              <a:t>There are not enough comparative data to support distinctions among the injectable second-generation antipsychotics</a:t>
            </a:r>
          </a:p>
          <a:p>
            <a:r>
              <a:rPr lang="en-US" sz="2000" dirty="0">
                <a:solidFill>
                  <a:srgbClr val="000000"/>
                </a:solidFill>
              </a:rPr>
              <a:t>A meta-analysis evaluated the impact of long-acting injectable antipsychotic frequency on efficacy and other outcomes</a:t>
            </a:r>
          </a:p>
          <a:p>
            <a:r>
              <a:rPr lang="en-US" sz="2000" dirty="0">
                <a:solidFill>
                  <a:srgbClr val="000000"/>
                </a:solidFill>
              </a:rPr>
              <a:t>No differences were found in psychotic symptoms or quality of life between injectables dosed every 2 or 4 weeks</a:t>
            </a:r>
          </a:p>
          <a:p>
            <a:r>
              <a:rPr lang="en-US" sz="2000" dirty="0">
                <a:solidFill>
                  <a:srgbClr val="000000"/>
                </a:solidFill>
              </a:rPr>
              <a:t>Safety analyses were also very similar, with the exception of injection-site pain, which was lower with every 2-week formulations compared to every 4-week formulations </a:t>
            </a:r>
          </a:p>
          <a:p>
            <a:r>
              <a:rPr lang="en-US" sz="2000" dirty="0">
                <a:solidFill>
                  <a:srgbClr val="000000"/>
                </a:solidFill>
              </a:rPr>
              <a:t>Overall, data is very limited</a:t>
            </a:r>
          </a:p>
          <a:p>
            <a:endParaRPr lang="en-US" sz="2000" dirty="0"/>
          </a:p>
          <a:p>
            <a:endParaRPr lang="en-US" sz="2000" dirty="0"/>
          </a:p>
        </p:txBody>
      </p:sp>
    </p:spTree>
    <p:extLst>
      <p:ext uri="{BB962C8B-B14F-4D97-AF65-F5344CB8AC3E}">
        <p14:creationId xmlns:p14="http://schemas.microsoft.com/office/powerpoint/2010/main" val="292022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Atypical Long-Acting Injectable</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152400" y="819150"/>
            <a:ext cx="8686800" cy="3962400"/>
          </a:xfrm>
        </p:spPr>
        <p:txBody>
          <a:bodyPr/>
          <a:lstStyle/>
          <a:p>
            <a:pPr>
              <a:buNone/>
            </a:pPr>
            <a:r>
              <a:rPr lang="en-US" altLang="en-US" b="1" i="1" dirty="0">
                <a:solidFill>
                  <a:schemeClr val="tx1">
                    <a:lumMod val="50000"/>
                  </a:schemeClr>
                </a:solidFill>
              </a:rPr>
              <a:t>Product/Guideline Updates:</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Abilify </a:t>
            </a:r>
            <a:r>
              <a:rPr lang="en-US" sz="1800" dirty="0" err="1">
                <a:effectLst/>
                <a:latin typeface="Calibri" panose="020F0502020204030204" pitchFamily="34" charset="0"/>
                <a:ea typeface="MS Mincho" panose="02020609040205080304" pitchFamily="49" charset="-128"/>
                <a:cs typeface="Arial" panose="020B0604020202020204" pitchFamily="34" charset="0"/>
              </a:rPr>
              <a:t>Asimtufii</a:t>
            </a:r>
            <a:r>
              <a:rPr lang="en-US" sz="1800" dirty="0">
                <a:effectLst/>
                <a:latin typeface="Calibri" panose="020F0502020204030204" pitchFamily="34" charset="0"/>
                <a:ea typeface="MS Mincho" panose="02020609040205080304" pitchFamily="49" charset="-128"/>
                <a:cs typeface="Arial" panose="020B0604020202020204" pitchFamily="34" charset="0"/>
              </a:rPr>
              <a:t> (aripiprazole) is an extended-release injectable suspension that has been approved for the treatment of schizophrenia in adults &amp; as maintenance monotherapy for the treatment of bipolar I disorder in adults.  </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It is approved as 720 mg/2.4 mL &amp; 960 mg/3.2 mL single-dose prefilled syringes for IM use by a Health Care Practitioner.  </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Tolerability with oral aripiprazole must be established prior to use of this agent. </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The recommended dosage is 960 mg administered every 2 months</a:t>
            </a:r>
          </a:p>
          <a:p>
            <a:pPr lvl="1" fontAlgn="base">
              <a:spcBef>
                <a:spcPts val="0"/>
              </a:spcBef>
              <a:buClr>
                <a:srgbClr val="000000"/>
              </a:buClr>
            </a:pPr>
            <a:r>
              <a:rPr lang="en-US" sz="1600" dirty="0">
                <a:latin typeface="Calibri" panose="020F0502020204030204" pitchFamily="34" charset="0"/>
                <a:ea typeface="MS Mincho" panose="02020609040205080304" pitchFamily="49" charset="-128"/>
              </a:rPr>
              <a:t>D</a:t>
            </a:r>
            <a:r>
              <a:rPr lang="en-US" sz="1600" dirty="0">
                <a:effectLst/>
                <a:latin typeface="Calibri" panose="020F0502020204030204" pitchFamily="34" charset="0"/>
                <a:ea typeface="MS Mincho" panose="02020609040205080304" pitchFamily="49" charset="-128"/>
                <a:cs typeface="Arial" panose="020B0604020202020204" pitchFamily="34" charset="0"/>
              </a:rPr>
              <a:t>ose can be reduced to 720 mg every 2 months if ADRs occur</a:t>
            </a:r>
          </a:p>
          <a:p>
            <a:pPr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Abilify </a:t>
            </a:r>
            <a:r>
              <a:rPr lang="en-US" sz="1800" dirty="0" err="1">
                <a:effectLst/>
                <a:latin typeface="Calibri" panose="020F0502020204030204" pitchFamily="34" charset="0"/>
                <a:ea typeface="MS Mincho" panose="02020609040205080304" pitchFamily="49" charset="-128"/>
                <a:cs typeface="Arial" panose="020B0604020202020204" pitchFamily="34" charset="0"/>
              </a:rPr>
              <a:t>Asimtufii</a:t>
            </a:r>
            <a:r>
              <a:rPr lang="en-US" sz="1800" dirty="0">
                <a:effectLst/>
                <a:latin typeface="Calibri" panose="020F0502020204030204" pitchFamily="34" charset="0"/>
                <a:ea typeface="MS Mincho" panose="02020609040205080304" pitchFamily="49" charset="-128"/>
                <a:cs typeface="Arial" panose="020B0604020202020204" pitchFamily="34" charset="0"/>
              </a:rPr>
              <a:t> carries a black box warning for increased mortality in elderly patients with dementia-related psychosis.  </a:t>
            </a:r>
          </a:p>
          <a:p>
            <a:pPr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Contraindications, warnings, and adverse reactions are consistent with other aripiprazole injections</a:t>
            </a:r>
            <a:endParaRPr lang="en-US" sz="2000" dirty="0">
              <a:solidFill>
                <a:srgbClr val="000000"/>
              </a:solidFill>
            </a:endParaRPr>
          </a:p>
        </p:txBody>
      </p:sp>
    </p:spTree>
    <p:extLst>
      <p:ext uri="{BB962C8B-B14F-4D97-AF65-F5344CB8AC3E}">
        <p14:creationId xmlns:p14="http://schemas.microsoft.com/office/powerpoint/2010/main" val="3093891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Atypical Long-Acting Injectable</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152400" y="819150"/>
            <a:ext cx="8229600" cy="3962400"/>
          </a:xfrm>
        </p:spPr>
        <p:txBody>
          <a:bodyPr/>
          <a:lstStyle/>
          <a:p>
            <a:pPr>
              <a:buNone/>
            </a:pPr>
            <a:r>
              <a:rPr lang="en-US" altLang="en-US" b="1" i="1" dirty="0">
                <a:solidFill>
                  <a:schemeClr val="tx1">
                    <a:lumMod val="50000"/>
                  </a:schemeClr>
                </a:solidFill>
              </a:rPr>
              <a:t>Product/Guideline Updates:</a:t>
            </a:r>
          </a:p>
          <a:p>
            <a:pPr marR="0" lvl="0" fontAlgn="base">
              <a:spcBef>
                <a:spcPts val="0"/>
              </a:spcBef>
              <a:buClr>
                <a:srgbClr val="000000"/>
              </a:buClr>
            </a:pPr>
            <a:r>
              <a:rPr lang="en-US" sz="1800" dirty="0" err="1">
                <a:effectLst/>
                <a:latin typeface="Calibri" panose="020F0502020204030204" pitchFamily="34" charset="0"/>
                <a:ea typeface="MS Mincho" panose="02020609040205080304" pitchFamily="49" charset="-128"/>
                <a:cs typeface="Arial" panose="020B0604020202020204" pitchFamily="34" charset="0"/>
              </a:rPr>
              <a:t>Uzedy</a:t>
            </a:r>
            <a:r>
              <a:rPr lang="en-US" sz="1800" dirty="0">
                <a:effectLst/>
                <a:latin typeface="Calibri" panose="020F0502020204030204" pitchFamily="34" charset="0"/>
                <a:ea typeface="MS Mincho" panose="02020609040205080304" pitchFamily="49" charset="-128"/>
                <a:cs typeface="Arial" panose="020B0604020202020204" pitchFamily="34" charset="0"/>
              </a:rPr>
              <a:t> (risperidone) is an extended-release injectable suspension that has been approved for the treatment of schizophrenia in adults. </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It is approved as 50 mg/0.14 mL, 75 mg/0.21 mL, 100 mg/0.28 mL, 125 mg/0.35 mL, 150 mg/0.42 mL, 200 mg/0.56 mL, &amp; 250 mg/0.7 mL single-dose prefilled syringes. </a:t>
            </a:r>
          </a:p>
          <a:p>
            <a:pPr lvl="1" fontAlgn="base">
              <a:spcBef>
                <a:spcPts val="0"/>
              </a:spcBef>
              <a:buClr>
                <a:srgbClr val="000000"/>
              </a:buClr>
            </a:pPr>
            <a:r>
              <a:rPr lang="en-US" sz="1600" dirty="0" err="1">
                <a:effectLst/>
                <a:latin typeface="Calibri" panose="020F0502020204030204" pitchFamily="34" charset="0"/>
                <a:ea typeface="MS Mincho" panose="02020609040205080304" pitchFamily="49" charset="-128"/>
                <a:cs typeface="Arial" panose="020B0604020202020204" pitchFamily="34" charset="0"/>
              </a:rPr>
              <a:t>Uzedy</a:t>
            </a:r>
            <a:r>
              <a:rPr lang="en-US" sz="1600" dirty="0">
                <a:effectLst/>
                <a:latin typeface="Calibri" panose="020F0502020204030204" pitchFamily="34" charset="0"/>
                <a:ea typeface="MS Mincho" panose="02020609040205080304" pitchFamily="49" charset="-128"/>
                <a:cs typeface="Arial" panose="020B0604020202020204" pitchFamily="34" charset="0"/>
              </a:rPr>
              <a:t> is administered SC monthly or every 2 months by a Health Care Practitioner.</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Tolerability with oral risperidone must be established prior to use of this agent and dosage is based on prior dose of oral risperidone. </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It carries a BBW for increased mortality in elderly patients with dementia-related psychosis. </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Contraindications, warnings, and adverse reactions are consistent with other risperidone injections.</a:t>
            </a:r>
            <a:endParaRPr lang="en-US" sz="2000" dirty="0">
              <a:solidFill>
                <a:srgbClr val="000000"/>
              </a:solidFill>
            </a:endParaRPr>
          </a:p>
        </p:txBody>
      </p:sp>
    </p:spTree>
    <p:extLst>
      <p:ext uri="{BB962C8B-B14F-4D97-AF65-F5344CB8AC3E}">
        <p14:creationId xmlns:p14="http://schemas.microsoft.com/office/powerpoint/2010/main" val="192750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Magellan/Prime Drug Class Reviews</a:t>
            </a:r>
          </a:p>
        </p:txBody>
      </p:sp>
      <p:sp>
        <p:nvSpPr>
          <p:cNvPr id="5" name="Subtitle 4"/>
          <p:cNvSpPr>
            <a:spLocks noGrp="1"/>
          </p:cNvSpPr>
          <p:nvPr>
            <p:ph type="subTitle" idx="1"/>
          </p:nvPr>
        </p:nvSpPr>
        <p:spPr/>
        <p:txBody>
          <a:bodyPr/>
          <a:lstStyle/>
          <a:p>
            <a:r>
              <a:rPr lang="en-US" sz="1800" dirty="0">
                <a:solidFill>
                  <a:schemeClr val="bg1"/>
                </a:solidFill>
              </a:rPr>
              <a:t>Hind Douiki, Pharm.D.</a:t>
            </a:r>
          </a:p>
          <a:p>
            <a:r>
              <a:rPr lang="en-US" sz="1800" dirty="0">
                <a:solidFill>
                  <a:schemeClr val="bg1"/>
                </a:solidFill>
              </a:rPr>
              <a:t>Umang Patel, Pharm.D.</a:t>
            </a:r>
          </a:p>
          <a:p>
            <a:endParaRPr lang="en-US" dirty="0">
              <a:solidFill>
                <a:schemeClr val="bg1"/>
              </a:solidFill>
            </a:endParaRPr>
          </a:p>
        </p:txBody>
      </p:sp>
    </p:spTree>
    <p:extLst>
      <p:ext uri="{BB962C8B-B14F-4D97-AF65-F5344CB8AC3E}">
        <p14:creationId xmlns:p14="http://schemas.microsoft.com/office/powerpoint/2010/main" val="2300444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Atypical Long-Acting Injectable</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152400" y="819150"/>
            <a:ext cx="8229600" cy="3962400"/>
          </a:xfrm>
        </p:spPr>
        <p:txBody>
          <a:bodyPr/>
          <a:lstStyle/>
          <a:p>
            <a:pPr>
              <a:buNone/>
            </a:pPr>
            <a:r>
              <a:rPr lang="en-US" altLang="en-US" b="1" i="1" dirty="0">
                <a:solidFill>
                  <a:schemeClr val="tx1">
                    <a:lumMod val="50000"/>
                  </a:schemeClr>
                </a:solidFill>
              </a:rPr>
              <a:t>Product/Guideline Updates:</a:t>
            </a:r>
          </a:p>
          <a:p>
            <a:pPr marR="0" lvl="0" fontAlgn="base">
              <a:spcBef>
                <a:spcPts val="0"/>
              </a:spcBef>
              <a:buClr>
                <a:srgbClr val="000000"/>
              </a:buClr>
            </a:pPr>
            <a:r>
              <a:rPr lang="en-US" sz="1800" dirty="0" err="1">
                <a:effectLst/>
                <a:latin typeface="Calibri" panose="020F0502020204030204" pitchFamily="34" charset="0"/>
                <a:ea typeface="MS Mincho" panose="02020609040205080304" pitchFamily="49" charset="-128"/>
                <a:cs typeface="Arial" panose="020B0604020202020204" pitchFamily="34" charset="0"/>
              </a:rPr>
              <a:t>Risvan</a:t>
            </a:r>
            <a:r>
              <a:rPr lang="en-US" sz="1800" dirty="0">
                <a:effectLst/>
                <a:latin typeface="Calibri" panose="020F0502020204030204" pitchFamily="34" charset="0"/>
                <a:ea typeface="MS Mincho" panose="02020609040205080304" pitchFamily="49" charset="-128"/>
                <a:cs typeface="Arial" panose="020B0604020202020204" pitchFamily="34" charset="0"/>
              </a:rPr>
              <a:t> is approved for the treatment of schizophrenia in adults. </a:t>
            </a:r>
          </a:p>
          <a:p>
            <a:pPr marR="0" lvl="0" fontAlgn="base">
              <a:spcBef>
                <a:spcPts val="0"/>
              </a:spcBef>
              <a:buClr>
                <a:srgbClr val="000000"/>
              </a:buClr>
            </a:pPr>
            <a:r>
              <a:rPr lang="en-US" sz="1800" dirty="0" err="1">
                <a:effectLst/>
                <a:latin typeface="Calibri" panose="020F0502020204030204" pitchFamily="34" charset="0"/>
                <a:ea typeface="MS Mincho" panose="02020609040205080304" pitchFamily="49" charset="-128"/>
                <a:cs typeface="Arial" panose="020B0604020202020204" pitchFamily="34" charset="0"/>
              </a:rPr>
              <a:t>Risvan</a:t>
            </a:r>
            <a:r>
              <a:rPr lang="en-US" sz="1800" dirty="0">
                <a:effectLst/>
                <a:latin typeface="Calibri" panose="020F0502020204030204" pitchFamily="34" charset="0"/>
                <a:ea typeface="MS Mincho" panose="02020609040205080304" pitchFamily="49" charset="-128"/>
                <a:cs typeface="Arial" panose="020B0604020202020204" pitchFamily="34" charset="0"/>
              </a:rPr>
              <a:t> (risperidone) is a prolonged-release injectable formulation that provides immediate and sustained plasma drug levels and does not require loading doses or supplementation with oral risperidone.  </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After establishing tolerability with oral risperidone, </a:t>
            </a:r>
            <a:r>
              <a:rPr lang="en-US" sz="1800" dirty="0" err="1">
                <a:effectLst/>
                <a:latin typeface="Calibri" panose="020F0502020204030204" pitchFamily="34" charset="0"/>
                <a:ea typeface="MS Mincho" panose="02020609040205080304" pitchFamily="49" charset="-128"/>
                <a:cs typeface="Arial" panose="020B0604020202020204" pitchFamily="34" charset="0"/>
              </a:rPr>
              <a:t>Risvan</a:t>
            </a:r>
            <a:r>
              <a:rPr lang="en-US" sz="1800" dirty="0">
                <a:effectLst/>
                <a:latin typeface="Calibri" panose="020F0502020204030204" pitchFamily="34" charset="0"/>
                <a:ea typeface="MS Mincho" panose="02020609040205080304" pitchFamily="49" charset="-128"/>
                <a:cs typeface="Arial" panose="020B0604020202020204" pitchFamily="34" charset="0"/>
              </a:rPr>
              <a:t> may be initiated at a dosage of 75 mg or 100 mg IM once monthly.  </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Patients who are stable on doses &lt; 3 mg/day or &gt; 4 mg/day may not be candidates for </a:t>
            </a:r>
            <a:r>
              <a:rPr lang="en-US" sz="1800" dirty="0" err="1">
                <a:effectLst/>
                <a:latin typeface="Calibri" panose="020F0502020204030204" pitchFamily="34" charset="0"/>
                <a:ea typeface="MS Mincho" panose="02020609040205080304" pitchFamily="49" charset="-128"/>
                <a:cs typeface="Arial" panose="020B0604020202020204" pitchFamily="34" charset="0"/>
              </a:rPr>
              <a:t>Risvan</a:t>
            </a:r>
            <a:r>
              <a:rPr lang="en-US" sz="1800" dirty="0">
                <a:effectLst/>
                <a:latin typeface="Calibri" panose="020F0502020204030204" pitchFamily="34" charset="0"/>
                <a:ea typeface="MS Mincho" panose="02020609040205080304" pitchFamily="49" charset="-128"/>
                <a:cs typeface="Arial" panose="020B0604020202020204" pitchFamily="34" charset="0"/>
              </a:rPr>
              <a:t>.  </a:t>
            </a:r>
          </a:p>
          <a:p>
            <a:pPr marR="0" lvl="0" fontAlgn="base">
              <a:spcBef>
                <a:spcPts val="0"/>
              </a:spcBef>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Intramuscular administration should be in the gluteal or deltoid muscle by a Healthcare Provider.</a:t>
            </a:r>
            <a:endParaRPr lang="en-US" sz="2000" dirty="0">
              <a:solidFill>
                <a:srgbClr val="000000"/>
              </a:solidFill>
            </a:endParaRPr>
          </a:p>
        </p:txBody>
      </p:sp>
    </p:spTree>
    <p:extLst>
      <p:ext uri="{BB962C8B-B14F-4D97-AF65-F5344CB8AC3E}">
        <p14:creationId xmlns:p14="http://schemas.microsoft.com/office/powerpoint/2010/main" val="2668067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Antipsychotics</a:t>
            </a:r>
            <a:br>
              <a:rPr lang="en-US" dirty="0"/>
            </a:br>
            <a:r>
              <a:rPr lang="en-US" i="1" dirty="0">
                <a:uFillTx/>
              </a:rPr>
              <a:t>Second Generation Oral</a:t>
            </a:r>
            <a:endParaRPr lang="en-US" dirty="0"/>
          </a:p>
        </p:txBody>
      </p:sp>
    </p:spTree>
    <p:extLst>
      <p:ext uri="{BB962C8B-B14F-4D97-AF65-F5344CB8AC3E}">
        <p14:creationId xmlns:p14="http://schemas.microsoft.com/office/powerpoint/2010/main" val="73854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A9E2-A156-4D1D-8A60-3E1C2686F86A}"/>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74C254D-E91D-4748-BDBC-C62DC353D9F3}"/>
              </a:ext>
            </a:extLst>
          </p:cNvPr>
          <p:cNvGraphicFramePr>
            <a:graphicFrameLocks noGrp="1"/>
          </p:cNvGraphicFramePr>
          <p:nvPr>
            <p:ph idx="1"/>
            <p:extLst>
              <p:ext uri="{D42A27DB-BD31-4B8C-83A1-F6EECF244321}">
                <p14:modId xmlns:p14="http://schemas.microsoft.com/office/powerpoint/2010/main" val="1132199942"/>
              </p:ext>
            </p:extLst>
          </p:nvPr>
        </p:nvGraphicFramePr>
        <p:xfrm>
          <a:off x="152401" y="755171"/>
          <a:ext cx="8762997" cy="3871886"/>
        </p:xfrm>
        <a:graphic>
          <a:graphicData uri="http://schemas.openxmlformats.org/drawingml/2006/table">
            <a:tbl>
              <a:tblPr firstRow="1" bandRow="1">
                <a:tableStyleId>{5C22544A-7EE6-4342-B048-85BDC9FD1C3A}</a:tableStyleId>
              </a:tblPr>
              <a:tblGrid>
                <a:gridCol w="1236065">
                  <a:extLst>
                    <a:ext uri="{9D8B030D-6E8A-4147-A177-3AD203B41FA5}">
                      <a16:colId xmlns:a16="http://schemas.microsoft.com/office/drawing/2014/main" val="20000"/>
                    </a:ext>
                  </a:extLst>
                </a:gridCol>
                <a:gridCol w="1075276">
                  <a:extLst>
                    <a:ext uri="{9D8B030D-6E8A-4147-A177-3AD203B41FA5}">
                      <a16:colId xmlns:a16="http://schemas.microsoft.com/office/drawing/2014/main" val="20001"/>
                    </a:ext>
                  </a:extLst>
                </a:gridCol>
                <a:gridCol w="1075276">
                  <a:extLst>
                    <a:ext uri="{9D8B030D-6E8A-4147-A177-3AD203B41FA5}">
                      <a16:colId xmlns:a16="http://schemas.microsoft.com/office/drawing/2014/main" val="20002"/>
                    </a:ext>
                  </a:extLst>
                </a:gridCol>
                <a:gridCol w="1075276">
                  <a:extLst>
                    <a:ext uri="{9D8B030D-6E8A-4147-A177-3AD203B41FA5}">
                      <a16:colId xmlns:a16="http://schemas.microsoft.com/office/drawing/2014/main" val="20003"/>
                    </a:ext>
                  </a:extLst>
                </a:gridCol>
                <a:gridCol w="1075276">
                  <a:extLst>
                    <a:ext uri="{9D8B030D-6E8A-4147-A177-3AD203B41FA5}">
                      <a16:colId xmlns:a16="http://schemas.microsoft.com/office/drawing/2014/main" val="20004"/>
                    </a:ext>
                  </a:extLst>
                </a:gridCol>
                <a:gridCol w="1075276">
                  <a:extLst>
                    <a:ext uri="{9D8B030D-6E8A-4147-A177-3AD203B41FA5}">
                      <a16:colId xmlns:a16="http://schemas.microsoft.com/office/drawing/2014/main" val="20005"/>
                    </a:ext>
                  </a:extLst>
                </a:gridCol>
                <a:gridCol w="1075276">
                  <a:extLst>
                    <a:ext uri="{9D8B030D-6E8A-4147-A177-3AD203B41FA5}">
                      <a16:colId xmlns:a16="http://schemas.microsoft.com/office/drawing/2014/main" val="20006"/>
                    </a:ext>
                  </a:extLst>
                </a:gridCol>
                <a:gridCol w="1075276">
                  <a:extLst>
                    <a:ext uri="{9D8B030D-6E8A-4147-A177-3AD203B41FA5}">
                      <a16:colId xmlns:a16="http://schemas.microsoft.com/office/drawing/2014/main" val="20007"/>
                    </a:ext>
                  </a:extLst>
                </a:gridCol>
              </a:tblGrid>
              <a:tr h="140179">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9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4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9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9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9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9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39716">
                <a:tc gridSpan="8">
                  <a:txBody>
                    <a:bodyPr/>
                    <a:lstStyle/>
                    <a:p>
                      <a:pPr marL="0" marR="0" algn="ctr">
                        <a:spcBef>
                          <a:spcPts val="200"/>
                        </a:spcBef>
                        <a:spcAft>
                          <a:spcPts val="200"/>
                        </a:spcAft>
                      </a:pPr>
                      <a:r>
                        <a:rPr lang="en-US" sz="14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13544">
                <a:tc>
                  <a:txBody>
                    <a:bodyPr/>
                    <a:lstStyle/>
                    <a:p>
                      <a:pPr marL="0" marR="0">
                        <a:spcBef>
                          <a:spcPts val="200"/>
                        </a:spcBef>
                        <a:spcAft>
                          <a:spcPts val="200"/>
                        </a:spcAft>
                      </a:pPr>
                      <a:r>
                        <a:rPr lang="en-US" sz="1050" b="1" dirty="0">
                          <a:solidFill>
                            <a:srgbClr val="000000"/>
                          </a:solidFill>
                          <a:latin typeface="Arial" panose="020B0604020202020204" pitchFamily="34" charset="0"/>
                          <a:ea typeface="Times New Roman"/>
                          <a:cs typeface="Arial" panose="020B0604020202020204" pitchFamily="34" charset="0"/>
                        </a:rPr>
                        <a:t>aripiprazole</a:t>
                      </a:r>
                      <a:br>
                        <a:rPr lang="en-US" sz="1050" b="1" dirty="0">
                          <a:solidFill>
                            <a:srgbClr val="000000"/>
                          </a:solidFill>
                          <a:latin typeface="Arial" panose="020B0604020202020204" pitchFamily="34" charset="0"/>
                          <a:ea typeface="Times New Roman"/>
                          <a:cs typeface="Arial" panose="020B0604020202020204" pitchFamily="34" charset="0"/>
                        </a:rPr>
                      </a:br>
                      <a:r>
                        <a:rPr lang="en-US" sz="1050" b="1" dirty="0">
                          <a:solidFill>
                            <a:srgbClr val="000000"/>
                          </a:solidFill>
                          <a:latin typeface="Arial" panose="020B0604020202020204" pitchFamily="34" charset="0"/>
                          <a:ea typeface="Times New Roman"/>
                          <a:cs typeface="Arial" panose="020B0604020202020204" pitchFamily="34" charset="0"/>
                        </a:rPr>
                        <a:t>(Abilify®)</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Generic, Otsuka</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Major depressive disorder (adjunct);</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Irritability associated with autistic disorder </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6 to 17 years);</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Tourette’s disorder (ages 6 to 18 years)</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(monotherapy and in combination with lithium or valproate for ages ≥ 10 years)</a:t>
                      </a:r>
                    </a:p>
                  </a:txBody>
                  <a:tcPr marL="18415" marR="18415" marT="0" marB="0" anchor="ctr"/>
                </a:tc>
                <a:extLst>
                  <a:ext uri="{0D108BD9-81ED-4DB2-BD59-A6C34878D82A}">
                    <a16:rowId xmlns:a16="http://schemas.microsoft.com/office/drawing/2014/main" val="10003"/>
                  </a:ext>
                </a:extLst>
              </a:tr>
              <a:tr h="108150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050" b="1" i="0" u="none" strike="noStrike" kern="1200" baseline="0" dirty="0">
                          <a:solidFill>
                            <a:srgbClr val="000000"/>
                          </a:solidFill>
                          <a:latin typeface="Arial" panose="020B0604020202020204" pitchFamily="34" charset="0"/>
                          <a:ea typeface="+mn-ea"/>
                          <a:cs typeface="Arial" panose="020B0604020202020204" pitchFamily="34" charset="0"/>
                        </a:rPr>
                        <a:t>aripiprazole (with sensor) (Abilify Mycite®)	</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Otsuka 	</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Major depressive disorder (adjunct) </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(acute treatment as monotherapy and in combination with lithium or valproate) </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(acute treatment as monotherapy and in combination with lithium or valproate)</a:t>
                      </a:r>
                    </a:p>
                    <a:p>
                      <a:pPr marL="0" marR="0" algn="ctr">
                        <a:spcBef>
                          <a:spcPts val="200"/>
                        </a:spcBef>
                        <a:spcAft>
                          <a:spcPts val="200"/>
                        </a:spcAft>
                      </a:pPr>
                      <a:endParaRPr lang="en-US" sz="9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(monotherapy and in combination with lithium or valproate) </a:t>
                      </a:r>
                    </a:p>
                  </a:txBody>
                  <a:tcPr marL="18415" marR="18415" marT="0" marB="0" anchor="ctr"/>
                </a:tc>
                <a:extLst>
                  <a:ext uri="{0D108BD9-81ED-4DB2-BD59-A6C34878D82A}">
                    <a16:rowId xmlns:a16="http://schemas.microsoft.com/office/drawing/2014/main" val="950844838"/>
                  </a:ext>
                </a:extLst>
              </a:tr>
              <a:tr h="943867">
                <a:tc>
                  <a:txBody>
                    <a:bodyPr/>
                    <a:lstStyle/>
                    <a:p>
                      <a:pPr marL="0" marR="0">
                        <a:spcBef>
                          <a:spcPts val="200"/>
                        </a:spcBef>
                        <a:spcAft>
                          <a:spcPts val="200"/>
                        </a:spcAft>
                      </a:pPr>
                      <a:r>
                        <a:rPr lang="en-US" sz="1050" b="1" dirty="0">
                          <a:solidFill>
                            <a:srgbClr val="000000"/>
                          </a:solidFill>
                          <a:latin typeface="Arial" panose="020B0604020202020204" pitchFamily="34" charset="0"/>
                          <a:ea typeface="Times New Roman"/>
                          <a:cs typeface="Arial" panose="020B0604020202020204" pitchFamily="34" charset="0"/>
                        </a:rPr>
                        <a:t>asenapine (Saphris®)</a:t>
                      </a:r>
                    </a:p>
                  </a:txBody>
                  <a:tcPr marL="18415" marR="18415" marT="0" marB="0" anchor="ctr"/>
                </a:tc>
                <a:tc>
                  <a:txBody>
                    <a:bodyPr/>
                    <a:lstStyle/>
                    <a:p>
                      <a:pPr algn="ctr"/>
                      <a:r>
                        <a:rPr lang="en-US" sz="900" b="0" i="0" u="none" strike="noStrike" kern="1200" baseline="0" dirty="0">
                          <a:solidFill>
                            <a:srgbClr val="000000"/>
                          </a:solidFill>
                          <a:latin typeface="Arial" panose="020B0604020202020204" pitchFamily="34" charset="0"/>
                          <a:ea typeface="+mn-ea"/>
                          <a:cs typeface="Arial" panose="020B0604020202020204" pitchFamily="34" charset="0"/>
                        </a:rPr>
                        <a:t>Generic, Forest/Allergan 	</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a:t>
                      </a:r>
                      <a:br>
                        <a:rPr lang="en-US" sz="900" dirty="0">
                          <a:solidFill>
                            <a:srgbClr val="000000"/>
                          </a:solidFill>
                          <a:latin typeface="Arial" panose="020B0604020202020204" pitchFamily="34" charset="0"/>
                          <a:ea typeface="Times New Roman"/>
                          <a:cs typeface="Arial" panose="020B0604020202020204" pitchFamily="34" charset="0"/>
                        </a:rPr>
                      </a:br>
                      <a:r>
                        <a:rPr lang="en-US" sz="900" dirty="0">
                          <a:solidFill>
                            <a:srgbClr val="000000"/>
                          </a:solidFill>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nchor="ctr"/>
                </a:tc>
                <a:tc>
                  <a:txBody>
                    <a:bodyPr/>
                    <a:lstStyle/>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X </a:t>
                      </a:r>
                    </a:p>
                    <a:p>
                      <a:pPr marL="0" marR="0" algn="ctr">
                        <a:spcBef>
                          <a:spcPts val="200"/>
                        </a:spcBef>
                        <a:spcAft>
                          <a:spcPts val="200"/>
                        </a:spcAft>
                      </a:pPr>
                      <a:r>
                        <a:rPr lang="en-US" sz="900" dirty="0">
                          <a:solidFill>
                            <a:srgbClr val="000000"/>
                          </a:solidFill>
                          <a:latin typeface="Arial" panose="020B0604020202020204" pitchFamily="34" charset="0"/>
                          <a:ea typeface="Times New Roman"/>
                          <a:cs typeface="Arial" panose="020B0604020202020204" pitchFamily="34" charset="0"/>
                        </a:rPr>
                        <a:t>(monotherapy; adults only)</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2160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242-6A56-4539-B32E-DEDD12E66C4B}"/>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9EFF39F-5A16-4494-B945-D5DB0A3F283C}"/>
              </a:ext>
            </a:extLst>
          </p:cNvPr>
          <p:cNvGraphicFramePr>
            <a:graphicFrameLocks noGrp="1"/>
          </p:cNvGraphicFramePr>
          <p:nvPr>
            <p:ph idx="1"/>
            <p:extLst>
              <p:ext uri="{D42A27DB-BD31-4B8C-83A1-F6EECF244321}">
                <p14:modId xmlns:p14="http://schemas.microsoft.com/office/powerpoint/2010/main" val="4273332813"/>
              </p:ext>
            </p:extLst>
          </p:nvPr>
        </p:nvGraphicFramePr>
        <p:xfrm>
          <a:off x="228600" y="819151"/>
          <a:ext cx="8686798" cy="3764279"/>
        </p:xfrm>
        <a:graphic>
          <a:graphicData uri="http://schemas.openxmlformats.org/drawingml/2006/table">
            <a:tbl>
              <a:tblPr firstRow="1" bandRow="1">
                <a:tableStyleId>{5C22544A-7EE6-4342-B048-85BDC9FD1C3A}</a:tableStyleId>
              </a:tblPr>
              <a:tblGrid>
                <a:gridCol w="1225316">
                  <a:extLst>
                    <a:ext uri="{9D8B030D-6E8A-4147-A177-3AD203B41FA5}">
                      <a16:colId xmlns:a16="http://schemas.microsoft.com/office/drawing/2014/main" val="20000"/>
                    </a:ext>
                  </a:extLst>
                </a:gridCol>
                <a:gridCol w="1065926">
                  <a:extLst>
                    <a:ext uri="{9D8B030D-6E8A-4147-A177-3AD203B41FA5}">
                      <a16:colId xmlns:a16="http://schemas.microsoft.com/office/drawing/2014/main" val="20001"/>
                    </a:ext>
                  </a:extLst>
                </a:gridCol>
                <a:gridCol w="1065926">
                  <a:extLst>
                    <a:ext uri="{9D8B030D-6E8A-4147-A177-3AD203B41FA5}">
                      <a16:colId xmlns:a16="http://schemas.microsoft.com/office/drawing/2014/main" val="20002"/>
                    </a:ext>
                  </a:extLst>
                </a:gridCol>
                <a:gridCol w="1065926">
                  <a:extLst>
                    <a:ext uri="{9D8B030D-6E8A-4147-A177-3AD203B41FA5}">
                      <a16:colId xmlns:a16="http://schemas.microsoft.com/office/drawing/2014/main" val="20003"/>
                    </a:ext>
                  </a:extLst>
                </a:gridCol>
                <a:gridCol w="1065926">
                  <a:extLst>
                    <a:ext uri="{9D8B030D-6E8A-4147-A177-3AD203B41FA5}">
                      <a16:colId xmlns:a16="http://schemas.microsoft.com/office/drawing/2014/main" val="20004"/>
                    </a:ext>
                  </a:extLst>
                </a:gridCol>
                <a:gridCol w="1065926">
                  <a:extLst>
                    <a:ext uri="{9D8B030D-6E8A-4147-A177-3AD203B41FA5}">
                      <a16:colId xmlns:a16="http://schemas.microsoft.com/office/drawing/2014/main" val="20005"/>
                    </a:ext>
                  </a:extLst>
                </a:gridCol>
                <a:gridCol w="1065926">
                  <a:extLst>
                    <a:ext uri="{9D8B030D-6E8A-4147-A177-3AD203B41FA5}">
                      <a16:colId xmlns:a16="http://schemas.microsoft.com/office/drawing/2014/main" val="20006"/>
                    </a:ext>
                  </a:extLst>
                </a:gridCol>
                <a:gridCol w="1065926">
                  <a:extLst>
                    <a:ext uri="{9D8B030D-6E8A-4147-A177-3AD203B41FA5}">
                      <a16:colId xmlns:a16="http://schemas.microsoft.com/office/drawing/2014/main" val="20007"/>
                    </a:ext>
                  </a:extLst>
                </a:gridCol>
              </a:tblGrid>
              <a:tr h="175278">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5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75278">
                <a:tc gridSpan="8">
                  <a:txBody>
                    <a:bodyPr/>
                    <a:lstStyle/>
                    <a:p>
                      <a:pPr marL="0" marR="0" algn="ctr">
                        <a:spcBef>
                          <a:spcPts val="200"/>
                        </a:spcBef>
                        <a:spcAft>
                          <a:spcPts val="200"/>
                        </a:spcAft>
                      </a:pPr>
                      <a:r>
                        <a:rPr lang="en-US" sz="16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84261">
                <a:tc>
                  <a:txBody>
                    <a:bodyPr/>
                    <a:lstStyle/>
                    <a:p>
                      <a:pPr marL="0" marR="0">
                        <a:spcBef>
                          <a:spcPts val="200"/>
                        </a:spcBef>
                        <a:spcAft>
                          <a:spcPts val="200"/>
                        </a:spcAft>
                      </a:pPr>
                      <a:r>
                        <a:rPr lang="en-US" sz="1200" b="1" kern="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asenapine</a:t>
                      </a:r>
                      <a:r>
                        <a:rPr lang="en-US" sz="1200" b="1"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 (Saphris®)</a:t>
                      </a:r>
                    </a:p>
                  </a:txBody>
                  <a:tcPr marL="18415" marR="18415" marT="0" marB="0"/>
                </a:tc>
                <a:tc>
                  <a:txBody>
                    <a:bodyPr/>
                    <a:lstStyle/>
                    <a:p>
                      <a:pPr marL="0" marR="0" algn="ctr">
                        <a:spcBef>
                          <a:spcPts val="200"/>
                        </a:spcBef>
                        <a:spcAft>
                          <a:spcPts val="200"/>
                        </a:spcAft>
                      </a:pP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generic, Forest/</a:t>
                      </a:r>
                      <a:b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Allergan</a:t>
                      </a:r>
                    </a:p>
                  </a:txBody>
                  <a:tcPr marL="18415" marR="18415" marT="0" marB="0"/>
                </a:tc>
                <a:tc>
                  <a:txBody>
                    <a:bodyPr/>
                    <a:lstStyle/>
                    <a:p>
                      <a:pPr marL="0" marR="0" algn="ctr">
                        <a:spcBef>
                          <a:spcPts val="200"/>
                        </a:spcBef>
                        <a:spcAft>
                          <a:spcPts val="200"/>
                        </a:spcAft>
                      </a:pP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X</a:t>
                      </a:r>
                    </a:p>
                  </a:txBody>
                  <a:tcPr marL="18415" marR="18415" marT="0" marB="0"/>
                </a:tc>
                <a:tc>
                  <a:txBody>
                    <a:bodyPr/>
                    <a:lstStyle/>
                    <a:p>
                      <a:pPr marL="0" marR="0" algn="ctr">
                        <a:spcBef>
                          <a:spcPts val="200"/>
                        </a:spcBef>
                        <a:spcAft>
                          <a:spcPts val="200"/>
                        </a:spcAft>
                      </a:pP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X</a:t>
                      </a:r>
                      <a:b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(ages ≥ 10 years for acute treatment as monotherapy; adults in combination with lithium or valproate)</a:t>
                      </a:r>
                    </a:p>
                  </a:txBody>
                  <a:tcPr marL="18415" marR="18415" marT="0" marB="0"/>
                </a:tc>
                <a:tc>
                  <a:txBody>
                    <a:bodyPr/>
                    <a:lstStyle/>
                    <a:p>
                      <a:pPr marL="0" marR="0" algn="ctr">
                        <a:spcBef>
                          <a:spcPts val="200"/>
                        </a:spcBef>
                        <a:spcAft>
                          <a:spcPts val="200"/>
                        </a:spcAft>
                      </a:pP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X</a:t>
                      </a:r>
                      <a:b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(ages ≥ 10 years for acute treatment as monotherapy; adults in combination with lithium or valproate)</a:t>
                      </a:r>
                    </a:p>
                  </a:txBody>
                  <a:tcPr marL="18415" marR="18415" marT="0" marB="0"/>
                </a:tc>
                <a:tc>
                  <a:txBody>
                    <a:bodyPr/>
                    <a:lstStyle/>
                    <a:p>
                      <a:pPr marL="0" marR="0">
                        <a:spcBef>
                          <a:spcPts val="200"/>
                        </a:spcBef>
                        <a:spcAft>
                          <a:spcPts val="200"/>
                        </a:spcAft>
                      </a:pPr>
                      <a:r>
                        <a:rPr lang="en-US" sz="1000" kern="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asenapine</a:t>
                      </a:r>
                      <a:r>
                        <a:rPr lang="en-US" sz="1000" kern="1200" dirty="0">
                          <a:solidFill>
                            <a:srgbClr val="000000"/>
                          </a:solidFill>
                          <a:latin typeface="Arial" panose="020B0604020202020204" pitchFamily="34" charset="0"/>
                          <a:ea typeface="Times New Roman" panose="02020603050405020304" pitchFamily="18" charset="0"/>
                          <a:cs typeface="Arial" panose="020B0604020202020204" pitchFamily="34" charset="0"/>
                        </a:rPr>
                        <a:t> (Saphris®)</a:t>
                      </a:r>
                    </a:p>
                  </a:txBody>
                  <a:tcPr marL="18415" marR="18415" marT="0" marB="0"/>
                </a:tc>
                <a:extLst>
                  <a:ext uri="{0D108BD9-81ED-4DB2-BD59-A6C34878D82A}">
                    <a16:rowId xmlns:a16="http://schemas.microsoft.com/office/drawing/2014/main" val="10003"/>
                  </a:ext>
                </a:extLst>
              </a:tr>
              <a:tr h="540964">
                <a:tc>
                  <a:txBody>
                    <a:bodyPr/>
                    <a:lstStyle/>
                    <a:p>
                      <a:pPr marL="0" marR="0">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brexpiprazole</a:t>
                      </a:r>
                      <a:br>
                        <a:rPr lang="en-US" sz="1200" b="1" dirty="0">
                          <a:solidFill>
                            <a:srgbClr val="000000"/>
                          </a:solidFill>
                          <a:latin typeface="Arial" panose="020B0604020202020204" pitchFamily="34" charset="0"/>
                          <a:ea typeface="Times New Roman"/>
                          <a:cs typeface="Arial" panose="020B0604020202020204" pitchFamily="34" charset="0"/>
                        </a:rPr>
                      </a:br>
                      <a:r>
                        <a:rPr lang="en-US" sz="1200" b="1" dirty="0">
                          <a:solidFill>
                            <a:srgbClr val="000000"/>
                          </a:solidFill>
                          <a:latin typeface="Arial" panose="020B0604020202020204" pitchFamily="34" charset="0"/>
                          <a:ea typeface="Times New Roman"/>
                          <a:cs typeface="Arial" panose="020B0604020202020204" pitchFamily="34" charset="0"/>
                        </a:rPr>
                        <a:t>(Rexulti®)</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Otsuka</a:t>
                      </a:r>
                      <a:r>
                        <a:rPr lang="en-US" sz="1000" b="0" i="0" u="none" strike="noStrike" kern="1200" baseline="0" dirty="0">
                          <a:solidFill>
                            <a:srgbClr val="000000"/>
                          </a:solidFill>
                          <a:highlight>
                            <a:srgbClr val="00FFFF"/>
                          </a:highlight>
                          <a:latin typeface="Arial" panose="020B0604020202020204" pitchFamily="34" charset="0"/>
                          <a:ea typeface="+mn-ea"/>
                          <a:cs typeface="Arial" panose="020B0604020202020204" pitchFamily="34" charset="0"/>
                        </a:rPr>
                        <a:t> 	</a:t>
                      </a:r>
                    </a:p>
                  </a:txBody>
                  <a:tcPr marL="18415" marR="18415" marT="0" marB="0" anchor="ctr"/>
                </a:tc>
                <a:tc>
                  <a:txBody>
                    <a:bodyPr/>
                    <a:lstStyle/>
                    <a:p>
                      <a:pPr marL="0" marR="0" algn="ctr">
                        <a:spcBef>
                          <a:spcPts val="200"/>
                        </a:spcBef>
                        <a:spcAft>
                          <a:spcPts val="20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Major depressive disorder (adjunct);</a:t>
                      </a:r>
                      <a:br>
                        <a:rPr lang="en-US" sz="1000" dirty="0">
                          <a:effectLst/>
                          <a:latin typeface="Arial" panose="020B0604020202020204" pitchFamily="34" charset="0"/>
                          <a:ea typeface="Times New Roman" panose="02020603050405020304" pitchFamily="18" charset="0"/>
                          <a:cs typeface="Arial" panose="020B0604020202020204" pitchFamily="34" charset="0"/>
                        </a:rPr>
                      </a:br>
                      <a:r>
                        <a:rPr lang="en-US" sz="10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rPr>
                        <a:t>agitation associated with Alzheimer’s dementia</a:t>
                      </a:r>
                      <a:r>
                        <a:rPr lang="en-US" sz="1000" baseline="300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950844838"/>
                  </a:ext>
                </a:extLst>
              </a:tr>
              <a:tr h="708604">
                <a:tc>
                  <a:txBody>
                    <a:bodyPr/>
                    <a:lstStyle/>
                    <a:p>
                      <a:pPr marL="0" marR="0">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cariprazine (Vraylar™)</a:t>
                      </a:r>
                    </a:p>
                  </a:txBody>
                  <a:tcPr marL="18415" marR="18415" marT="0" marB="0" anchor="ctr"/>
                </a:tc>
                <a:tc>
                  <a:txBody>
                    <a:bodyPr/>
                    <a:lstStyle/>
                    <a:p>
                      <a:pPr algn="ct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Allergan 	</a:t>
                      </a:r>
                    </a:p>
                  </a:txBody>
                  <a:tcPr marL="18415" marR="18415" marT="0" marB="0" anchor="ctr"/>
                </a:tc>
                <a:tc>
                  <a:txBody>
                    <a:bodyPr/>
                    <a:lstStyle/>
                    <a:p>
                      <a:pPr marL="0" marR="0" algn="ctr">
                        <a:spcBef>
                          <a:spcPts val="200"/>
                        </a:spcBef>
                        <a:spcAft>
                          <a:spcPts val="200"/>
                        </a:spcAft>
                      </a:pPr>
                      <a:endParaRPr lang="en-US" sz="10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200"/>
                        </a:spcBef>
                        <a:spcAft>
                          <a:spcPts val="200"/>
                        </a:spcAft>
                      </a:pPr>
                      <a:r>
                        <a:rPr lang="en-US" sz="10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rPr>
                        <a:t>Major depressive disorder (adjunct)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(acute treatment)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(acute treatment)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7954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FB13-88F2-49F4-891A-B47D7017AE3A}"/>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0FAF4E5-4F5C-43B8-A577-410F7FEE74E6}"/>
              </a:ext>
            </a:extLst>
          </p:cNvPr>
          <p:cNvGraphicFramePr>
            <a:graphicFrameLocks noGrp="1"/>
          </p:cNvGraphicFramePr>
          <p:nvPr>
            <p:ph idx="1"/>
            <p:extLst>
              <p:ext uri="{D42A27DB-BD31-4B8C-83A1-F6EECF244321}">
                <p14:modId xmlns:p14="http://schemas.microsoft.com/office/powerpoint/2010/main" val="1181076225"/>
              </p:ext>
            </p:extLst>
          </p:nvPr>
        </p:nvGraphicFramePr>
        <p:xfrm>
          <a:off x="152400" y="992888"/>
          <a:ext cx="8839200" cy="356006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3025019200"/>
                    </a:ext>
                  </a:extLst>
                </a:gridCol>
                <a:gridCol w="952500">
                  <a:extLst>
                    <a:ext uri="{9D8B030D-6E8A-4147-A177-3AD203B41FA5}">
                      <a16:colId xmlns:a16="http://schemas.microsoft.com/office/drawing/2014/main" val="1771349381"/>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gridCol w="1104900">
                  <a:extLst>
                    <a:ext uri="{9D8B030D-6E8A-4147-A177-3AD203B41FA5}">
                      <a16:colId xmlns:a16="http://schemas.microsoft.com/office/drawing/2014/main" val="20007"/>
                    </a:ext>
                  </a:extLst>
                </a:gridCol>
              </a:tblGrid>
              <a:tr h="259985">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13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273110">
                <a:tc gridSpan="8">
                  <a:txBody>
                    <a:bodyPr/>
                    <a:lstStyle/>
                    <a:p>
                      <a:pPr marL="0" marR="0" algn="ctr">
                        <a:spcBef>
                          <a:spcPts val="200"/>
                        </a:spcBef>
                        <a:spcAft>
                          <a:spcPts val="200"/>
                        </a:spcAft>
                      </a:pPr>
                      <a:r>
                        <a:rPr lang="en-US" sz="16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092579">
                <a:tc>
                  <a:txBody>
                    <a:bodyPr/>
                    <a:lstStyle/>
                    <a:p>
                      <a:pPr marL="0" marR="0">
                        <a:spcBef>
                          <a:spcPts val="200"/>
                        </a:spcBef>
                        <a:spcAft>
                          <a:spcPts val="200"/>
                        </a:spcAft>
                      </a:pPr>
                      <a:r>
                        <a:rPr lang="en-US" sz="1400" b="1" dirty="0">
                          <a:solidFill>
                            <a:srgbClr val="000000"/>
                          </a:solidFill>
                          <a:latin typeface="Arial" panose="020B0604020202020204" pitchFamily="34" charset="0"/>
                          <a:ea typeface="Times New Roman"/>
                          <a:cs typeface="Arial" panose="020B0604020202020204" pitchFamily="34" charset="0"/>
                        </a:rPr>
                        <a:t>clozapine</a:t>
                      </a:r>
                      <a:br>
                        <a:rPr lang="en-US" sz="1400" b="1" dirty="0">
                          <a:solidFill>
                            <a:srgbClr val="000000"/>
                          </a:solidFill>
                          <a:latin typeface="Arial" panose="020B0604020202020204" pitchFamily="34" charset="0"/>
                          <a:ea typeface="Times New Roman"/>
                          <a:cs typeface="Arial" panose="020B0604020202020204" pitchFamily="34" charset="0"/>
                        </a:rPr>
                      </a:br>
                      <a:r>
                        <a:rPr lang="en-US" sz="1400" b="1" dirty="0">
                          <a:solidFill>
                            <a:srgbClr val="000000"/>
                          </a:solidFill>
                          <a:latin typeface="Arial" panose="020B0604020202020204" pitchFamily="34" charset="0"/>
                          <a:ea typeface="Times New Roman"/>
                          <a:cs typeface="Arial" panose="020B0604020202020204" pitchFamily="34" charset="0"/>
                        </a:rPr>
                        <a:t>(Clozaril®)</a:t>
                      </a:r>
                    </a:p>
                  </a:txBody>
                  <a:tcPr marL="18415" marR="18415" marT="0" marB="0" anchor="ctr"/>
                </a:tc>
                <a:tc>
                  <a:txBody>
                    <a:bodyPr/>
                    <a:lstStyle/>
                    <a:p>
                      <a:pPr marL="0" marR="0" algn="ctr">
                        <a:spcBef>
                          <a:spcPts val="200"/>
                        </a:spcBef>
                        <a:spcAft>
                          <a:spcPts val="200"/>
                        </a:spcAft>
                      </a:pPr>
                      <a:r>
                        <a:rPr lang="en-US" sz="1400">
                          <a:solidFill>
                            <a:srgbClr val="000000"/>
                          </a:solidFill>
                          <a:latin typeface="Arial" panose="020B0604020202020204" pitchFamily="34" charset="0"/>
                          <a:ea typeface="Times New Roman"/>
                          <a:cs typeface="Arial" panose="020B0604020202020204" pitchFamily="34" charset="0"/>
                        </a:rPr>
                        <a:t>Generic</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b="0" i="0" u="none" strike="noStrike" kern="1200" baseline="0">
                          <a:solidFill>
                            <a:srgbClr val="000000"/>
                          </a:solidFill>
                          <a:latin typeface="Arial" panose="020B0604020202020204" pitchFamily="34" charset="0"/>
                          <a:ea typeface="+mn-ea"/>
                          <a:cs typeface="Arial" panose="020B0604020202020204" pitchFamily="34" charset="0"/>
                        </a:rPr>
                        <a:t>Novartis/HLS 	</a:t>
                      </a:r>
                      <a:endParaRPr lang="en-US" sz="14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(treatment-resistant schizophrenia; reducing</a:t>
                      </a:r>
                      <a:br>
                        <a:rPr lang="en-US" sz="1400" dirty="0">
                          <a:solidFill>
                            <a:srgbClr val="000000"/>
                          </a:solidFill>
                          <a:latin typeface="Arial" panose="020B0604020202020204" pitchFamily="34" charset="0"/>
                          <a:ea typeface="Times New Roman"/>
                          <a:cs typeface="Arial" panose="020B0604020202020204" pitchFamily="34" charset="0"/>
                        </a:rPr>
                      </a:br>
                      <a:r>
                        <a:rPr lang="en-US" sz="1400" dirty="0">
                          <a:solidFill>
                            <a:srgbClr val="000000"/>
                          </a:solidFill>
                          <a:latin typeface="Arial" panose="020B0604020202020204" pitchFamily="34" charset="0"/>
                          <a:ea typeface="Times New Roman"/>
                          <a:cs typeface="Arial" panose="020B0604020202020204" pitchFamily="34" charset="0"/>
                        </a:rPr>
                        <a:t>suicidal behavior in schizophrenia or schizoaffective disorder</a:t>
                      </a: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4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1000244">
                <a:tc>
                  <a:txBody>
                    <a:bodyPr/>
                    <a:lstStyle/>
                    <a:p>
                      <a:pPr marL="0" marR="0">
                        <a:spcBef>
                          <a:spcPts val="200"/>
                        </a:spcBef>
                        <a:spcAft>
                          <a:spcPts val="200"/>
                        </a:spcAft>
                      </a:pPr>
                      <a:r>
                        <a:rPr lang="en-US" sz="1400" b="1" dirty="0">
                          <a:solidFill>
                            <a:srgbClr val="000000"/>
                          </a:solidFill>
                          <a:latin typeface="Arial" panose="020B0604020202020204" pitchFamily="34" charset="0"/>
                          <a:ea typeface="Times New Roman"/>
                          <a:cs typeface="Arial" panose="020B0604020202020204" pitchFamily="34" charset="0"/>
                        </a:rPr>
                        <a:t>clozapine </a:t>
                      </a:r>
                      <a:br>
                        <a:rPr lang="en-US" sz="1400" b="1" dirty="0">
                          <a:solidFill>
                            <a:srgbClr val="000000"/>
                          </a:solidFill>
                          <a:latin typeface="Arial" panose="020B0604020202020204" pitchFamily="34" charset="0"/>
                          <a:ea typeface="Times New Roman"/>
                          <a:cs typeface="Arial" panose="020B0604020202020204" pitchFamily="34" charset="0"/>
                        </a:rPr>
                      </a:br>
                      <a:r>
                        <a:rPr lang="en-US" sz="1400" b="1" dirty="0">
                          <a:solidFill>
                            <a:srgbClr val="000000"/>
                          </a:solidFill>
                          <a:latin typeface="Arial" panose="020B0604020202020204" pitchFamily="34" charset="0"/>
                          <a:ea typeface="Times New Roman"/>
                          <a:cs typeface="Arial" panose="020B0604020202020204" pitchFamily="34" charset="0"/>
                        </a:rPr>
                        <a:t>(Fazaclo®)</a:t>
                      </a:r>
                    </a:p>
                  </a:txBody>
                  <a:tcPr marL="18415" marR="18415" marT="0" marB="0" anchor="ctr"/>
                </a:tc>
                <a:tc>
                  <a:txBody>
                    <a:bodyPr/>
                    <a:lstStyle/>
                    <a:p>
                      <a:pPr marL="0" marR="0" algn="ctr">
                        <a:spcBef>
                          <a:spcPts val="200"/>
                        </a:spcBef>
                        <a:spcAft>
                          <a:spcPts val="200"/>
                        </a:spcAft>
                      </a:pPr>
                      <a:r>
                        <a:rPr lang="en-US" sz="1400">
                          <a:solidFill>
                            <a:srgbClr val="000000"/>
                          </a:solidFill>
                          <a:latin typeface="Arial" panose="020B0604020202020204" pitchFamily="34" charset="0"/>
                          <a:ea typeface="Times New Roman"/>
                          <a:cs typeface="Arial" panose="020B0604020202020204" pitchFamily="34" charset="0"/>
                        </a:rPr>
                        <a:t>Generic, Jazz</a:t>
                      </a:r>
                      <a:endParaRPr lang="en-US" sz="14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vMerge="1">
                  <a:txBody>
                    <a:bodyPr/>
                    <a:lstStyle/>
                    <a:p>
                      <a:endParaRPr lang="en-US"/>
                    </a:p>
                  </a:txBody>
                  <a:tcP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val="10004"/>
                  </a:ext>
                </a:extLst>
              </a:tr>
              <a:tr h="592756">
                <a:tc>
                  <a:txBody>
                    <a:bodyPr/>
                    <a:lstStyle/>
                    <a:p>
                      <a:pPr marL="0" marR="0">
                        <a:spcBef>
                          <a:spcPts val="200"/>
                        </a:spcBef>
                        <a:spcAft>
                          <a:spcPts val="200"/>
                        </a:spcAft>
                      </a:pPr>
                      <a:r>
                        <a:rPr lang="en-US" sz="1400" b="1" dirty="0">
                          <a:solidFill>
                            <a:srgbClr val="000000"/>
                          </a:solidFill>
                          <a:latin typeface="Arial" panose="020B0604020202020204" pitchFamily="34" charset="0"/>
                          <a:ea typeface="Times New Roman"/>
                          <a:cs typeface="Arial" panose="020B0604020202020204" pitchFamily="34" charset="0"/>
                        </a:rPr>
                        <a:t>clozapine </a:t>
                      </a:r>
                      <a:br>
                        <a:rPr lang="en-US" sz="1400" b="1" dirty="0">
                          <a:solidFill>
                            <a:srgbClr val="000000"/>
                          </a:solidFill>
                          <a:latin typeface="Arial" panose="020B0604020202020204" pitchFamily="34" charset="0"/>
                          <a:ea typeface="Times New Roman"/>
                          <a:cs typeface="Arial" panose="020B0604020202020204" pitchFamily="34" charset="0"/>
                        </a:rPr>
                      </a:br>
                      <a:r>
                        <a:rPr lang="en-US" sz="1400" b="1" dirty="0">
                          <a:solidFill>
                            <a:srgbClr val="000000"/>
                          </a:solidFill>
                          <a:latin typeface="Arial" panose="020B0604020202020204" pitchFamily="34" charset="0"/>
                          <a:ea typeface="Times New Roman"/>
                          <a:cs typeface="Arial" panose="020B0604020202020204" pitchFamily="34" charset="0"/>
                        </a:rPr>
                        <a:t>(Versacloz®)</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400" dirty="0">
                          <a:solidFill>
                            <a:srgbClr val="000000"/>
                          </a:solidFill>
                          <a:latin typeface="Arial" panose="020B0604020202020204" pitchFamily="34" charset="0"/>
                          <a:ea typeface="Times New Roman"/>
                          <a:cs typeface="Arial" panose="020B0604020202020204" pitchFamily="34" charset="0"/>
                        </a:rPr>
                        <a:t>Jazz </a:t>
                      </a:r>
                      <a:r>
                        <a:rPr lang="en-US" sz="1400" b="0" i="0" u="none" strike="noStrike" kern="1200" baseline="0" dirty="0">
                          <a:solidFill>
                            <a:srgbClr val="000000"/>
                          </a:solidFill>
                          <a:latin typeface="Arial" panose="020B0604020202020204" pitchFamily="34" charset="0"/>
                          <a:ea typeface="+mn-ea"/>
                          <a:cs typeface="Arial" panose="020B0604020202020204" pitchFamily="34" charset="0"/>
                        </a:rPr>
                        <a:t>/ </a:t>
                      </a:r>
                      <a:r>
                        <a:rPr lang="en-US" sz="1400" b="0" i="0" u="none" strike="noStrike" kern="1200" baseline="0" dirty="0" err="1">
                          <a:solidFill>
                            <a:srgbClr val="000000"/>
                          </a:solidFill>
                          <a:latin typeface="Arial" panose="020B0604020202020204" pitchFamily="34" charset="0"/>
                          <a:ea typeface="+mn-ea"/>
                          <a:cs typeface="Arial" panose="020B0604020202020204" pitchFamily="34" charset="0"/>
                        </a:rPr>
                        <a:t>Trupharma</a:t>
                      </a:r>
                      <a:endParaRPr lang="en-US" sz="14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8415" marR="18415" marT="0" marB="0" anchor="ctr"/>
                </a:tc>
                <a:tc vMerge="1">
                  <a:txBody>
                    <a:bodyPr/>
                    <a:lstStyle/>
                    <a:p>
                      <a:endParaRPr lang="en-US"/>
                    </a:p>
                  </a:txBody>
                  <a:tcP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2241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3139-0A6D-475B-952C-873974320207}"/>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1C005510-277B-4C8A-A03E-E4CB9C0D573E}"/>
              </a:ext>
            </a:extLst>
          </p:cNvPr>
          <p:cNvGraphicFramePr>
            <a:graphicFrameLocks noGrp="1"/>
          </p:cNvGraphicFramePr>
          <p:nvPr>
            <p:ph idx="1"/>
            <p:extLst>
              <p:ext uri="{D42A27DB-BD31-4B8C-83A1-F6EECF244321}">
                <p14:modId xmlns:p14="http://schemas.microsoft.com/office/powerpoint/2010/main" val="1816471083"/>
              </p:ext>
            </p:extLst>
          </p:nvPr>
        </p:nvGraphicFramePr>
        <p:xfrm>
          <a:off x="76200" y="742950"/>
          <a:ext cx="8991600" cy="3957246"/>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123950">
                  <a:extLst>
                    <a:ext uri="{9D8B030D-6E8A-4147-A177-3AD203B41FA5}">
                      <a16:colId xmlns:a16="http://schemas.microsoft.com/office/drawing/2014/main" val="20007"/>
                    </a:ext>
                  </a:extLst>
                </a:gridCol>
              </a:tblGrid>
              <a:tr h="185735">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9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85735">
                <a:tc gridSpan="8">
                  <a:txBody>
                    <a:bodyPr/>
                    <a:lstStyle/>
                    <a:p>
                      <a:pPr marL="0" marR="0" algn="ctr">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9674">
                <a:tc>
                  <a:txBody>
                    <a:bodyPr/>
                    <a:lstStyle/>
                    <a:p>
                      <a:pPr marL="0" marR="0">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iloperidone</a:t>
                      </a:r>
                      <a:br>
                        <a:rPr lang="en-US" sz="1000" b="1" dirty="0">
                          <a:solidFill>
                            <a:srgbClr val="000000"/>
                          </a:solidFill>
                          <a:latin typeface="Arial" panose="020B0604020202020204" pitchFamily="34" charset="0"/>
                          <a:ea typeface="Times New Roman"/>
                          <a:cs typeface="Arial" panose="020B0604020202020204" pitchFamily="34" charset="0"/>
                        </a:rPr>
                      </a:br>
                      <a:r>
                        <a:rPr lang="en-US" sz="1000" b="1" dirty="0">
                          <a:solidFill>
                            <a:srgbClr val="000000"/>
                          </a:solidFill>
                          <a:latin typeface="Arial" panose="020B0604020202020204" pitchFamily="34" charset="0"/>
                          <a:ea typeface="Times New Roman"/>
                          <a:cs typeface="Arial" panose="020B0604020202020204" pitchFamily="34" charset="0"/>
                        </a:rPr>
                        <a:t>(Fanapt®)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Vanda</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solidFill>
                            <a:srgbClr val="000000"/>
                          </a:solidFill>
                          <a:highlight>
                            <a:srgbClr val="00FFFF"/>
                          </a:highlight>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381000">
                <a:tc>
                  <a:txBody>
                    <a:bodyPr/>
                    <a:lstStyle/>
                    <a:p>
                      <a:pPr marL="0" marR="0">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lumateperone (Caplyta®)</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Intra-Cellular Therapies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582188848"/>
                  </a:ext>
                </a:extLst>
              </a:tr>
              <a:tr h="1077796">
                <a:tc>
                  <a:txBody>
                    <a:bodyPr/>
                    <a:lstStyle/>
                    <a:p>
                      <a:pPr marL="0" marR="0">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lurasidone</a:t>
                      </a:r>
                      <a:br>
                        <a:rPr lang="en-US" sz="1000" b="1" dirty="0">
                          <a:solidFill>
                            <a:srgbClr val="000000"/>
                          </a:solidFill>
                          <a:latin typeface="Arial" panose="020B0604020202020204" pitchFamily="34" charset="0"/>
                          <a:ea typeface="Times New Roman"/>
                          <a:cs typeface="Arial" panose="020B0604020202020204" pitchFamily="34" charset="0"/>
                        </a:rPr>
                      </a:br>
                      <a:r>
                        <a:rPr lang="en-US" sz="1000" b="1" dirty="0">
                          <a:solidFill>
                            <a:srgbClr val="000000"/>
                          </a:solidFill>
                          <a:latin typeface="Arial" panose="020B0604020202020204" pitchFamily="34" charset="0"/>
                          <a:ea typeface="Times New Roman"/>
                          <a:cs typeface="Arial" panose="020B0604020202020204" pitchFamily="34" charset="0"/>
                        </a:rPr>
                        <a:t>(Latuda®)</a:t>
                      </a:r>
                    </a:p>
                  </a:txBody>
                  <a:tcPr marL="18415" marR="18415" marT="0" marB="0" anchor="ctr"/>
                </a:tc>
                <a:tc>
                  <a:txBody>
                    <a:bodyPr/>
                    <a:lstStyle/>
                    <a:p>
                      <a:pPr marL="0" marR="0" algn="ctr">
                        <a:spcBef>
                          <a:spcPts val="200"/>
                        </a:spcBef>
                        <a:spcAft>
                          <a:spcPts val="200"/>
                        </a:spcAft>
                      </a:pPr>
                      <a:r>
                        <a:rPr lang="en-US" sz="1000" dirty="0">
                          <a:solidFill>
                            <a:srgbClr val="000000"/>
                          </a:solidFill>
                          <a:highlight>
                            <a:srgbClr val="00FFFF"/>
                          </a:highlight>
                          <a:latin typeface="Arial" panose="020B0604020202020204" pitchFamily="34" charset="0"/>
                          <a:ea typeface="Times New Roman"/>
                          <a:cs typeface="Arial" panose="020B0604020202020204" pitchFamily="34" charset="0"/>
                        </a:rPr>
                        <a:t>generic</a:t>
                      </a:r>
                      <a:r>
                        <a:rPr lang="en-US" sz="1000" dirty="0">
                          <a:solidFill>
                            <a:srgbClr val="000000"/>
                          </a:solidFill>
                          <a:latin typeface="Arial" panose="020B0604020202020204" pitchFamily="34" charset="0"/>
                          <a:ea typeface="Times New Roman"/>
                          <a:cs typeface="Arial" panose="020B0604020202020204" pitchFamily="34" charset="0"/>
                        </a:rPr>
                        <a:t>, Sunovion</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(ages ≥ 13 years) 	</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t>
                      </a: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ages ≥ 10 years as 	</a:t>
                      </a:r>
                    </a:p>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monotherapy and in combination with lithium or valproate)</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r h="1402702">
                <a:tc>
                  <a:txBody>
                    <a:bodyPr/>
                    <a:lstStyle/>
                    <a:p>
                      <a:pPr marL="0" marR="0">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olanzapine</a:t>
                      </a:r>
                      <a:br>
                        <a:rPr lang="en-US" sz="1000" b="1" dirty="0">
                          <a:solidFill>
                            <a:srgbClr val="000000"/>
                          </a:solidFill>
                          <a:latin typeface="Arial" panose="020B0604020202020204" pitchFamily="34" charset="0"/>
                          <a:ea typeface="Times New Roman"/>
                          <a:cs typeface="Arial" panose="020B0604020202020204" pitchFamily="34" charset="0"/>
                        </a:rPr>
                      </a:br>
                      <a:r>
                        <a:rPr lang="en-US" sz="1000" b="1" dirty="0">
                          <a:solidFill>
                            <a:srgbClr val="000000"/>
                          </a:solidFill>
                          <a:latin typeface="Arial" panose="020B0604020202020204" pitchFamily="34" charset="0"/>
                          <a:ea typeface="Times New Roman"/>
                          <a:cs typeface="Arial" panose="020B0604020202020204" pitchFamily="34" charset="0"/>
                        </a:rPr>
                        <a:t>(Zyprexa®)</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Generic, </a:t>
                      </a: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Treatment-resistant depression (in combination with fluoxetine);</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 second-line in adolescents due to metabolic effects)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10 years; in combination with fluoxetine)</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4996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D67A-C4B6-4CEC-990D-313D3DCBB637}"/>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DC64F209-7549-4F13-AC84-EE8A7DC20284}"/>
              </a:ext>
            </a:extLst>
          </p:cNvPr>
          <p:cNvGraphicFramePr>
            <a:graphicFrameLocks noGrp="1"/>
          </p:cNvGraphicFramePr>
          <p:nvPr>
            <p:ph idx="1"/>
            <p:extLst>
              <p:ext uri="{D42A27DB-BD31-4B8C-83A1-F6EECF244321}">
                <p14:modId xmlns:p14="http://schemas.microsoft.com/office/powerpoint/2010/main" val="1495771184"/>
              </p:ext>
            </p:extLst>
          </p:nvPr>
        </p:nvGraphicFramePr>
        <p:xfrm>
          <a:off x="76200" y="783641"/>
          <a:ext cx="8991600" cy="4211520"/>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123950">
                  <a:extLst>
                    <a:ext uri="{9D8B030D-6E8A-4147-A177-3AD203B41FA5}">
                      <a16:colId xmlns:a16="http://schemas.microsoft.com/office/drawing/2014/main" val="20007"/>
                    </a:ext>
                  </a:extLst>
                </a:gridCol>
              </a:tblGrid>
              <a:tr h="248103">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93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248103">
                <a:tc gridSpan="8">
                  <a:txBody>
                    <a:bodyPr/>
                    <a:lstStyle/>
                    <a:p>
                      <a:pPr marL="0" marR="0" algn="ctr">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760581">
                <a:tc>
                  <a:txBody>
                    <a:bodyPr/>
                    <a:lstStyle/>
                    <a:p>
                      <a:pPr marL="0" marR="0">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olanzapine/</a:t>
                      </a:r>
                      <a:br>
                        <a:rPr lang="en-US" sz="1000" b="1" dirty="0">
                          <a:solidFill>
                            <a:srgbClr val="000000"/>
                          </a:solidFill>
                          <a:latin typeface="Arial" panose="020B0604020202020204" pitchFamily="34" charset="0"/>
                          <a:ea typeface="Times New Roman"/>
                          <a:cs typeface="Arial" panose="020B0604020202020204" pitchFamily="34" charset="0"/>
                        </a:rPr>
                      </a:br>
                      <a:r>
                        <a:rPr lang="en-US" sz="1000" b="1" dirty="0">
                          <a:solidFill>
                            <a:srgbClr val="000000"/>
                          </a:solidFill>
                          <a:latin typeface="Arial" panose="020B0604020202020204" pitchFamily="34" charset="0"/>
                          <a:ea typeface="Times New Roman"/>
                          <a:cs typeface="Arial" panose="020B0604020202020204" pitchFamily="34" charset="0"/>
                        </a:rPr>
                        <a:t>fluoxetine (Symbyax®)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Generic, </a:t>
                      </a: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Treatment-resistant depression</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(ages ≥ 10 years for acute episodes)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583974">
                <a:tc>
                  <a:txBody>
                    <a:bodyPr/>
                    <a:lstStyle/>
                    <a:p>
                      <a:pPr marL="0" marR="0" algn="l" defTabSz="914400" rtl="0" eaLnBrk="1" latinLnBrk="0" hangingPunct="1">
                        <a:spcBef>
                          <a:spcPts val="0"/>
                        </a:spcBef>
                        <a:spcAft>
                          <a:spcPts val="0"/>
                        </a:spcAft>
                      </a:pPr>
                      <a:r>
                        <a:rPr lang="en-US" sz="1000" b="1" kern="1200" dirty="0">
                          <a:solidFill>
                            <a:srgbClr val="000000"/>
                          </a:solidFill>
                          <a:latin typeface="Arial" panose="020B0604020202020204" pitchFamily="34" charset="0"/>
                          <a:ea typeface="+mn-ea"/>
                          <a:cs typeface="Arial" panose="020B0604020202020204" pitchFamily="34" charset="0"/>
                        </a:rPr>
                        <a:t>olanzapine/</a:t>
                      </a:r>
                    </a:p>
                    <a:p>
                      <a:pPr marL="0" marR="0" algn="l" defTabSz="914400" rtl="0" eaLnBrk="1" latinLnBrk="0" hangingPunct="1">
                        <a:spcBef>
                          <a:spcPts val="200"/>
                        </a:spcBef>
                        <a:spcAft>
                          <a:spcPts val="200"/>
                        </a:spcAft>
                      </a:pPr>
                      <a:r>
                        <a:rPr lang="en-US" sz="1000" b="1" kern="1200" dirty="0">
                          <a:solidFill>
                            <a:srgbClr val="000000"/>
                          </a:solidFill>
                          <a:latin typeface="Arial" panose="020B0604020202020204" pitchFamily="34" charset="0"/>
                          <a:ea typeface="+mn-ea"/>
                          <a:cs typeface="Arial" panose="020B0604020202020204" pitchFamily="34" charset="0"/>
                        </a:rPr>
                        <a:t>samidorphan (Lybalvi</a:t>
                      </a:r>
                      <a:r>
                        <a:rPr lang="en-US" sz="1000" b="1" dirty="0">
                          <a:solidFill>
                            <a:srgbClr val="000000"/>
                          </a:solidFill>
                          <a:latin typeface="Arial" panose="020B0604020202020204" pitchFamily="34" charset="0"/>
                          <a:ea typeface="Times New Roman"/>
                          <a:cs typeface="Arial" panose="020B0604020202020204" pitchFamily="34" charset="0"/>
                        </a:rPr>
                        <a:t>™</a:t>
                      </a:r>
                      <a:r>
                        <a:rPr lang="en-US" sz="1000" b="1" kern="1200" dirty="0">
                          <a:solidFill>
                            <a:srgbClr val="000000"/>
                          </a:solidFill>
                          <a:latin typeface="Arial" panose="020B0604020202020204" pitchFamily="34" charset="0"/>
                          <a:ea typeface="+mn-ea"/>
                          <a:cs typeface="Arial" panose="020B0604020202020204" pitchFamily="34" charset="0"/>
                        </a:rPr>
                        <a:t>)</a:t>
                      </a:r>
                      <a:endParaRPr lang="en-US" sz="1000" b="1" kern="12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Alkermes</a:t>
                      </a:r>
                    </a:p>
                  </a:txBody>
                  <a:tcPr marL="18415" marR="18415" marT="0" marB="0" anchor="ctr"/>
                </a:tc>
                <a:tc>
                  <a:txBody>
                    <a:bodyPr/>
                    <a:lstStyle/>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extLst>
                  <a:ext uri="{0D108BD9-81ED-4DB2-BD59-A6C34878D82A}">
                    <a16:rowId xmlns:a16="http://schemas.microsoft.com/office/drawing/2014/main" val="1593711204"/>
                  </a:ext>
                </a:extLst>
              </a:tr>
              <a:tr h="1151559">
                <a:tc>
                  <a:txBody>
                    <a:bodyPr/>
                    <a:lstStyle/>
                    <a:p>
                      <a:pPr marL="0" marR="0">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paliperidone ER (Invega®)</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Generic, Janssen</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Schizoaffective disorder (monotherapy or adjunct with mood stabilizers and/or antidepressants)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12 years)</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r h="895657">
                <a:tc>
                  <a:txBody>
                    <a:bodyPr/>
                    <a:lstStyle/>
                    <a:p>
                      <a:pPr marL="0" marR="0">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pimavanserin (Nuplazid™)</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Acadia</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Calibri"/>
                          <a:cs typeface="Arial" panose="020B0604020202020204" pitchFamily="34" charset="0"/>
                        </a:rPr>
                        <a:t>Hallucinations and delusions associated with Parkinson’s disease (PD) psychosis</a:t>
                      </a: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1130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2775-6908-48B4-BE5C-32EDF924FA9B}"/>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7E039973-154E-4A92-8A55-3B2A7C4A7D6D}"/>
              </a:ext>
            </a:extLst>
          </p:cNvPr>
          <p:cNvGraphicFramePr>
            <a:graphicFrameLocks noGrp="1"/>
          </p:cNvGraphicFramePr>
          <p:nvPr>
            <p:ph idx="1"/>
            <p:extLst>
              <p:ext uri="{D42A27DB-BD31-4B8C-83A1-F6EECF244321}">
                <p14:modId xmlns:p14="http://schemas.microsoft.com/office/powerpoint/2010/main" val="2552538488"/>
              </p:ext>
            </p:extLst>
          </p:nvPr>
        </p:nvGraphicFramePr>
        <p:xfrm>
          <a:off x="152400" y="819150"/>
          <a:ext cx="8839200" cy="3733799"/>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143000">
                  <a:extLst>
                    <a:ext uri="{9D8B030D-6E8A-4147-A177-3AD203B41FA5}">
                      <a16:colId xmlns:a16="http://schemas.microsoft.com/office/drawing/2014/main" val="947985334"/>
                    </a:ext>
                  </a:extLst>
                </a:gridCol>
                <a:gridCol w="1066800">
                  <a:extLst>
                    <a:ext uri="{9D8B030D-6E8A-4147-A177-3AD203B41FA5}">
                      <a16:colId xmlns:a16="http://schemas.microsoft.com/office/drawing/2014/main" val="377842361"/>
                    </a:ext>
                  </a:extLst>
                </a:gridCol>
                <a:gridCol w="914400">
                  <a:extLst>
                    <a:ext uri="{9D8B030D-6E8A-4147-A177-3AD203B41FA5}">
                      <a16:colId xmlns:a16="http://schemas.microsoft.com/office/drawing/2014/main" val="465895853"/>
                    </a:ext>
                  </a:extLst>
                </a:gridCol>
                <a:gridCol w="1127493">
                  <a:extLst>
                    <a:ext uri="{9D8B030D-6E8A-4147-A177-3AD203B41FA5}">
                      <a16:colId xmlns:a16="http://schemas.microsoft.com/office/drawing/2014/main" val="3632575961"/>
                    </a:ext>
                  </a:extLst>
                </a:gridCol>
                <a:gridCol w="625107">
                  <a:extLst>
                    <a:ext uri="{9D8B030D-6E8A-4147-A177-3AD203B41FA5}">
                      <a16:colId xmlns:a16="http://schemas.microsoft.com/office/drawing/2014/main" val="20006"/>
                    </a:ext>
                  </a:extLst>
                </a:gridCol>
                <a:gridCol w="1524000">
                  <a:extLst>
                    <a:ext uri="{9D8B030D-6E8A-4147-A177-3AD203B41FA5}">
                      <a16:colId xmlns:a16="http://schemas.microsoft.com/office/drawing/2014/main" val="3703070624"/>
                    </a:ext>
                  </a:extLst>
                </a:gridCol>
                <a:gridCol w="1143000">
                  <a:extLst>
                    <a:ext uri="{9D8B030D-6E8A-4147-A177-3AD203B41FA5}">
                      <a16:colId xmlns:a16="http://schemas.microsoft.com/office/drawing/2014/main" val="20009"/>
                    </a:ext>
                  </a:extLst>
                </a:gridCol>
              </a:tblGrid>
              <a:tr h="332079">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cs typeface="Arial" panose="020B0604020202020204" pitchFamily="34" charset="0"/>
                        </a:rPr>
                        <a:t>Manufacturer</a:t>
                      </a:r>
                      <a:endParaRPr lang="en-US" sz="1000" b="1" dirty="0">
                        <a:latin typeface="Arial" panose="020B0604020202020204" pitchFamily="34" charset="0"/>
                        <a:ea typeface="Times New Roman"/>
                        <a:cs typeface="Arial" panose="020B0604020202020204" pitchFamily="34" charset="0"/>
                      </a:endParaRP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Times New Roman"/>
                          <a:ea typeface="Times New Roman"/>
                          <a:cs typeface="Times New Roman"/>
                        </a:rPr>
                        <a:t>Bipolar Disorder</a:t>
                      </a:r>
                      <a:endParaRPr lang="en-US" sz="1000" b="1" dirty="0">
                        <a:latin typeface="Arial" panose="020B0604020202020204" pitchFamily="34" charset="0"/>
                        <a:ea typeface="Times New Roman"/>
                        <a:cs typeface="Arial" panose="020B0604020202020204" pitchFamily="34" charset="0"/>
                      </a:endParaRPr>
                    </a:p>
                  </a:txBody>
                  <a:tcPr marL="18415" marR="18415" marT="0" marB="0" anchor="ctr"/>
                </a:tc>
                <a:tc hMerge="1">
                  <a:txBody>
                    <a:bodyPr/>
                    <a:lstStyle/>
                    <a:p>
                      <a:pPr marL="0" marR="0" algn="ctr">
                        <a:spcBef>
                          <a:spcPts val="200"/>
                        </a:spcBef>
                        <a:spcAft>
                          <a:spcPts val="200"/>
                        </a:spcAft>
                      </a:pPr>
                      <a:r>
                        <a:rPr lang="en-US" sz="1100" b="1" dirty="0">
                          <a:latin typeface="Times New Roman"/>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48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800" b="1" dirty="0">
                          <a:solidFill>
                            <a:srgbClr val="000000"/>
                          </a:solidFill>
                          <a:latin typeface="Arial" panose="020B0604020202020204" pitchFamily="34" charset="0"/>
                          <a:ea typeface="Times New Roman"/>
                          <a:cs typeface="Arial" panose="020B0604020202020204" pitchFamily="34" charset="0"/>
                        </a:rPr>
                        <a:t>Acute Manic Episodes</a:t>
                      </a:r>
                      <a:endParaRPr lang="en-US" sz="800" dirty="0"/>
                    </a:p>
                  </a:txBody>
                  <a:tcPr marL="18415" marR="18415" marT="0" marB="0" anchor="ctr"/>
                </a:tc>
                <a:tc>
                  <a:txBody>
                    <a:bodyPr/>
                    <a:lstStyle/>
                    <a:p>
                      <a:pPr marL="0" marR="0" algn="ctr">
                        <a:spcBef>
                          <a:spcPts val="200"/>
                        </a:spcBef>
                        <a:spcAft>
                          <a:spcPts val="200"/>
                        </a:spcAft>
                      </a:pPr>
                      <a:r>
                        <a:rPr lang="en-US" sz="800" b="1" dirty="0">
                          <a:solidFill>
                            <a:srgbClr val="000000"/>
                          </a:solidFill>
                          <a:latin typeface="Arial" panose="020B0604020202020204" pitchFamily="34" charset="0"/>
                          <a:ea typeface="Times New Roman"/>
                          <a:cs typeface="Arial" panose="020B0604020202020204" pitchFamily="34" charset="0"/>
                        </a:rPr>
                        <a:t>Depressive Episodes</a:t>
                      </a:r>
                      <a:endParaRPr lang="en-US" sz="800" b="1" dirty="0">
                        <a:latin typeface="Times New Roman"/>
                        <a:ea typeface="Times New Roman"/>
                        <a:cs typeface="Times New Roman"/>
                      </a:endParaRPr>
                    </a:p>
                  </a:txBody>
                  <a:tcPr marL="18415" marR="18415" marT="0" marB="0" anchor="ctr"/>
                </a:tc>
                <a:tc>
                  <a:txBody>
                    <a:bodyPr/>
                    <a:lstStyle/>
                    <a:p>
                      <a:pPr algn="ctr"/>
                      <a:r>
                        <a:rPr lang="en-US" sz="800" b="1" dirty="0">
                          <a:solidFill>
                            <a:srgbClr val="000000"/>
                          </a:solidFill>
                          <a:latin typeface="Arial" panose="020B0604020202020204" pitchFamily="34" charset="0"/>
                          <a:ea typeface="Times New Roman"/>
                          <a:cs typeface="Arial" panose="020B0604020202020204" pitchFamily="34" charset="0"/>
                        </a:rPr>
                        <a:t>Acute Mixed Episodes</a:t>
                      </a:r>
                      <a:endParaRPr lang="en-US" dirty="0"/>
                    </a:p>
                  </a:txBody>
                  <a:tcPr marL="18415" marR="18415" marT="0" marB="0" anchor="ctr"/>
                </a:tc>
                <a:tc>
                  <a:txBody>
                    <a:bodyPr/>
                    <a:lstStyle/>
                    <a:p>
                      <a:pPr marL="0" marR="0" algn="ctr">
                        <a:spcBef>
                          <a:spcPts val="200"/>
                        </a:spcBef>
                        <a:spcAft>
                          <a:spcPts val="200"/>
                        </a:spcAft>
                      </a:pPr>
                      <a:r>
                        <a:rPr lang="en-US" sz="8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332079">
                <a:tc gridSpan="8">
                  <a:txBody>
                    <a:bodyPr/>
                    <a:lstStyle/>
                    <a:p>
                      <a:pPr marL="0" marR="0" algn="ctr">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95552">
                <a:tc>
                  <a:txBody>
                    <a:bodyPr/>
                    <a:lstStyle/>
                    <a:p>
                      <a:pPr marL="0" marR="0">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quetiapine</a:t>
                      </a:r>
                      <a:br>
                        <a:rPr lang="en-US" sz="1000" b="1" dirty="0">
                          <a:solidFill>
                            <a:srgbClr val="000000"/>
                          </a:solidFill>
                          <a:latin typeface="Arial" panose="020B0604020202020204" pitchFamily="34" charset="0"/>
                          <a:ea typeface="Times New Roman"/>
                          <a:cs typeface="Arial" panose="020B0604020202020204" pitchFamily="34" charset="0"/>
                        </a:rPr>
                      </a:br>
                      <a:r>
                        <a:rPr lang="en-US" sz="1000" b="1" dirty="0">
                          <a:solidFill>
                            <a:srgbClr val="000000"/>
                          </a:solidFill>
                          <a:latin typeface="Arial" panose="020B0604020202020204" pitchFamily="34" charset="0"/>
                          <a:ea typeface="Times New Roman"/>
                          <a:cs typeface="Arial" panose="020B0604020202020204" pitchFamily="34" charset="0"/>
                        </a:rPr>
                        <a:t>(Seroquel®)</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a:solidFill>
                            <a:srgbClr val="000000"/>
                          </a:solidFill>
                          <a:latin typeface="Arial" panose="020B0604020202020204" pitchFamily="34" charset="0"/>
                          <a:ea typeface="Times New Roman"/>
                          <a:cs typeface="Arial" panose="020B0604020202020204" pitchFamily="34" charset="0"/>
                        </a:rPr>
                        <a:t>Generic, </a:t>
                      </a:r>
                      <a:r>
                        <a:rPr lang="en-US" sz="1000" b="0" i="0" u="none" strike="noStrike" kern="1200" baseline="0">
                          <a:solidFill>
                            <a:srgbClr val="000000"/>
                          </a:solidFill>
                          <a:latin typeface="Arial" panose="020B0604020202020204" pitchFamily="34" charset="0"/>
                          <a:ea typeface="+mn-ea"/>
                          <a:cs typeface="Arial" panose="020B0604020202020204" pitchFamily="34" charset="0"/>
                        </a:rPr>
                        <a:t>AstraZeneca 	</a:t>
                      </a:r>
                      <a:endParaRPr lang="en-US" sz="10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a:solidFill>
                            <a:srgbClr val="000000"/>
                          </a:solidFill>
                          <a:latin typeface="Arial" panose="020B0604020202020204" pitchFamily="34" charset="0"/>
                          <a:ea typeface="Times New Roman"/>
                          <a:cs typeface="Arial" panose="020B0604020202020204" pitchFamily="34" charset="0"/>
                        </a:rPr>
                        <a:t>--</a:t>
                      </a:r>
                      <a:endParaRPr lang="en-US" sz="10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a:solidFill>
                            <a:srgbClr val="000000"/>
                          </a:solidFill>
                          <a:latin typeface="Arial" panose="020B0604020202020204" pitchFamily="34" charset="0"/>
                          <a:ea typeface="Times New Roman"/>
                          <a:cs typeface="Arial" panose="020B0604020202020204" pitchFamily="34" charset="0"/>
                        </a:rPr>
                        <a:t>X</a:t>
                      </a:r>
                      <a:br>
                        <a:rPr lang="en-US" sz="1000">
                          <a:solidFill>
                            <a:srgbClr val="000000"/>
                          </a:solidFill>
                          <a:latin typeface="Arial" panose="020B0604020202020204" pitchFamily="34" charset="0"/>
                          <a:ea typeface="Times New Roman"/>
                          <a:cs typeface="Arial" panose="020B0604020202020204" pitchFamily="34" charset="0"/>
                        </a:rPr>
                      </a:br>
                      <a:r>
                        <a:rPr lang="en-US" sz="1000">
                          <a:solidFill>
                            <a:srgbClr val="000000"/>
                          </a:solidFill>
                          <a:latin typeface="Arial" panose="020B0604020202020204" pitchFamily="34" charset="0"/>
                          <a:ea typeface="Times New Roman"/>
                          <a:cs typeface="Arial" panose="020B0604020202020204" pitchFamily="34" charset="0"/>
                        </a:rPr>
                        <a:t>(ages ≥ 13 years)</a:t>
                      </a:r>
                      <a:endParaRPr lang="en-US" sz="10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a:solidFill>
                            <a:srgbClr val="000000"/>
                          </a:solidFill>
                          <a:latin typeface="Arial" panose="020B0604020202020204" pitchFamily="34" charset="0"/>
                          <a:ea typeface="Times New Roman"/>
                          <a:cs typeface="Arial" panose="020B0604020202020204" pitchFamily="34" charset="0"/>
                        </a:rPr>
                        <a:t>X</a:t>
                      </a:r>
                      <a:br>
                        <a:rPr lang="en-US" sz="1000">
                          <a:solidFill>
                            <a:srgbClr val="000000"/>
                          </a:solidFill>
                          <a:latin typeface="Arial" panose="020B0604020202020204" pitchFamily="34" charset="0"/>
                          <a:ea typeface="Times New Roman"/>
                          <a:cs typeface="Arial" panose="020B0604020202020204" pitchFamily="34" charset="0"/>
                        </a:rPr>
                      </a:br>
                      <a:r>
                        <a:rPr lang="en-US" sz="100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endParaRPr lang="en-US" sz="10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algn="ctr"/>
                      <a:r>
                        <a:rPr lang="en-US" sz="1000">
                          <a:solidFill>
                            <a:srgbClr val="000000"/>
                          </a:solidFill>
                          <a:latin typeface="Arial" panose="020B0604020202020204" pitchFamily="34" charset="0"/>
                          <a:ea typeface="Times New Roman"/>
                          <a:cs typeface="Arial" panose="020B0604020202020204" pitchFamily="34" charset="0"/>
                        </a:rPr>
                        <a:t>X</a:t>
                      </a:r>
                      <a:br>
                        <a:rPr lang="en-US" sz="1000">
                          <a:solidFill>
                            <a:srgbClr val="000000"/>
                          </a:solidFill>
                          <a:latin typeface="Arial" panose="020B0604020202020204" pitchFamily="34" charset="0"/>
                          <a:ea typeface="Times New Roman"/>
                          <a:cs typeface="Arial" panose="020B0604020202020204" pitchFamily="34" charset="0"/>
                        </a:rPr>
                      </a:br>
                      <a:r>
                        <a:rPr lang="en-US" sz="1000">
                          <a:solidFill>
                            <a:srgbClr val="000000"/>
                          </a:solidFill>
                          <a:latin typeface="Arial" panose="020B0604020202020204" pitchFamily="34" charset="0"/>
                          <a:ea typeface="Times New Roman"/>
                          <a:cs typeface="Arial" panose="020B0604020202020204" pitchFamily="34" charset="0"/>
                        </a:rPr>
                        <a:t>(in combination with lithium or divalproex)</a:t>
                      </a:r>
                      <a:endParaRPr lang="en-US"/>
                    </a:p>
                  </a:txBody>
                  <a:tcPr marL="18415" marR="18415" marT="0" marB="0" anchor="ctr"/>
                </a:tc>
                <a:extLst>
                  <a:ext uri="{0D108BD9-81ED-4DB2-BD59-A6C34878D82A}">
                    <a16:rowId xmlns:a16="http://schemas.microsoft.com/office/drawing/2014/main" val="10003"/>
                  </a:ext>
                </a:extLst>
              </a:tr>
              <a:tr h="1339271">
                <a:tc>
                  <a:txBody>
                    <a:bodyPr/>
                    <a:lstStyle/>
                    <a:p>
                      <a:pPr marL="0" marR="0">
                        <a:spcBef>
                          <a:spcPts val="200"/>
                        </a:spcBef>
                        <a:spcAft>
                          <a:spcPts val="200"/>
                        </a:spcAft>
                      </a:pPr>
                      <a:r>
                        <a:rPr lang="en-US" sz="1000" b="1" dirty="0">
                          <a:solidFill>
                            <a:srgbClr val="000000"/>
                          </a:solidFill>
                          <a:latin typeface="Arial" panose="020B0604020202020204" pitchFamily="34" charset="0"/>
                          <a:ea typeface="Times New Roman"/>
                          <a:cs typeface="Arial" panose="020B0604020202020204" pitchFamily="34" charset="0"/>
                        </a:rPr>
                        <a:t>quetiapine ER</a:t>
                      </a:r>
                      <a:br>
                        <a:rPr lang="en-US" sz="1000" b="1" dirty="0">
                          <a:solidFill>
                            <a:srgbClr val="000000"/>
                          </a:solidFill>
                          <a:latin typeface="Arial" panose="020B0604020202020204" pitchFamily="34" charset="0"/>
                          <a:ea typeface="Times New Roman"/>
                          <a:cs typeface="Arial" panose="020B0604020202020204" pitchFamily="34" charset="0"/>
                        </a:rPr>
                      </a:br>
                      <a:r>
                        <a:rPr lang="en-US" sz="1000" b="1" dirty="0">
                          <a:solidFill>
                            <a:srgbClr val="000000"/>
                          </a:solidFill>
                          <a:latin typeface="Arial" panose="020B0604020202020204" pitchFamily="34" charset="0"/>
                          <a:ea typeface="Times New Roman"/>
                          <a:cs typeface="Arial" panose="020B0604020202020204" pitchFamily="34" charset="0"/>
                        </a:rPr>
                        <a:t>(Seroquel XR®)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generic., </a:t>
                      </a:r>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AstraZeneca 	</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Major depressive disorder (adjunct)</a:t>
                      </a:r>
                      <a:endParaRPr lang="en-US" sz="10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13 years)</a:t>
                      </a:r>
                      <a:endParaRPr lang="en-US" sz="10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endParaRPr lang="en-US" sz="10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endParaRPr lang="en-US" sz="1000" dirty="0">
                        <a:solidFill>
                          <a:srgbClr val="000000"/>
                        </a:solidFill>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algn="ctr"/>
                      <a:r>
                        <a:rPr lang="en-US" sz="1000" dirty="0">
                          <a:solidFill>
                            <a:srgbClr val="000000"/>
                          </a:solidFill>
                          <a:latin typeface="Arial" panose="020B0604020202020204" pitchFamily="34" charset="0"/>
                          <a:ea typeface="Times New Roman"/>
                          <a:cs typeface="Arial" panose="020B0604020202020204" pitchFamily="34" charset="0"/>
                        </a:rPr>
                        <a:t>X</a:t>
                      </a:r>
                      <a:br>
                        <a:rPr lang="en-US" sz="1000" dirty="0">
                          <a:solidFill>
                            <a:srgbClr val="000000"/>
                          </a:solidFill>
                          <a:latin typeface="Arial" panose="020B0604020202020204" pitchFamily="34" charset="0"/>
                          <a:ea typeface="Times New Roman"/>
                          <a:cs typeface="Arial" panose="020B0604020202020204" pitchFamily="34" charset="0"/>
                        </a:rPr>
                      </a:br>
                      <a:r>
                        <a:rPr lang="en-US" sz="1000" dirty="0">
                          <a:solidFill>
                            <a:srgbClr val="000000"/>
                          </a:solidFill>
                          <a:latin typeface="Arial" panose="020B0604020202020204" pitchFamily="34" charset="0"/>
                          <a:ea typeface="Times New Roman"/>
                          <a:cs typeface="Arial" panose="020B0604020202020204" pitchFamily="34" charset="0"/>
                        </a:rPr>
                        <a:t>(in combination with lithium or divalproex)</a:t>
                      </a:r>
                      <a:endParaRPr lang="en-US" dirty="0"/>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15417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076B-C66A-44B4-9A36-8BC0F7C88EBA}"/>
              </a:ext>
            </a:extLst>
          </p:cNvPr>
          <p:cNvSpPr>
            <a:spLocks noGrp="1"/>
          </p:cNvSpPr>
          <p:nvPr>
            <p:ph type="title"/>
          </p:nvPr>
        </p:nvSpPr>
        <p:spPr/>
        <p:txBody>
          <a:bodyPr/>
          <a:lstStyle/>
          <a:p>
            <a:r>
              <a:rPr lang="en-US" sz="3200" dirty="0"/>
              <a:t>Antipsychotics, Second Generation Oral</a:t>
            </a:r>
          </a:p>
        </p:txBody>
      </p:sp>
      <p:graphicFrame>
        <p:nvGraphicFramePr>
          <p:cNvPr id="4" name="Content Placeholder 3">
            <a:extLst>
              <a:ext uri="{FF2B5EF4-FFF2-40B4-BE49-F238E27FC236}">
                <a16:creationId xmlns:a16="http://schemas.microsoft.com/office/drawing/2014/main" id="{8A2F864C-8644-47CD-A487-DD4EE3A0AB15}"/>
              </a:ext>
            </a:extLst>
          </p:cNvPr>
          <p:cNvGraphicFramePr>
            <a:graphicFrameLocks noGrp="1"/>
          </p:cNvGraphicFramePr>
          <p:nvPr>
            <p:ph idx="1"/>
            <p:extLst>
              <p:ext uri="{D42A27DB-BD31-4B8C-83A1-F6EECF244321}">
                <p14:modId xmlns:p14="http://schemas.microsoft.com/office/powerpoint/2010/main" val="3818751568"/>
              </p:ext>
            </p:extLst>
          </p:nvPr>
        </p:nvGraphicFramePr>
        <p:xfrm>
          <a:off x="0" y="751804"/>
          <a:ext cx="9144000" cy="3877345"/>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367019">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100" b="1" dirty="0">
                          <a:latin typeface="Times New Roman"/>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701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solidFill>
                            <a:srgbClr val="000000"/>
                          </a:solidFill>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100" b="1" dirty="0">
                          <a:solidFill>
                            <a:srgbClr val="000000"/>
                          </a:solidFill>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367019">
                <a:tc gridSpan="8">
                  <a:txBody>
                    <a:bodyPr/>
                    <a:lstStyle/>
                    <a:p>
                      <a:pPr marL="0" marR="0" algn="ctr">
                        <a:spcBef>
                          <a:spcPts val="200"/>
                        </a:spcBef>
                        <a:spcAft>
                          <a:spcPts val="200"/>
                        </a:spcAft>
                      </a:pPr>
                      <a:r>
                        <a:rPr lang="en-US" sz="1400" b="1" dirty="0">
                          <a:solidFill>
                            <a:srgbClr val="000000"/>
                          </a:solidFill>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42382">
                <a:tc>
                  <a:txBody>
                    <a:bodyPr/>
                    <a:lstStyle/>
                    <a:p>
                      <a:pPr marL="0" marR="0">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risperidone </a:t>
                      </a:r>
                      <a:br>
                        <a:rPr lang="en-US" sz="1200" b="1" dirty="0">
                          <a:solidFill>
                            <a:srgbClr val="000000"/>
                          </a:solidFill>
                          <a:latin typeface="Arial" panose="020B0604020202020204" pitchFamily="34" charset="0"/>
                          <a:ea typeface="Times New Roman"/>
                          <a:cs typeface="Arial" panose="020B0604020202020204" pitchFamily="34" charset="0"/>
                        </a:rPr>
                      </a:br>
                      <a:r>
                        <a:rPr lang="en-US" sz="1200" b="1" dirty="0">
                          <a:solidFill>
                            <a:srgbClr val="000000"/>
                          </a:solidFill>
                          <a:latin typeface="Arial" panose="020B0604020202020204" pitchFamily="34" charset="0"/>
                          <a:ea typeface="Times New Roman"/>
                          <a:cs typeface="Arial" panose="020B0604020202020204" pitchFamily="34" charset="0"/>
                        </a:rPr>
                        <a:t>(Risperdal®)</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Generic, Janssen</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Irritability associated with autistic disorder (ages 5-17 years)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br>
                        <a:rPr lang="en-US" sz="1200" dirty="0">
                          <a:solidFill>
                            <a:srgbClr val="000000"/>
                          </a:solidFill>
                          <a:latin typeface="Arial" panose="020B0604020202020204" pitchFamily="34" charset="0"/>
                          <a:ea typeface="Times New Roman"/>
                          <a:cs typeface="Arial" panose="020B0604020202020204" pitchFamily="34" charset="0"/>
                        </a:rPr>
                      </a:br>
                      <a:r>
                        <a:rPr lang="en-US" sz="1200" dirty="0">
                          <a:solidFill>
                            <a:srgbClr val="000000"/>
                          </a:solidFill>
                          <a:latin typeface="Arial" panose="020B0604020202020204" pitchFamily="34" charset="0"/>
                          <a:ea typeface="Times New Roman"/>
                          <a:cs typeface="Arial" panose="020B0604020202020204" pitchFamily="34" charset="0"/>
                        </a:rPr>
                        <a:t>(ages ≥ 13years)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br>
                        <a:rPr lang="en-US" sz="1200" dirty="0">
                          <a:solidFill>
                            <a:srgbClr val="000000"/>
                          </a:solidFill>
                          <a:latin typeface="Arial" panose="020B0604020202020204" pitchFamily="34" charset="0"/>
                          <a:ea typeface="Times New Roman"/>
                          <a:cs typeface="Arial" panose="020B0604020202020204" pitchFamily="34" charset="0"/>
                        </a:rPr>
                      </a:br>
                      <a:r>
                        <a:rPr lang="en-US" sz="1200" dirty="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br>
                        <a:rPr lang="en-US" sz="1200" dirty="0">
                          <a:solidFill>
                            <a:srgbClr val="000000"/>
                          </a:solidFill>
                          <a:latin typeface="Arial" panose="020B0604020202020204" pitchFamily="34" charset="0"/>
                          <a:ea typeface="Times New Roman"/>
                          <a:cs typeface="Arial" panose="020B0604020202020204" pitchFamily="34" charset="0"/>
                        </a:rPr>
                      </a:br>
                      <a:r>
                        <a:rPr lang="en-US" sz="1200" dirty="0">
                          <a:solidFill>
                            <a:srgbClr val="000000"/>
                          </a:solidFill>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1233906">
                <a:tc>
                  <a:txBody>
                    <a:bodyPr/>
                    <a:lstStyle/>
                    <a:p>
                      <a:pPr marL="0" marR="0">
                        <a:spcBef>
                          <a:spcPts val="200"/>
                        </a:spcBef>
                        <a:spcAft>
                          <a:spcPts val="200"/>
                        </a:spcAft>
                      </a:pPr>
                      <a:r>
                        <a:rPr lang="en-US" sz="1200" b="1" dirty="0">
                          <a:solidFill>
                            <a:srgbClr val="000000"/>
                          </a:solidFill>
                          <a:latin typeface="Arial" panose="020B0604020202020204" pitchFamily="34" charset="0"/>
                          <a:ea typeface="Times New Roman"/>
                          <a:cs typeface="Arial" panose="020B0604020202020204" pitchFamily="34" charset="0"/>
                        </a:rPr>
                        <a:t>ziprasidone</a:t>
                      </a:r>
                      <a:br>
                        <a:rPr lang="en-US" sz="1200" b="1" dirty="0">
                          <a:solidFill>
                            <a:srgbClr val="000000"/>
                          </a:solidFill>
                          <a:latin typeface="Arial" panose="020B0604020202020204" pitchFamily="34" charset="0"/>
                          <a:ea typeface="Times New Roman"/>
                          <a:cs typeface="Arial" panose="020B0604020202020204" pitchFamily="34" charset="0"/>
                        </a:rPr>
                      </a:br>
                      <a:r>
                        <a:rPr lang="en-US" sz="1200" b="1" dirty="0">
                          <a:solidFill>
                            <a:srgbClr val="000000"/>
                          </a:solidFill>
                          <a:latin typeface="Arial" panose="020B0604020202020204" pitchFamily="34" charset="0"/>
                          <a:ea typeface="Times New Roman"/>
                          <a:cs typeface="Arial" panose="020B0604020202020204" pitchFamily="34" charset="0"/>
                        </a:rPr>
                        <a:t>(Geodon®)</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generic., Pfizer</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(acute episodes)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(acute episodes)</a:t>
                      </a:r>
                    </a:p>
                  </a:txBody>
                  <a:tcPr marL="18415" marR="18415" marT="0" marB="0" anchor="ctr"/>
                </a:tc>
                <a:tc>
                  <a:txBody>
                    <a:bodyPr/>
                    <a:lstStyle/>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200" dirty="0">
                          <a:solidFill>
                            <a:srgbClr val="000000"/>
                          </a:solidFill>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0693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Second Generation Oral</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152400" y="819150"/>
            <a:ext cx="8763000" cy="3962400"/>
          </a:xfrm>
        </p:spPr>
        <p:txBody>
          <a:bodyPr/>
          <a:lstStyle/>
          <a:p>
            <a:pPr>
              <a:buNone/>
            </a:pPr>
            <a:r>
              <a:rPr lang="en-US" altLang="en-US" sz="2000" b="1" i="1" dirty="0">
                <a:solidFill>
                  <a:schemeClr val="tx1">
                    <a:lumMod val="50000"/>
                  </a:schemeClr>
                </a:solidFill>
              </a:rPr>
              <a:t>Product/Guideline Updates:</a:t>
            </a:r>
          </a:p>
          <a:p>
            <a:pPr marL="342900" marR="0" lvl="0" indent="-342900" fontAlgn="base">
              <a:lnSpc>
                <a:spcPct val="120000"/>
              </a:lnSpc>
              <a:spcBef>
                <a:spcPts val="0"/>
              </a:spcBef>
              <a:spcAft>
                <a:spcPts val="300"/>
              </a:spcAft>
              <a:buClr>
                <a:srgbClr val="000000"/>
              </a:buClr>
              <a:buFont typeface="Symbol" panose="05050102010706020507" pitchFamily="18" charset="2"/>
              <a:buChar char=""/>
            </a:pPr>
            <a:r>
              <a:rPr lang="en-US" sz="1400" dirty="0">
                <a:latin typeface="Calibri" panose="020F0502020204030204" pitchFamily="34" charset="0"/>
                <a:ea typeface="MS Mincho" panose="02020609040205080304" pitchFamily="49" charset="-128"/>
              </a:rPr>
              <a:t>FDA has approved a new indication for </a:t>
            </a:r>
            <a:r>
              <a:rPr lang="en-US" sz="1400" dirty="0" err="1">
                <a:latin typeface="Calibri" panose="020F0502020204030204" pitchFamily="34" charset="0"/>
                <a:ea typeface="MS Mincho" panose="02020609040205080304" pitchFamily="49" charset="-128"/>
              </a:rPr>
              <a:t>Rexulti</a:t>
            </a:r>
            <a:r>
              <a:rPr lang="en-US" sz="1400" dirty="0">
                <a:latin typeface="Calibri" panose="020F0502020204030204" pitchFamily="34" charset="0"/>
                <a:ea typeface="MS Mincho" panose="02020609040205080304" pitchFamily="49" charset="-128"/>
              </a:rPr>
              <a:t> (</a:t>
            </a:r>
            <a:r>
              <a:rPr lang="en-US" sz="1400" dirty="0" err="1">
                <a:latin typeface="Calibri" panose="020F0502020204030204" pitchFamily="34" charset="0"/>
                <a:ea typeface="MS Mincho" panose="02020609040205080304" pitchFamily="49" charset="-128"/>
              </a:rPr>
              <a:t>brexpiprazole</a:t>
            </a:r>
            <a:r>
              <a:rPr lang="en-US" sz="1400" dirty="0">
                <a:latin typeface="Calibri" panose="020F0502020204030204" pitchFamily="34" charset="0"/>
                <a:ea typeface="MS Mincho" panose="02020609040205080304" pitchFamily="49" charset="-128"/>
              </a:rPr>
              <a:t>) for the treatment of agitation associated with dementia due to Alzheimer's disease (AD). </a:t>
            </a:r>
          </a:p>
          <a:p>
            <a:pPr lvl="1" indent="-342900" fontAlgn="base">
              <a:lnSpc>
                <a:spcPct val="120000"/>
              </a:lnSpc>
              <a:spcBef>
                <a:spcPts val="0"/>
              </a:spcBef>
              <a:spcAft>
                <a:spcPts val="300"/>
              </a:spcAft>
              <a:buClr>
                <a:srgbClr val="000000"/>
              </a:buClr>
              <a:buFont typeface="Symbol" panose="05050102010706020507" pitchFamily="18" charset="2"/>
              <a:buChar char=""/>
            </a:pPr>
            <a:r>
              <a:rPr lang="en-US" sz="1200" dirty="0">
                <a:latin typeface="Calibri" panose="020F0502020204030204" pitchFamily="34" charset="0"/>
                <a:ea typeface="MS Mincho" panose="02020609040205080304" pitchFamily="49" charset="-128"/>
              </a:rPr>
              <a:t>Other current indications for include:</a:t>
            </a:r>
          </a:p>
          <a:p>
            <a:pPr marL="800100" lvl="2" indent="0" fontAlgn="base">
              <a:lnSpc>
                <a:spcPct val="120000"/>
              </a:lnSpc>
              <a:spcBef>
                <a:spcPts val="0"/>
              </a:spcBef>
              <a:spcAft>
                <a:spcPts val="300"/>
              </a:spcAft>
              <a:buClr>
                <a:srgbClr val="000000"/>
              </a:buClr>
              <a:buNone/>
            </a:pPr>
            <a:r>
              <a:rPr lang="en-US" sz="1200" dirty="0">
                <a:latin typeface="Calibri" panose="020F0502020204030204" pitchFamily="34" charset="0"/>
                <a:ea typeface="MS Mincho" panose="02020609040205080304" pitchFamily="49" charset="-128"/>
              </a:rPr>
              <a:t>(1) Use as an adjunctive therapy to antidepressants for the treatment of major depressive disorder (MDD) in adults </a:t>
            </a:r>
          </a:p>
          <a:p>
            <a:pPr marL="800100" lvl="2" indent="0" fontAlgn="base">
              <a:lnSpc>
                <a:spcPct val="120000"/>
              </a:lnSpc>
              <a:spcBef>
                <a:spcPts val="0"/>
              </a:spcBef>
              <a:spcAft>
                <a:spcPts val="300"/>
              </a:spcAft>
              <a:buClr>
                <a:srgbClr val="000000"/>
              </a:buClr>
              <a:buNone/>
            </a:pPr>
            <a:r>
              <a:rPr lang="en-US" sz="1200" dirty="0">
                <a:latin typeface="Calibri" panose="020F0502020204030204" pitchFamily="34" charset="0"/>
                <a:ea typeface="MS Mincho" panose="02020609040205080304" pitchFamily="49" charset="-128"/>
              </a:rPr>
              <a:t>(2) Treatment of schizophrenia in adults &amp; pediatric patients ≥ 13 years of age</a:t>
            </a:r>
            <a:endParaRPr lang="en-US" sz="1400" dirty="0">
              <a:latin typeface="Calibri" panose="020F0502020204030204" pitchFamily="34" charset="0"/>
              <a:ea typeface="MS Mincho" panose="02020609040205080304" pitchFamily="49" charset="-128"/>
            </a:endParaRPr>
          </a:p>
          <a:p>
            <a:pPr marL="342900" marR="0" lvl="0" indent="-342900" fontAlgn="base">
              <a:lnSpc>
                <a:spcPct val="120000"/>
              </a:lnSpc>
              <a:spcBef>
                <a:spcPts val="0"/>
              </a:spcBef>
              <a:spcAft>
                <a:spcPts val="300"/>
              </a:spcAft>
              <a:buClr>
                <a:srgbClr val="000000"/>
              </a:buClr>
              <a:buFont typeface="Symbol" panose="05050102010706020507" pitchFamily="18" charset="2"/>
              <a:buChar char=""/>
            </a:pPr>
            <a:r>
              <a:rPr lang="en-US" sz="1400" dirty="0">
                <a:latin typeface="Calibri" panose="020F0502020204030204" pitchFamily="34" charset="0"/>
                <a:ea typeface="MS Mincho" panose="02020609040205080304" pitchFamily="49" charset="-128"/>
              </a:rPr>
              <a:t>The new indication carries a limitation of use stating it is not indicated as an as needed treatment for agitation associated with dementia due to AD. </a:t>
            </a:r>
          </a:p>
          <a:p>
            <a:pPr marL="342900" marR="0" lvl="0" indent="-342900" fontAlgn="base">
              <a:lnSpc>
                <a:spcPct val="120000"/>
              </a:lnSpc>
              <a:spcBef>
                <a:spcPts val="0"/>
              </a:spcBef>
              <a:spcAft>
                <a:spcPts val="300"/>
              </a:spcAft>
              <a:buClr>
                <a:srgbClr val="000000"/>
              </a:buClr>
              <a:buFont typeface="Symbol" panose="05050102010706020507" pitchFamily="18" charset="2"/>
              <a:buChar char=""/>
            </a:pPr>
            <a:r>
              <a:rPr lang="en-US" sz="1400" dirty="0">
                <a:latin typeface="Calibri" panose="020F0502020204030204" pitchFamily="34" charset="0"/>
                <a:ea typeface="MS Mincho" panose="02020609040205080304" pitchFamily="49" charset="-128"/>
              </a:rPr>
              <a:t>The starting dose for the new indication is 0.5 mg taken once daily on days 1 to 7 </a:t>
            </a:r>
          </a:p>
          <a:p>
            <a:pPr lvl="1" indent="-342900" fontAlgn="base">
              <a:lnSpc>
                <a:spcPct val="120000"/>
              </a:lnSpc>
              <a:spcBef>
                <a:spcPts val="0"/>
              </a:spcBef>
              <a:spcAft>
                <a:spcPts val="300"/>
              </a:spcAft>
              <a:buClr>
                <a:srgbClr val="000000"/>
              </a:buClr>
              <a:buFont typeface="Symbol" panose="05050102010706020507" pitchFamily="18" charset="2"/>
              <a:buChar char=""/>
            </a:pPr>
            <a:r>
              <a:rPr lang="en-US" sz="1200" dirty="0">
                <a:latin typeface="Calibri" panose="020F0502020204030204" pitchFamily="34" charset="0"/>
                <a:ea typeface="MS Mincho" panose="02020609040205080304" pitchFamily="49" charset="-128"/>
              </a:rPr>
              <a:t>The dosage can be increased on days 8 through 14 to 1 mg once daily, and on day 15 to 2 mg once daily (recommended target dose). </a:t>
            </a:r>
          </a:p>
          <a:p>
            <a:pPr lvl="1" indent="-342900" fontAlgn="base">
              <a:lnSpc>
                <a:spcPct val="120000"/>
              </a:lnSpc>
              <a:spcBef>
                <a:spcPts val="0"/>
              </a:spcBef>
              <a:spcAft>
                <a:spcPts val="300"/>
              </a:spcAft>
              <a:buClr>
                <a:srgbClr val="000000"/>
              </a:buClr>
              <a:buFont typeface="Symbol" panose="05050102010706020507" pitchFamily="18" charset="2"/>
              <a:buChar char=""/>
            </a:pPr>
            <a:r>
              <a:rPr lang="en-US" sz="1200" dirty="0">
                <a:latin typeface="Calibri" panose="020F0502020204030204" pitchFamily="34" charset="0"/>
                <a:ea typeface="MS Mincho" panose="02020609040205080304" pitchFamily="49" charset="-128"/>
              </a:rPr>
              <a:t>After ≥ 14 days based on clinical response and tolerability</a:t>
            </a:r>
          </a:p>
          <a:p>
            <a:pPr lvl="1" indent="-342900" fontAlgn="base">
              <a:lnSpc>
                <a:spcPct val="120000"/>
              </a:lnSpc>
              <a:spcBef>
                <a:spcPts val="0"/>
              </a:spcBef>
              <a:spcAft>
                <a:spcPts val="300"/>
              </a:spcAft>
              <a:buClr>
                <a:srgbClr val="000000"/>
              </a:buClr>
              <a:buFont typeface="Symbol" panose="05050102010706020507" pitchFamily="18" charset="2"/>
              <a:buChar char=""/>
            </a:pPr>
            <a:r>
              <a:rPr lang="en-US" sz="1200" dirty="0">
                <a:latin typeface="Calibri" panose="020F0502020204030204" pitchFamily="34" charset="0"/>
                <a:ea typeface="MS Mincho" panose="02020609040205080304" pitchFamily="49" charset="-128"/>
              </a:rPr>
              <a:t>The dosage can be increased to the maximum recommended dosage of 3 mg once daily. </a:t>
            </a:r>
          </a:p>
        </p:txBody>
      </p:sp>
    </p:spTree>
    <p:extLst>
      <p:ext uri="{BB962C8B-B14F-4D97-AF65-F5344CB8AC3E}">
        <p14:creationId xmlns:p14="http://schemas.microsoft.com/office/powerpoint/2010/main" val="362230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607311"/>
          </a:xfrm>
        </p:spPr>
        <p:txBody>
          <a:bodyPr/>
          <a:lstStyle/>
          <a:p>
            <a:r>
              <a:rPr lang="en-US" dirty="0"/>
              <a:t>Magellan Class Reviews</a:t>
            </a:r>
          </a:p>
        </p:txBody>
      </p:sp>
      <p:sp>
        <p:nvSpPr>
          <p:cNvPr id="6" name="Content Placeholder 5"/>
          <p:cNvSpPr>
            <a:spLocks noGrp="1"/>
          </p:cNvSpPr>
          <p:nvPr>
            <p:ph idx="1"/>
          </p:nvPr>
        </p:nvSpPr>
        <p:spPr>
          <a:xfrm>
            <a:off x="152400" y="626238"/>
            <a:ext cx="8534400" cy="4155312"/>
          </a:xfrm>
        </p:spPr>
        <p:txBody>
          <a:bodyPr lIns="91440" tIns="45720" rIns="91440" bIns="45720" anchor="t"/>
          <a:lstStyle/>
          <a:p>
            <a:pPr>
              <a:spcBef>
                <a:spcPct val="0"/>
              </a:spcBef>
              <a:buClrTx/>
              <a:buNone/>
            </a:pPr>
            <a:r>
              <a:rPr lang="en-US" altLang="en-US" sz="2400" b="1" i="1" dirty="0">
                <a:solidFill>
                  <a:schemeClr val="tx1">
                    <a:lumMod val="50000"/>
                  </a:schemeClr>
                </a:solidFill>
              </a:rPr>
              <a:t>Classes for Review: Supplemental Rebate Class Reviews</a:t>
            </a:r>
          </a:p>
          <a:p>
            <a:r>
              <a:rPr lang="en-US" sz="1800" dirty="0">
                <a:solidFill>
                  <a:srgbClr val="000000"/>
                </a:solidFill>
              </a:rPr>
              <a:t>Analgesics, Narcotics Long Acting</a:t>
            </a:r>
          </a:p>
          <a:p>
            <a:r>
              <a:rPr lang="en-US" sz="1800" dirty="0">
                <a:solidFill>
                  <a:srgbClr val="000000"/>
                </a:solidFill>
              </a:rPr>
              <a:t>Antibiotics, Inhaled</a:t>
            </a:r>
            <a:r>
              <a:rPr lang="en-US" altLang="en-US" sz="1800" dirty="0">
                <a:solidFill>
                  <a:srgbClr val="000000"/>
                </a:solidFill>
              </a:rPr>
              <a:t>	</a:t>
            </a:r>
          </a:p>
          <a:p>
            <a:r>
              <a:rPr lang="en-US" sz="1800" dirty="0">
                <a:solidFill>
                  <a:srgbClr val="000000"/>
                </a:solidFill>
              </a:rPr>
              <a:t>Anticoagulants</a:t>
            </a:r>
          </a:p>
          <a:p>
            <a:r>
              <a:rPr lang="en-US" sz="1800" dirty="0">
                <a:solidFill>
                  <a:srgbClr val="000000"/>
                </a:solidFill>
              </a:rPr>
              <a:t>Antimigraine Agents, CGRPs</a:t>
            </a:r>
          </a:p>
          <a:p>
            <a:pPr>
              <a:spcBef>
                <a:spcPts val="0"/>
              </a:spcBef>
            </a:pPr>
            <a:r>
              <a:rPr lang="en-US" sz="1800" dirty="0">
                <a:solidFill>
                  <a:srgbClr val="000000"/>
                </a:solidFill>
              </a:rPr>
              <a:t>Antipsychotics Long Acting Injectables</a:t>
            </a:r>
          </a:p>
          <a:p>
            <a:r>
              <a:rPr lang="en-US" sz="1800" dirty="0">
                <a:solidFill>
                  <a:srgbClr val="000000"/>
                </a:solidFill>
              </a:rPr>
              <a:t>Antipsychotics Second Generation Oral</a:t>
            </a:r>
          </a:p>
          <a:p>
            <a:r>
              <a:rPr lang="en-US" sz="1800" dirty="0">
                <a:solidFill>
                  <a:srgbClr val="000000"/>
                </a:solidFill>
              </a:rPr>
              <a:t>COPD Agents</a:t>
            </a:r>
          </a:p>
          <a:p>
            <a:r>
              <a:rPr lang="en-US" sz="1800" dirty="0">
                <a:solidFill>
                  <a:srgbClr val="000000"/>
                </a:solidFill>
              </a:rPr>
              <a:t>Cytokine and CAM Antagonists</a:t>
            </a:r>
          </a:p>
          <a:p>
            <a:r>
              <a:rPr lang="en-US" sz="1800" dirty="0">
                <a:solidFill>
                  <a:srgbClr val="000000"/>
                </a:solidFill>
              </a:rPr>
              <a:t>Epinephrine, Self-Injected</a:t>
            </a:r>
          </a:p>
          <a:p>
            <a:r>
              <a:rPr lang="en-US" sz="1800" dirty="0">
                <a:solidFill>
                  <a:srgbClr val="000000"/>
                </a:solidFill>
              </a:rPr>
              <a:t>Glucagon Agents</a:t>
            </a:r>
          </a:p>
          <a:p>
            <a:endParaRPr lang="en-US" sz="1700" dirty="0">
              <a:solidFill>
                <a:srgbClr val="000000"/>
              </a:solidFill>
            </a:endParaRPr>
          </a:p>
        </p:txBody>
      </p:sp>
      <p:sp>
        <p:nvSpPr>
          <p:cNvPr id="2" name="Content Placeholder 2">
            <a:extLst>
              <a:ext uri="{FF2B5EF4-FFF2-40B4-BE49-F238E27FC236}">
                <a16:creationId xmlns:a16="http://schemas.microsoft.com/office/drawing/2014/main" id="{ECDED3C2-9398-4725-BE7D-203201A205F6}"/>
              </a:ext>
            </a:extLst>
          </p:cNvPr>
          <p:cNvSpPr txBox="1">
            <a:spLocks/>
          </p:cNvSpPr>
          <p:nvPr/>
        </p:nvSpPr>
        <p:spPr>
          <a:xfrm>
            <a:off x="4885963" y="564264"/>
            <a:ext cx="4258037" cy="38862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None/>
            </a:pPr>
            <a:endParaRPr lang="en-US" altLang="en-US" sz="2000" b="1" i="1" dirty="0"/>
          </a:p>
          <a:p>
            <a:r>
              <a:rPr lang="en-US" sz="1800" dirty="0">
                <a:solidFill>
                  <a:srgbClr val="000000"/>
                </a:solidFill>
                <a:ea typeface="+mn-lt"/>
                <a:cs typeface="+mn-lt"/>
              </a:rPr>
              <a:t>Glucocorticoids, Inhaled</a:t>
            </a:r>
            <a:endParaRPr lang="en-US" sz="1800" dirty="0">
              <a:solidFill>
                <a:srgbClr val="000000"/>
              </a:solidFill>
            </a:endParaRPr>
          </a:p>
          <a:p>
            <a:r>
              <a:rPr lang="en-US" sz="1800" dirty="0">
                <a:solidFill>
                  <a:srgbClr val="000000"/>
                </a:solidFill>
                <a:cs typeface="Arial"/>
              </a:rPr>
              <a:t>Growth Hormone</a:t>
            </a:r>
          </a:p>
          <a:p>
            <a:r>
              <a:rPr lang="en-US" sz="1800" dirty="0">
                <a:solidFill>
                  <a:srgbClr val="000000"/>
                </a:solidFill>
                <a:cs typeface="Arial"/>
              </a:rPr>
              <a:t>Hepatitis C Agents (Direct Acting)</a:t>
            </a:r>
          </a:p>
          <a:p>
            <a:pPr>
              <a:spcBef>
                <a:spcPts val="0"/>
              </a:spcBef>
            </a:pPr>
            <a:r>
              <a:rPr lang="en-US" sz="1800" dirty="0">
                <a:solidFill>
                  <a:srgbClr val="000000"/>
                </a:solidFill>
                <a:cs typeface="Arial"/>
              </a:rPr>
              <a:t>Hypoglycemics, Incretin Mimetics/Enhancers</a:t>
            </a:r>
          </a:p>
          <a:p>
            <a:r>
              <a:rPr lang="en-US" sz="1800" dirty="0">
                <a:solidFill>
                  <a:srgbClr val="000000"/>
                </a:solidFill>
                <a:cs typeface="Arial"/>
              </a:rPr>
              <a:t>Hypoglycemics, Insulin and Related Agents</a:t>
            </a:r>
          </a:p>
          <a:p>
            <a:r>
              <a:rPr lang="en-US" sz="1800" dirty="0">
                <a:solidFill>
                  <a:srgbClr val="000000"/>
                </a:solidFill>
                <a:cs typeface="Arial"/>
              </a:rPr>
              <a:t>Opioid Dependence Treatments</a:t>
            </a:r>
          </a:p>
          <a:p>
            <a:r>
              <a:rPr lang="en-US" sz="1800" dirty="0">
                <a:solidFill>
                  <a:srgbClr val="000000"/>
                </a:solidFill>
                <a:cs typeface="Arial"/>
              </a:rPr>
              <a:t>Pancreatic Enzymes </a:t>
            </a:r>
          </a:p>
          <a:p>
            <a:r>
              <a:rPr lang="en-US" sz="1800" dirty="0">
                <a:solidFill>
                  <a:srgbClr val="000000"/>
                </a:solidFill>
                <a:cs typeface="Arial"/>
              </a:rPr>
              <a:t>Progestational Agents</a:t>
            </a:r>
          </a:p>
          <a:p>
            <a:r>
              <a:rPr lang="en-US" sz="1800" dirty="0">
                <a:solidFill>
                  <a:srgbClr val="000000"/>
                </a:solidFill>
                <a:cs typeface="Arial"/>
              </a:rPr>
              <a:t>Stimulants and Related Agents</a:t>
            </a:r>
          </a:p>
          <a:p>
            <a:pPr marL="0" indent="0">
              <a:buNone/>
            </a:pPr>
            <a:endParaRPr lang="en-US" sz="2000" dirty="0"/>
          </a:p>
        </p:txBody>
      </p:sp>
    </p:spTree>
    <p:extLst>
      <p:ext uri="{BB962C8B-B14F-4D97-AF65-F5344CB8AC3E}">
        <p14:creationId xmlns:p14="http://schemas.microsoft.com/office/powerpoint/2010/main" val="3621277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Second Generation Oral</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152400" y="819150"/>
            <a:ext cx="8763000" cy="3962400"/>
          </a:xfrm>
        </p:spPr>
        <p:txBody>
          <a:bodyPr/>
          <a:lstStyle/>
          <a:p>
            <a:pPr>
              <a:buNone/>
            </a:pPr>
            <a:r>
              <a:rPr lang="en-US" altLang="en-US" sz="2000" b="1" i="1" dirty="0">
                <a:solidFill>
                  <a:schemeClr val="tx1">
                    <a:lumMod val="50000"/>
                  </a:schemeClr>
                </a:solidFill>
              </a:rPr>
              <a:t>Product/Guideline Updates:</a:t>
            </a:r>
          </a:p>
          <a:p>
            <a:pPr fontAlgn="base">
              <a:lnSpc>
                <a:spcPct val="120000"/>
              </a:lnSpc>
              <a:spcBef>
                <a:spcPts val="0"/>
              </a:spcBef>
              <a:spcAft>
                <a:spcPts val="300"/>
              </a:spcAft>
              <a:buClr>
                <a:srgbClr val="000000"/>
              </a:buClr>
            </a:pPr>
            <a:r>
              <a:rPr lang="en-US" sz="1800" dirty="0" err="1">
                <a:latin typeface="Calibri" panose="020F0502020204030204" pitchFamily="34" charset="0"/>
                <a:ea typeface="MS Mincho" panose="02020609040205080304" pitchFamily="49" charset="-128"/>
              </a:rPr>
              <a:t>Fanapt</a:t>
            </a:r>
            <a:r>
              <a:rPr lang="en-US" sz="1800" dirty="0">
                <a:latin typeface="Calibri" panose="020F0502020204030204" pitchFamily="34" charset="0"/>
                <a:ea typeface="MS Mincho" panose="02020609040205080304" pitchFamily="49" charset="-128"/>
              </a:rPr>
              <a:t> (iloperidone) is now approved for the acute treatment of manic or mixed episodes associated with bipolar 1 disorder in adults.  </a:t>
            </a:r>
          </a:p>
          <a:p>
            <a:pPr lvl="1" fontAlgn="base">
              <a:lnSpc>
                <a:spcPct val="120000"/>
              </a:lnSpc>
              <a:spcBef>
                <a:spcPts val="0"/>
              </a:spcBef>
              <a:spcAft>
                <a:spcPts val="300"/>
              </a:spcAft>
              <a:buClr>
                <a:srgbClr val="000000"/>
              </a:buClr>
            </a:pPr>
            <a:r>
              <a:rPr lang="en-US" sz="1600" dirty="0" err="1">
                <a:latin typeface="Calibri" panose="020F0502020204030204" pitchFamily="34" charset="0"/>
                <a:ea typeface="MS Mincho" panose="02020609040205080304" pitchFamily="49" charset="-128"/>
              </a:rPr>
              <a:t>Fanapt</a:t>
            </a:r>
            <a:r>
              <a:rPr lang="en-US" sz="1600" dirty="0">
                <a:latin typeface="Calibri" panose="020F0502020204030204" pitchFamily="34" charset="0"/>
                <a:ea typeface="MS Mincho" panose="02020609040205080304" pitchFamily="49" charset="-128"/>
              </a:rPr>
              <a:t> was previously approved for the treatment of schizophrenia in adults.</a:t>
            </a:r>
          </a:p>
          <a:p>
            <a:pPr fontAlgn="base">
              <a:lnSpc>
                <a:spcPct val="120000"/>
              </a:lnSpc>
              <a:spcBef>
                <a:spcPts val="0"/>
              </a:spcBef>
              <a:spcAft>
                <a:spcPts val="300"/>
              </a:spcAft>
              <a:buClr>
                <a:srgbClr val="000000"/>
              </a:buClr>
            </a:pPr>
            <a:r>
              <a:rPr lang="en-US" sz="1800" dirty="0">
                <a:latin typeface="Calibri" panose="020F0502020204030204" pitchFamily="34" charset="0"/>
                <a:ea typeface="MS Mincho" panose="02020609040205080304" pitchFamily="49" charset="-128"/>
              </a:rPr>
              <a:t>The recommended starting dose is 1 mg twice daily on day 1, gradually increasing the dose on days 2 through 5 as instructed in the PI to a dose of 12 mg twice daily.  </a:t>
            </a:r>
          </a:p>
          <a:p>
            <a:pPr fontAlgn="base">
              <a:lnSpc>
                <a:spcPct val="120000"/>
              </a:lnSpc>
              <a:spcBef>
                <a:spcPts val="0"/>
              </a:spcBef>
              <a:spcAft>
                <a:spcPts val="300"/>
              </a:spcAft>
              <a:buClr>
                <a:srgbClr val="000000"/>
              </a:buClr>
            </a:pPr>
            <a:r>
              <a:rPr lang="en-US" sz="1800" dirty="0">
                <a:effectLst/>
                <a:latin typeface="Calibri" panose="020F0502020204030204" pitchFamily="34" charset="0"/>
                <a:ea typeface="MS Mincho" panose="02020609040205080304" pitchFamily="49" charset="-128"/>
                <a:cs typeface="Arial" panose="020B0604020202020204" pitchFamily="34" charset="0"/>
              </a:rPr>
              <a:t>It carries a BBW for increased mortality in elderly patients with dementia-related psychosis. </a:t>
            </a:r>
          </a:p>
          <a:p>
            <a:pPr fontAlgn="base">
              <a:lnSpc>
                <a:spcPct val="120000"/>
              </a:lnSpc>
              <a:spcBef>
                <a:spcPts val="0"/>
              </a:spcBef>
              <a:spcAft>
                <a:spcPts val="300"/>
              </a:spcAft>
              <a:buClr>
                <a:srgbClr val="000000"/>
              </a:buClr>
            </a:pPr>
            <a:r>
              <a:rPr lang="en-US" sz="1800" dirty="0">
                <a:latin typeface="Calibri" panose="020F0502020204030204" pitchFamily="34" charset="0"/>
                <a:ea typeface="MS Mincho" panose="02020609040205080304" pitchFamily="49" charset="-128"/>
              </a:rPr>
              <a:t>Supplied as 1 mg, 2 mg, 4 mg, 6 mg, 8 mg, 10 mg, and 12 mg tablets.</a:t>
            </a:r>
          </a:p>
          <a:p>
            <a:pPr fontAlgn="base">
              <a:lnSpc>
                <a:spcPct val="120000"/>
              </a:lnSpc>
              <a:spcBef>
                <a:spcPts val="0"/>
              </a:spcBef>
              <a:spcAft>
                <a:spcPts val="300"/>
              </a:spcAft>
              <a:buClr>
                <a:srgbClr val="000000"/>
              </a:buClr>
            </a:pPr>
            <a:endParaRPr lang="en-US" sz="1800" dirty="0">
              <a:latin typeface="Calibri" panose="020F0502020204030204" pitchFamily="34" charset="0"/>
              <a:ea typeface="MS Mincho" panose="02020609040205080304" pitchFamily="49" charset="-128"/>
            </a:endParaRPr>
          </a:p>
        </p:txBody>
      </p:sp>
    </p:spTree>
    <p:extLst>
      <p:ext uri="{BB962C8B-B14F-4D97-AF65-F5344CB8AC3E}">
        <p14:creationId xmlns:p14="http://schemas.microsoft.com/office/powerpoint/2010/main" val="4210848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7E43-C47B-49F4-857D-5AB3C4B7635A}"/>
              </a:ext>
            </a:extLst>
          </p:cNvPr>
          <p:cNvSpPr>
            <a:spLocks noGrp="1"/>
          </p:cNvSpPr>
          <p:nvPr>
            <p:ph type="ctrTitle"/>
          </p:nvPr>
        </p:nvSpPr>
        <p:spPr/>
        <p:txBody>
          <a:bodyPr/>
          <a:lstStyle/>
          <a:p>
            <a:r>
              <a:rPr lang="en-US" altLang="en-US" dirty="0"/>
              <a:t>COPD Agents</a:t>
            </a:r>
            <a:endParaRPr lang="en-US" dirty="0"/>
          </a:p>
        </p:txBody>
      </p:sp>
    </p:spTree>
    <p:extLst>
      <p:ext uri="{BB962C8B-B14F-4D97-AF65-F5344CB8AC3E}">
        <p14:creationId xmlns:p14="http://schemas.microsoft.com/office/powerpoint/2010/main" val="993043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10C0-1AAD-467D-AE7C-9E05AB054A1A}"/>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B65B86BA-C090-45CF-A339-6C40B49E410B}"/>
              </a:ext>
            </a:extLst>
          </p:cNvPr>
          <p:cNvSpPr>
            <a:spLocks noGrp="1"/>
          </p:cNvSpPr>
          <p:nvPr>
            <p:ph idx="1"/>
          </p:nvPr>
        </p:nvSpPr>
        <p:spPr>
          <a:xfrm>
            <a:off x="457200" y="666750"/>
            <a:ext cx="8229600" cy="3962400"/>
          </a:xfrm>
        </p:spPr>
        <p:txBody>
          <a:bodyPr/>
          <a:lstStyle/>
          <a:p>
            <a:pPr>
              <a:buNone/>
            </a:pPr>
            <a:r>
              <a:rPr lang="en-US" altLang="en-US" sz="2000" b="1" i="1" dirty="0">
                <a:solidFill>
                  <a:schemeClr val="tx1">
                    <a:lumMod val="50000"/>
                  </a:schemeClr>
                </a:solidFill>
              </a:rPr>
              <a:t>Class Overview: Antimuscarinics – Short-Acting</a:t>
            </a:r>
            <a:endParaRPr lang="en-US" sz="2000" b="1" i="1" dirty="0">
              <a:solidFill>
                <a:schemeClr val="tx1">
                  <a:lumMod val="50000"/>
                </a:schemeClr>
              </a:solidFill>
            </a:endParaRPr>
          </a:p>
          <a:p>
            <a:r>
              <a:rPr lang="en-US" sz="2000" dirty="0">
                <a:solidFill>
                  <a:srgbClr val="000000"/>
                </a:solidFill>
              </a:rPr>
              <a:t>ipratropium inhalation aerosol - (Atrovent HFA)</a:t>
            </a:r>
          </a:p>
          <a:p>
            <a:r>
              <a:rPr lang="en-US" sz="2000" dirty="0">
                <a:solidFill>
                  <a:srgbClr val="000000"/>
                </a:solidFill>
              </a:rPr>
              <a:t>ipratropium inhalation solution - (ipratropium inhalation solution )</a:t>
            </a:r>
          </a:p>
          <a:p>
            <a:pPr>
              <a:buNone/>
            </a:pPr>
            <a:r>
              <a:rPr lang="en-US" altLang="en-US" sz="2000" b="1" i="1" dirty="0">
                <a:solidFill>
                  <a:srgbClr val="000000"/>
                </a:solidFill>
              </a:rPr>
              <a:t>Class Overview: Antimuscarinics – Long-Acting</a:t>
            </a:r>
            <a:endParaRPr lang="en-US" sz="2000" b="1" i="1" dirty="0">
              <a:solidFill>
                <a:srgbClr val="000000"/>
              </a:solidFill>
            </a:endParaRPr>
          </a:p>
          <a:p>
            <a:r>
              <a:rPr lang="en-US" sz="2000" dirty="0">
                <a:solidFill>
                  <a:srgbClr val="000000"/>
                </a:solidFill>
              </a:rPr>
              <a:t>aclidinium bromide - (Tudorza Pressair)</a:t>
            </a:r>
          </a:p>
          <a:p>
            <a:r>
              <a:rPr lang="en-US" sz="2000" dirty="0">
                <a:solidFill>
                  <a:srgbClr val="000000"/>
                </a:solidFill>
              </a:rPr>
              <a:t>glycopyrrolate - (</a:t>
            </a:r>
            <a:r>
              <a:rPr lang="en-US" sz="2000" b="0" i="0" u="none" strike="noStrike" baseline="0" dirty="0">
                <a:solidFill>
                  <a:srgbClr val="000000"/>
                </a:solidFill>
              </a:rPr>
              <a:t>Lonhala Magnair</a:t>
            </a:r>
            <a:r>
              <a:rPr lang="en-US" sz="2000" dirty="0">
                <a:solidFill>
                  <a:srgbClr val="000000"/>
                </a:solidFill>
              </a:rPr>
              <a:t>)</a:t>
            </a:r>
          </a:p>
          <a:p>
            <a:r>
              <a:rPr lang="en-US" sz="2000" dirty="0">
                <a:solidFill>
                  <a:srgbClr val="000000"/>
                </a:solidFill>
              </a:rPr>
              <a:t>tiotropium bromide inhalation spray - (Spiriva Respimat)</a:t>
            </a:r>
          </a:p>
          <a:p>
            <a:r>
              <a:rPr lang="en-US" sz="2000" dirty="0">
                <a:solidFill>
                  <a:srgbClr val="000000"/>
                </a:solidFill>
              </a:rPr>
              <a:t>tiotropium inhalation powder - (Spiriva HandiHaler)</a:t>
            </a:r>
          </a:p>
          <a:p>
            <a:r>
              <a:rPr lang="en-US" sz="2000" dirty="0">
                <a:solidFill>
                  <a:srgbClr val="000000"/>
                </a:solidFill>
              </a:rPr>
              <a:t>umeclidinium - (Incruse Ellipta)</a:t>
            </a:r>
          </a:p>
          <a:p>
            <a:r>
              <a:rPr lang="en-US" sz="2000" dirty="0">
                <a:solidFill>
                  <a:srgbClr val="000000"/>
                </a:solidFill>
              </a:rPr>
              <a:t>revefenacin - (Yupelri)</a:t>
            </a:r>
          </a:p>
          <a:p>
            <a:endParaRPr lang="en-US" sz="2000" dirty="0"/>
          </a:p>
        </p:txBody>
      </p:sp>
    </p:spTree>
    <p:extLst>
      <p:ext uri="{BB962C8B-B14F-4D97-AF65-F5344CB8AC3E}">
        <p14:creationId xmlns:p14="http://schemas.microsoft.com/office/powerpoint/2010/main" val="4082796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64E4-3CD4-4857-A1EC-F20C2903FEB1}"/>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4073E4FA-0951-47F4-B61F-A4BA5A801DA7}"/>
              </a:ext>
            </a:extLst>
          </p:cNvPr>
          <p:cNvSpPr>
            <a:spLocks noGrp="1"/>
          </p:cNvSpPr>
          <p:nvPr>
            <p:ph idx="1"/>
          </p:nvPr>
        </p:nvSpPr>
        <p:spPr>
          <a:xfrm>
            <a:off x="457200" y="742950"/>
            <a:ext cx="8229600" cy="3962400"/>
          </a:xfrm>
        </p:spPr>
        <p:txBody>
          <a:bodyPr/>
          <a:lstStyle/>
          <a:p>
            <a:pPr>
              <a:buNone/>
            </a:pPr>
            <a:r>
              <a:rPr lang="en-US" altLang="en-US" sz="2000" b="1" i="1" dirty="0">
                <a:solidFill>
                  <a:schemeClr val="tx1">
                    <a:lumMod val="50000"/>
                  </a:schemeClr>
                </a:solidFill>
              </a:rPr>
              <a:t>Class Overview: Beta Agonist/Antimuscarinic Combination – Short-Acting</a:t>
            </a:r>
            <a:endParaRPr lang="en-US" sz="2000" b="1" i="1" dirty="0">
              <a:solidFill>
                <a:schemeClr val="tx1">
                  <a:lumMod val="50000"/>
                </a:schemeClr>
              </a:solidFill>
            </a:endParaRPr>
          </a:p>
          <a:p>
            <a:r>
              <a:rPr lang="en-US" sz="2000" dirty="0">
                <a:solidFill>
                  <a:srgbClr val="000000"/>
                </a:solidFill>
              </a:rPr>
              <a:t>albuterol/ipratropium MDI CFC-Free - (Combivent Respimat)</a:t>
            </a:r>
          </a:p>
          <a:p>
            <a:r>
              <a:rPr lang="en-US" sz="2000" dirty="0">
                <a:solidFill>
                  <a:srgbClr val="000000"/>
                </a:solidFill>
              </a:rPr>
              <a:t>albuterol/ipratropium inhalation solution - (albuterol/ipratropium inhalation solution)</a:t>
            </a:r>
          </a:p>
          <a:p>
            <a:pPr>
              <a:buNone/>
            </a:pPr>
            <a:r>
              <a:rPr lang="en-US" altLang="en-US" sz="2000" b="1" i="1" dirty="0">
                <a:solidFill>
                  <a:srgbClr val="000000"/>
                </a:solidFill>
              </a:rPr>
              <a:t>Class Overview: Beta Agonist/Antimuscarinic Combination – Long-Acting</a:t>
            </a:r>
          </a:p>
          <a:p>
            <a:r>
              <a:rPr lang="en-US" sz="2000" dirty="0">
                <a:solidFill>
                  <a:srgbClr val="000000"/>
                </a:solidFill>
              </a:rPr>
              <a:t>aclinidium bromide/formoterol - (Duaklir Pressair)</a:t>
            </a:r>
          </a:p>
          <a:p>
            <a:r>
              <a:rPr lang="en-US" sz="2000" dirty="0">
                <a:solidFill>
                  <a:srgbClr val="000000"/>
                </a:solidFill>
              </a:rPr>
              <a:t>formoterol/glycopyrrolate - (Bevespi Aerosphere)</a:t>
            </a:r>
          </a:p>
          <a:p>
            <a:r>
              <a:rPr lang="en-US" sz="2000" dirty="0">
                <a:solidFill>
                  <a:srgbClr val="000000"/>
                </a:solidFill>
              </a:rPr>
              <a:t>tiotropium/olodaterol - (Stiolto Respimat)</a:t>
            </a:r>
          </a:p>
          <a:p>
            <a:r>
              <a:rPr lang="en-US" sz="2000" dirty="0">
                <a:solidFill>
                  <a:srgbClr val="000000"/>
                </a:solidFill>
              </a:rPr>
              <a:t>umeclidinium/vilanterol - (Anoro Ellipta)</a:t>
            </a:r>
          </a:p>
          <a:p>
            <a:endParaRPr lang="en-US" sz="2000" dirty="0"/>
          </a:p>
        </p:txBody>
      </p:sp>
    </p:spTree>
    <p:extLst>
      <p:ext uri="{BB962C8B-B14F-4D97-AF65-F5344CB8AC3E}">
        <p14:creationId xmlns:p14="http://schemas.microsoft.com/office/powerpoint/2010/main" val="2174110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F31B-56A7-49C5-98A6-E388B0C52F63}"/>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68A7269D-7EBE-4C8F-BFB0-A49C4E22F82F}"/>
              </a:ext>
            </a:extLst>
          </p:cNvPr>
          <p:cNvSpPr>
            <a:spLocks noGrp="1"/>
          </p:cNvSpPr>
          <p:nvPr>
            <p:ph idx="1"/>
          </p:nvPr>
        </p:nvSpPr>
        <p:spPr/>
        <p:txBody>
          <a:bodyPr/>
          <a:lstStyle/>
          <a:p>
            <a:pPr>
              <a:buNone/>
            </a:pPr>
            <a:r>
              <a:rPr lang="en-US" altLang="en-US" sz="2400" b="1" i="1" dirty="0">
                <a:solidFill>
                  <a:schemeClr val="tx1">
                    <a:lumMod val="50000"/>
                  </a:schemeClr>
                </a:solidFill>
              </a:rPr>
              <a:t>Class Overview: Phosphodiesterate 4 (PDE-4) Inhibitor</a:t>
            </a:r>
            <a:endParaRPr lang="en-US" sz="2400" b="1" i="1" dirty="0">
              <a:solidFill>
                <a:schemeClr val="tx1">
                  <a:lumMod val="50000"/>
                </a:schemeClr>
              </a:solidFill>
            </a:endParaRPr>
          </a:p>
          <a:p>
            <a:r>
              <a:rPr lang="en-US" sz="2400" dirty="0">
                <a:solidFill>
                  <a:srgbClr val="000000"/>
                </a:solidFill>
              </a:rPr>
              <a:t>roflumilast - (Daliresp)</a:t>
            </a:r>
          </a:p>
          <a:p>
            <a:endParaRPr lang="en-US" dirty="0"/>
          </a:p>
        </p:txBody>
      </p:sp>
    </p:spTree>
    <p:extLst>
      <p:ext uri="{BB962C8B-B14F-4D97-AF65-F5344CB8AC3E}">
        <p14:creationId xmlns:p14="http://schemas.microsoft.com/office/powerpoint/2010/main" val="1159796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EC1C-44F2-45A7-B280-6C92FBB8FC74}"/>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484E0889-5028-4FA3-845B-1CBA3D79B2FF}"/>
              </a:ext>
            </a:extLst>
          </p:cNvPr>
          <p:cNvSpPr>
            <a:spLocks noGrp="1"/>
          </p:cNvSpPr>
          <p:nvPr>
            <p:ph idx="1"/>
          </p:nvPr>
        </p:nvSpPr>
        <p:spPr>
          <a:xfrm>
            <a:off x="0" y="666750"/>
            <a:ext cx="9144000" cy="4038600"/>
          </a:xfrm>
        </p:spPr>
        <p:txBody>
          <a:bodyPr/>
          <a:lstStyle/>
          <a:p>
            <a:pPr marL="457200" lvl="3" indent="-338138">
              <a:buFont typeface="Arial"/>
              <a:buChar char="•"/>
            </a:pPr>
            <a:r>
              <a:rPr lang="en-US" sz="2000" b="0" i="0" u="none" strike="noStrike" baseline="0" dirty="0">
                <a:solidFill>
                  <a:srgbClr val="000000"/>
                </a:solidFill>
              </a:rPr>
              <a:t>It is estimated that 16.4 million Americans have a COPD diagnosis</a:t>
            </a:r>
          </a:p>
          <a:p>
            <a:pPr marL="457200" lvl="3" indent="-338138">
              <a:buFont typeface="Arial"/>
              <a:buChar char="•"/>
            </a:pPr>
            <a:r>
              <a:rPr lang="en-US" sz="2000" dirty="0">
                <a:solidFill>
                  <a:srgbClr val="000000"/>
                </a:solidFill>
              </a:rPr>
              <a:t>COPD is a disease state characterized by the presence of airflow obstruction due to chronic bronchitis or emphysema</a:t>
            </a:r>
          </a:p>
          <a:p>
            <a:pPr marL="457200" lvl="3" indent="-338138">
              <a:buFont typeface="Arial"/>
              <a:buChar char="•"/>
            </a:pPr>
            <a:r>
              <a:rPr lang="en-US" sz="2000" dirty="0">
                <a:solidFill>
                  <a:srgbClr val="000000"/>
                </a:solidFill>
              </a:rPr>
              <a:t>Airflow obstruction is generally progressive, may be accompanied by airway hyperreactivity, and may be partially reversible</a:t>
            </a:r>
          </a:p>
          <a:p>
            <a:pPr marL="457200" lvl="3" indent="-338138">
              <a:buFont typeface="Arial"/>
              <a:buChar char="•"/>
            </a:pPr>
            <a:r>
              <a:rPr lang="en-US" sz="2000" dirty="0">
                <a:solidFill>
                  <a:srgbClr val="000000"/>
                </a:solidFill>
              </a:rPr>
              <a:t>Progressive persistent obstruction or limitation of airflow is associated with an enhanced chronic inflammatory response in both the airways and the lung to noxious particles or gases</a:t>
            </a:r>
          </a:p>
          <a:p>
            <a:pPr marL="457200" lvl="3" indent="-338138">
              <a:buFont typeface="Arial"/>
              <a:buChar char="•"/>
            </a:pPr>
            <a:r>
              <a:rPr lang="en-US" sz="2000" dirty="0">
                <a:solidFill>
                  <a:srgbClr val="000000"/>
                </a:solidFill>
              </a:rPr>
              <a:t>Exacerbations and comorbidities contribute to the overall severity in individual patients</a:t>
            </a:r>
          </a:p>
          <a:p>
            <a:pPr marL="457200" lvl="3" indent="-338138">
              <a:buFont typeface="Arial"/>
              <a:buChar char="•"/>
            </a:pPr>
            <a:r>
              <a:rPr lang="en-US" sz="2000" dirty="0">
                <a:solidFill>
                  <a:srgbClr val="000000"/>
                </a:solidFill>
              </a:rPr>
              <a:t>COPD continues to be a leading cause of chronic morbidity and mortality worldwide </a:t>
            </a:r>
          </a:p>
          <a:p>
            <a:endParaRPr lang="en-US" dirty="0"/>
          </a:p>
        </p:txBody>
      </p:sp>
    </p:spTree>
    <p:extLst>
      <p:ext uri="{BB962C8B-B14F-4D97-AF65-F5344CB8AC3E}">
        <p14:creationId xmlns:p14="http://schemas.microsoft.com/office/powerpoint/2010/main" val="1713561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D795-61A1-473F-966F-B36ED3569374}"/>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08C68DED-8953-486A-88E7-7784BCCCED26}"/>
              </a:ext>
            </a:extLst>
          </p:cNvPr>
          <p:cNvSpPr>
            <a:spLocks noGrp="1"/>
          </p:cNvSpPr>
          <p:nvPr>
            <p:ph idx="1"/>
          </p:nvPr>
        </p:nvSpPr>
        <p:spPr>
          <a:xfrm>
            <a:off x="101600" y="770632"/>
            <a:ext cx="8813800" cy="3706118"/>
          </a:xfrm>
        </p:spPr>
        <p:txBody>
          <a:bodyPr/>
          <a:lstStyle/>
          <a:p>
            <a:pPr marL="457200" lvl="3" indent="-338138">
              <a:buFont typeface="Arial"/>
              <a:buChar char="•"/>
            </a:pPr>
            <a:r>
              <a:rPr lang="en-US" dirty="0">
                <a:solidFill>
                  <a:srgbClr val="000000"/>
                </a:solidFill>
              </a:rPr>
              <a:t>Both chronic bronchitis and emphysema predispose patients to a common collection of symptoms and impairments in respiratory function</a:t>
            </a:r>
          </a:p>
          <a:p>
            <a:pPr marL="457200" lvl="3" indent="-338138">
              <a:buFont typeface="Arial"/>
              <a:buChar char="•"/>
            </a:pPr>
            <a:r>
              <a:rPr lang="en-US" dirty="0">
                <a:solidFill>
                  <a:srgbClr val="000000"/>
                </a:solidFill>
              </a:rPr>
              <a:t>These include reductions in forced expiratory volume in one second (FEV1), forced vital capacity (FVC), FEV1/FVC ratio, and forced expiratory flow</a:t>
            </a:r>
          </a:p>
          <a:p>
            <a:pPr marL="457200" lvl="3" indent="-338138">
              <a:buFont typeface="Arial"/>
              <a:buChar char="•"/>
            </a:pPr>
            <a:r>
              <a:rPr lang="en-US" dirty="0">
                <a:solidFill>
                  <a:srgbClr val="000000"/>
                </a:solidFill>
              </a:rPr>
              <a:t>A COPD exacerbation is defined as an acute event characterized by worsening of the patient’s respiratory symptoms that varies from the normal daily variations and requires a change in medication </a:t>
            </a:r>
          </a:p>
          <a:p>
            <a:pPr marL="457200" lvl="3" indent="-338138">
              <a:buFont typeface="Arial"/>
              <a:buChar char="•"/>
            </a:pPr>
            <a:r>
              <a:rPr lang="en-US" dirty="0">
                <a:solidFill>
                  <a:srgbClr val="000000"/>
                </a:solidFill>
              </a:rPr>
              <a:t>Prior to 2017, patient groups were categorized into an alphabetic (ABCD) classification system based on exacerbation risk and symptoms in combination with airway limitation</a:t>
            </a:r>
          </a:p>
          <a:p>
            <a:pPr marL="457200" lvl="3" indent="-338138">
              <a:buFont typeface="Arial"/>
              <a:buChar char="•"/>
            </a:pPr>
            <a:r>
              <a:rPr lang="en-US" dirty="0">
                <a:solidFill>
                  <a:srgbClr val="000000"/>
                </a:solidFill>
              </a:rPr>
              <a:t>Patients are now classified separately by both their GOLD severity and exacerbation/symptom assessment </a:t>
            </a:r>
          </a:p>
          <a:p>
            <a:endParaRPr lang="en-US" dirty="0"/>
          </a:p>
        </p:txBody>
      </p:sp>
    </p:spTree>
    <p:extLst>
      <p:ext uri="{BB962C8B-B14F-4D97-AF65-F5344CB8AC3E}">
        <p14:creationId xmlns:p14="http://schemas.microsoft.com/office/powerpoint/2010/main" val="4030276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4F19-16AE-4E49-AEFD-91E1F364C636}"/>
              </a:ext>
            </a:extLst>
          </p:cNvPr>
          <p:cNvSpPr>
            <a:spLocks noGrp="1"/>
          </p:cNvSpPr>
          <p:nvPr>
            <p:ph type="title"/>
          </p:nvPr>
        </p:nvSpPr>
        <p:spPr/>
        <p:txBody>
          <a:bodyPr/>
          <a:lstStyle/>
          <a:p>
            <a:r>
              <a:rPr lang="en-US" dirty="0"/>
              <a:t>COPD Agents</a:t>
            </a:r>
          </a:p>
        </p:txBody>
      </p:sp>
      <p:graphicFrame>
        <p:nvGraphicFramePr>
          <p:cNvPr id="4" name="Content Placeholder 5">
            <a:extLst>
              <a:ext uri="{FF2B5EF4-FFF2-40B4-BE49-F238E27FC236}">
                <a16:creationId xmlns:a16="http://schemas.microsoft.com/office/drawing/2014/main" id="{00486FA6-9545-432B-A64C-A3E2FFBAE25F}"/>
              </a:ext>
            </a:extLst>
          </p:cNvPr>
          <p:cNvGraphicFramePr>
            <a:graphicFrameLocks noGrp="1"/>
          </p:cNvGraphicFramePr>
          <p:nvPr>
            <p:ph idx="1"/>
            <p:extLst>
              <p:ext uri="{D42A27DB-BD31-4B8C-83A1-F6EECF244321}">
                <p14:modId xmlns:p14="http://schemas.microsoft.com/office/powerpoint/2010/main" val="4062709292"/>
              </p:ext>
            </p:extLst>
          </p:nvPr>
        </p:nvGraphicFramePr>
        <p:xfrm>
          <a:off x="457200" y="819151"/>
          <a:ext cx="8077200" cy="2407919"/>
        </p:xfrm>
        <a:graphic>
          <a:graphicData uri="http://schemas.openxmlformats.org/drawingml/2006/table">
            <a:tbl>
              <a:tblPr firstRow="1" bandRow="1">
                <a:tableStyleId>{5C22544A-7EE6-4342-B048-85BDC9FD1C3A}</a:tableStyleId>
              </a:tblPr>
              <a:tblGrid>
                <a:gridCol w="881150">
                  <a:extLst>
                    <a:ext uri="{9D8B030D-6E8A-4147-A177-3AD203B41FA5}">
                      <a16:colId xmlns:a16="http://schemas.microsoft.com/office/drawing/2014/main" val="20000"/>
                    </a:ext>
                  </a:extLst>
                </a:gridCol>
                <a:gridCol w="7196050">
                  <a:extLst>
                    <a:ext uri="{9D8B030D-6E8A-4147-A177-3AD203B41FA5}">
                      <a16:colId xmlns:a16="http://schemas.microsoft.com/office/drawing/2014/main" val="20001"/>
                    </a:ext>
                  </a:extLst>
                </a:gridCol>
              </a:tblGrid>
              <a:tr h="506862">
                <a:tc gridSpan="2">
                  <a:txBody>
                    <a:bodyPr/>
                    <a:lstStyle/>
                    <a:p>
                      <a:pPr algn="ctr"/>
                      <a:r>
                        <a:rPr lang="en-US" sz="2400" dirty="0"/>
                        <a:t>2023</a:t>
                      </a:r>
                      <a:r>
                        <a:rPr lang="en-US" sz="2400" baseline="0" dirty="0"/>
                        <a:t> GOLD Guidelines</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344625">
                <a:tc gridSpan="2">
                  <a:txBody>
                    <a:bodyPr/>
                    <a:lstStyle/>
                    <a:p>
                      <a:pPr algn="ctr"/>
                      <a:r>
                        <a:rPr lang="en-US" sz="1800" b="1" dirty="0">
                          <a:solidFill>
                            <a:srgbClr val="000000"/>
                          </a:solidFill>
                        </a:rPr>
                        <a:t>Assessment</a:t>
                      </a:r>
                      <a:r>
                        <a:rPr lang="en-US" sz="1800" b="1" baseline="0" dirty="0">
                          <a:solidFill>
                            <a:srgbClr val="000000"/>
                          </a:solidFill>
                        </a:rPr>
                        <a:t> of Airflow Limitation</a:t>
                      </a:r>
                      <a:endParaRPr lang="en-US" sz="1800" b="1" dirty="0">
                        <a:solidFill>
                          <a:srgbClr val="000000"/>
                        </a:solidFill>
                      </a:endParaRPr>
                    </a:p>
                  </a:txBody>
                  <a:tcPr/>
                </a:tc>
                <a:tc hMerge="1">
                  <a:txBody>
                    <a:bodyPr/>
                    <a:lstStyle/>
                    <a:p>
                      <a:endParaRPr lang="en-US" dirty="0"/>
                    </a:p>
                  </a:txBody>
                  <a:tcPr/>
                </a:tc>
                <a:extLst>
                  <a:ext uri="{0D108BD9-81ED-4DB2-BD59-A6C34878D82A}">
                    <a16:rowId xmlns:a16="http://schemas.microsoft.com/office/drawing/2014/main" val="10001"/>
                  </a:ext>
                </a:extLst>
              </a:tr>
              <a:tr h="392297">
                <a:tc>
                  <a:txBody>
                    <a:bodyPr/>
                    <a:lstStyle/>
                    <a:p>
                      <a:r>
                        <a:rPr lang="en-US" sz="1600" b="1" dirty="0">
                          <a:solidFill>
                            <a:srgbClr val="000000"/>
                          </a:solidFill>
                        </a:rPr>
                        <a:t>Gold 1</a:t>
                      </a:r>
                    </a:p>
                  </a:txBody>
                  <a:tcPr/>
                </a:tc>
                <a:tc>
                  <a:txBody>
                    <a:bodyPr/>
                    <a:lstStyle/>
                    <a:p>
                      <a:r>
                        <a:rPr lang="en-US" sz="1600" kern="1200" baseline="0" dirty="0">
                          <a:solidFill>
                            <a:srgbClr val="000000"/>
                          </a:solidFill>
                          <a:latin typeface="+mn-lt"/>
                          <a:ea typeface="+mn-ea"/>
                          <a:cs typeface="+mn-cs"/>
                        </a:rPr>
                        <a:t>Mild, FEV1 ≥ 80% predicted </a:t>
                      </a:r>
                    </a:p>
                  </a:txBody>
                  <a:tcPr/>
                </a:tc>
                <a:extLst>
                  <a:ext uri="{0D108BD9-81ED-4DB2-BD59-A6C34878D82A}">
                    <a16:rowId xmlns:a16="http://schemas.microsoft.com/office/drawing/2014/main" val="10002"/>
                  </a:ext>
                </a:extLst>
              </a:tr>
              <a:tr h="381000">
                <a:tc>
                  <a:txBody>
                    <a:bodyPr/>
                    <a:lstStyle/>
                    <a:p>
                      <a:r>
                        <a:rPr lang="en-US" sz="1600" b="1" dirty="0">
                          <a:solidFill>
                            <a:srgbClr val="000000"/>
                          </a:solidFill>
                        </a:rPr>
                        <a:t>Gold 2</a:t>
                      </a:r>
                    </a:p>
                  </a:txBody>
                  <a:tcPr/>
                </a:tc>
                <a:tc>
                  <a:txBody>
                    <a:bodyPr/>
                    <a:lstStyle/>
                    <a:p>
                      <a:r>
                        <a:rPr lang="en-US" sz="1600" kern="1200" baseline="0" dirty="0">
                          <a:solidFill>
                            <a:srgbClr val="000000"/>
                          </a:solidFill>
                          <a:latin typeface="+mn-lt"/>
                          <a:ea typeface="+mn-ea"/>
                          <a:cs typeface="+mn-cs"/>
                        </a:rPr>
                        <a:t>Moderate, FEV1 50% to 79% predicted </a:t>
                      </a:r>
                    </a:p>
                  </a:txBody>
                  <a:tcPr/>
                </a:tc>
                <a:extLst>
                  <a:ext uri="{0D108BD9-81ED-4DB2-BD59-A6C34878D82A}">
                    <a16:rowId xmlns:a16="http://schemas.microsoft.com/office/drawing/2014/main" val="10003"/>
                  </a:ext>
                </a:extLst>
              </a:tr>
              <a:tr h="381000">
                <a:tc>
                  <a:txBody>
                    <a:bodyPr/>
                    <a:lstStyle/>
                    <a:p>
                      <a:r>
                        <a:rPr lang="en-US" sz="1600" b="1" dirty="0">
                          <a:solidFill>
                            <a:srgbClr val="000000"/>
                          </a:solidFill>
                        </a:rPr>
                        <a:t>Gold 3</a:t>
                      </a:r>
                    </a:p>
                  </a:txBody>
                  <a:tcPr/>
                </a:tc>
                <a:tc>
                  <a:txBody>
                    <a:bodyPr/>
                    <a:lstStyle/>
                    <a:p>
                      <a:r>
                        <a:rPr lang="en-US" sz="1600" kern="1200" baseline="0" dirty="0">
                          <a:solidFill>
                            <a:srgbClr val="000000"/>
                          </a:solidFill>
                          <a:latin typeface="+mn-lt"/>
                          <a:ea typeface="+mn-ea"/>
                          <a:cs typeface="+mn-cs"/>
                        </a:rPr>
                        <a:t>Severe, FEV1 30% to 49% predicted </a:t>
                      </a:r>
                    </a:p>
                  </a:txBody>
                  <a:tcPr/>
                </a:tc>
                <a:extLst>
                  <a:ext uri="{0D108BD9-81ED-4DB2-BD59-A6C34878D82A}">
                    <a16:rowId xmlns:a16="http://schemas.microsoft.com/office/drawing/2014/main" val="10004"/>
                  </a:ext>
                </a:extLst>
              </a:tr>
              <a:tr h="381000">
                <a:tc>
                  <a:txBody>
                    <a:bodyPr/>
                    <a:lstStyle/>
                    <a:p>
                      <a:r>
                        <a:rPr lang="en-US" sz="1600" b="1" dirty="0">
                          <a:solidFill>
                            <a:srgbClr val="000000"/>
                          </a:solidFill>
                        </a:rPr>
                        <a:t>Gold 4</a:t>
                      </a:r>
                    </a:p>
                  </a:txBody>
                  <a:tcPr/>
                </a:tc>
                <a:tc>
                  <a:txBody>
                    <a:bodyPr/>
                    <a:lstStyle/>
                    <a:p>
                      <a:r>
                        <a:rPr lang="en-US" sz="1600" kern="1200" baseline="0" dirty="0">
                          <a:solidFill>
                            <a:srgbClr val="000000"/>
                          </a:solidFill>
                          <a:latin typeface="+mn-lt"/>
                          <a:ea typeface="+mn-ea"/>
                          <a:cs typeface="+mn-cs"/>
                        </a:rPr>
                        <a:t>Very severe, FEV1 &lt; 30% predicted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8935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32D4-6D4C-4142-B55E-8DCA30C84A95}"/>
              </a:ext>
            </a:extLst>
          </p:cNvPr>
          <p:cNvSpPr>
            <a:spLocks noGrp="1"/>
          </p:cNvSpPr>
          <p:nvPr>
            <p:ph type="title"/>
          </p:nvPr>
        </p:nvSpPr>
        <p:spPr/>
        <p:txBody>
          <a:bodyPr/>
          <a:lstStyle/>
          <a:p>
            <a:r>
              <a:rPr lang="en-US" dirty="0"/>
              <a:t>COPD Agents</a:t>
            </a:r>
          </a:p>
        </p:txBody>
      </p:sp>
      <p:graphicFrame>
        <p:nvGraphicFramePr>
          <p:cNvPr id="4" name="Content Placeholder 5">
            <a:extLst>
              <a:ext uri="{FF2B5EF4-FFF2-40B4-BE49-F238E27FC236}">
                <a16:creationId xmlns:a16="http://schemas.microsoft.com/office/drawing/2014/main" id="{436A8938-BCAE-4F35-88CB-334094CFF7A6}"/>
              </a:ext>
            </a:extLst>
          </p:cNvPr>
          <p:cNvGraphicFramePr>
            <a:graphicFrameLocks noGrp="1"/>
          </p:cNvGraphicFramePr>
          <p:nvPr>
            <p:ph idx="1"/>
            <p:extLst>
              <p:ext uri="{D42A27DB-BD31-4B8C-83A1-F6EECF244321}">
                <p14:modId xmlns:p14="http://schemas.microsoft.com/office/powerpoint/2010/main" val="1097532542"/>
              </p:ext>
            </p:extLst>
          </p:nvPr>
        </p:nvGraphicFramePr>
        <p:xfrm>
          <a:off x="120650" y="895350"/>
          <a:ext cx="8902700" cy="2462659"/>
        </p:xfrm>
        <a:graphic>
          <a:graphicData uri="http://schemas.openxmlformats.org/drawingml/2006/table">
            <a:tbl>
              <a:tblPr firstRow="1" bandRow="1">
                <a:tableStyleId>{5C22544A-7EE6-4342-B048-85BDC9FD1C3A}</a:tableStyleId>
              </a:tblPr>
              <a:tblGrid>
                <a:gridCol w="997527">
                  <a:extLst>
                    <a:ext uri="{9D8B030D-6E8A-4147-A177-3AD203B41FA5}">
                      <a16:colId xmlns:a16="http://schemas.microsoft.com/office/drawing/2014/main" val="20000"/>
                    </a:ext>
                  </a:extLst>
                </a:gridCol>
                <a:gridCol w="7905173">
                  <a:extLst>
                    <a:ext uri="{9D8B030D-6E8A-4147-A177-3AD203B41FA5}">
                      <a16:colId xmlns:a16="http://schemas.microsoft.com/office/drawing/2014/main" val="20001"/>
                    </a:ext>
                  </a:extLst>
                </a:gridCol>
              </a:tblGrid>
              <a:tr h="365742">
                <a:tc gridSpan="2">
                  <a:txBody>
                    <a:bodyPr/>
                    <a:lstStyle/>
                    <a:p>
                      <a:pPr algn="ctr"/>
                      <a:r>
                        <a:rPr lang="en-US" sz="2400" dirty="0"/>
                        <a:t>2023</a:t>
                      </a:r>
                      <a:r>
                        <a:rPr lang="en-US" sz="2400" baseline="0" dirty="0"/>
                        <a:t> GOLD Guidelines</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416969">
                <a:tc gridSpan="2">
                  <a:txBody>
                    <a:bodyPr/>
                    <a:lstStyle/>
                    <a:p>
                      <a:pPr algn="ctr"/>
                      <a:r>
                        <a:rPr lang="en-US" sz="2000" b="1" kern="1200" baseline="0" dirty="0">
                          <a:solidFill>
                            <a:srgbClr val="000000"/>
                          </a:solidFill>
                          <a:latin typeface="+mn-lt"/>
                          <a:ea typeface="+mn-ea"/>
                          <a:cs typeface="+mn-cs"/>
                        </a:rPr>
                        <a:t>Assessment of Exacerbation Risk and Symptoms</a:t>
                      </a:r>
                    </a:p>
                  </a:txBody>
                  <a:tcPr/>
                </a:tc>
                <a:tc hMerge="1">
                  <a:txBody>
                    <a:bodyPr/>
                    <a:lstStyle/>
                    <a:p>
                      <a:endParaRPr lang="en-US" dirty="0"/>
                    </a:p>
                  </a:txBody>
                  <a:tcPr/>
                </a:tc>
                <a:extLst>
                  <a:ext uri="{0D108BD9-81ED-4DB2-BD59-A6C34878D82A}">
                    <a16:rowId xmlns:a16="http://schemas.microsoft.com/office/drawing/2014/main" val="10001"/>
                  </a:ext>
                </a:extLst>
              </a:tr>
              <a:tr h="529048">
                <a:tc>
                  <a:txBody>
                    <a:bodyPr/>
                    <a:lstStyle/>
                    <a:p>
                      <a:r>
                        <a:rPr lang="en-US" sz="1400" b="1" dirty="0">
                          <a:solidFill>
                            <a:srgbClr val="000000"/>
                          </a:solidFill>
                        </a:rPr>
                        <a:t>Patient</a:t>
                      </a:r>
                      <a:r>
                        <a:rPr lang="en-US" sz="1400" b="1" baseline="0" dirty="0">
                          <a:solidFill>
                            <a:srgbClr val="000000"/>
                          </a:solidFill>
                        </a:rPr>
                        <a:t> Group A</a:t>
                      </a:r>
                      <a:endParaRPr lang="en-US" sz="1400" b="1" dirty="0">
                        <a:solidFill>
                          <a:srgbClr val="000000"/>
                        </a:solidFill>
                      </a:endParaRPr>
                    </a:p>
                  </a:txBody>
                  <a:tcPr/>
                </a:tc>
                <a:tc>
                  <a:txBody>
                    <a:bodyPr/>
                    <a:lstStyle/>
                    <a:p>
                      <a:r>
                        <a:rPr lang="en-US" sz="1400" kern="1200" baseline="0" dirty="0">
                          <a:solidFill>
                            <a:srgbClr val="000000"/>
                          </a:solidFill>
                          <a:latin typeface="+mn-lt"/>
                          <a:ea typeface="+mn-ea"/>
                          <a:cs typeface="+mn-cs"/>
                        </a:rPr>
                        <a:t>Low Risk, Less Symptoms: 0 to 1 exacerbations per year (not leading to hospitalization); and CAT score &lt; 10 or mMRC grade 0 to 1 </a:t>
                      </a:r>
                    </a:p>
                  </a:txBody>
                  <a:tcPr/>
                </a:tc>
                <a:extLst>
                  <a:ext uri="{0D108BD9-81ED-4DB2-BD59-A6C34878D82A}">
                    <a16:rowId xmlns:a16="http://schemas.microsoft.com/office/drawing/2014/main" val="10002"/>
                  </a:ext>
                </a:extLst>
              </a:tr>
              <a:tr h="541282">
                <a:tc>
                  <a:txBody>
                    <a:bodyPr/>
                    <a:lstStyle/>
                    <a:p>
                      <a:r>
                        <a:rPr lang="en-US" sz="1400" b="1" dirty="0">
                          <a:solidFill>
                            <a:srgbClr val="000000"/>
                          </a:solidFill>
                        </a:rPr>
                        <a:t>Patient</a:t>
                      </a:r>
                      <a:r>
                        <a:rPr lang="en-US" sz="1400" b="1" baseline="0" dirty="0">
                          <a:solidFill>
                            <a:srgbClr val="000000"/>
                          </a:solidFill>
                        </a:rPr>
                        <a:t> Group B</a:t>
                      </a:r>
                      <a:endParaRPr lang="en-US" sz="1400" b="1"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rgbClr val="000000"/>
                          </a:solidFill>
                          <a:latin typeface="+mn-lt"/>
                          <a:ea typeface="+mn-ea"/>
                          <a:cs typeface="+mn-cs"/>
                        </a:rPr>
                        <a:t>Low Risk, Less Symptoms: 0 to 1 exacerbations per year (not leading to hospitalization); and CAT score ≥ 10 or mMRC grade ≥ 2 </a:t>
                      </a:r>
                    </a:p>
                  </a:txBody>
                  <a:tcPr/>
                </a:tc>
                <a:extLst>
                  <a:ext uri="{0D108BD9-81ED-4DB2-BD59-A6C34878D82A}">
                    <a16:rowId xmlns:a16="http://schemas.microsoft.com/office/drawing/2014/main" val="10003"/>
                  </a:ext>
                </a:extLst>
              </a:tr>
              <a:tr h="413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highlight>
                            <a:srgbClr val="00FFFF"/>
                          </a:highlight>
                          <a:latin typeface="+mn-lt"/>
                          <a:ea typeface="+mn-ea"/>
                          <a:cs typeface="+mn-cs"/>
                        </a:rPr>
                        <a:t>Patient Group E</a:t>
                      </a:r>
                      <a:endParaRPr lang="en-US" sz="1400" b="1" dirty="0">
                        <a:solidFill>
                          <a:srgbClr val="000000"/>
                        </a:solidFill>
                        <a:highlight>
                          <a:srgbClr val="00FFFF"/>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highlight>
                            <a:srgbClr val="00FFFF"/>
                          </a:highlight>
                          <a:latin typeface="+mn-lt"/>
                          <a:ea typeface="+mn-ea"/>
                          <a:cs typeface="+mn-cs"/>
                        </a:rPr>
                        <a:t>≥ 2 moderate exacerbations per year or ≥ 1 exacerbation leading to hospitalization; any CAT score or </a:t>
                      </a:r>
                      <a:r>
                        <a:rPr lang="en-US" sz="1400" kern="1200" dirty="0" err="1">
                          <a:solidFill>
                            <a:srgbClr val="000000"/>
                          </a:solidFill>
                          <a:effectLst/>
                          <a:highlight>
                            <a:srgbClr val="00FFFF"/>
                          </a:highlight>
                          <a:latin typeface="+mn-lt"/>
                          <a:ea typeface="+mn-ea"/>
                          <a:cs typeface="+mn-cs"/>
                        </a:rPr>
                        <a:t>mMRC</a:t>
                      </a:r>
                      <a:r>
                        <a:rPr lang="en-US" sz="1400" kern="1200" dirty="0">
                          <a:solidFill>
                            <a:srgbClr val="000000"/>
                          </a:solidFill>
                          <a:effectLst/>
                          <a:highlight>
                            <a:srgbClr val="00FFFF"/>
                          </a:highlight>
                          <a:latin typeface="+mn-lt"/>
                          <a:ea typeface="+mn-ea"/>
                          <a:cs typeface="+mn-cs"/>
                        </a:rPr>
                        <a:t> grade </a:t>
                      </a:r>
                    </a:p>
                  </a:txBody>
                  <a:tcPr/>
                </a:tc>
                <a:extLst>
                  <a:ext uri="{0D108BD9-81ED-4DB2-BD59-A6C34878D82A}">
                    <a16:rowId xmlns:a16="http://schemas.microsoft.com/office/drawing/2014/main" val="421415413"/>
                  </a:ext>
                </a:extLst>
              </a:tr>
            </a:tbl>
          </a:graphicData>
        </a:graphic>
      </p:graphicFrame>
    </p:spTree>
    <p:extLst>
      <p:ext uri="{BB962C8B-B14F-4D97-AF65-F5344CB8AC3E}">
        <p14:creationId xmlns:p14="http://schemas.microsoft.com/office/powerpoint/2010/main" val="3239384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D1FC-88DD-47BB-8A9B-8C775CA83D64}"/>
              </a:ext>
            </a:extLst>
          </p:cNvPr>
          <p:cNvSpPr>
            <a:spLocks noGrp="1"/>
          </p:cNvSpPr>
          <p:nvPr>
            <p:ph type="title"/>
          </p:nvPr>
        </p:nvSpPr>
        <p:spPr/>
        <p:txBody>
          <a:bodyPr/>
          <a:lstStyle/>
          <a:p>
            <a:r>
              <a:rPr lang="en-US" altLang="en-US" dirty="0"/>
              <a:t>COPD Agents</a:t>
            </a:r>
            <a:endParaRPr lang="en-US" dirty="0"/>
          </a:p>
        </p:txBody>
      </p:sp>
      <p:sp>
        <p:nvSpPr>
          <p:cNvPr id="3" name="Content Placeholder 2">
            <a:extLst>
              <a:ext uri="{FF2B5EF4-FFF2-40B4-BE49-F238E27FC236}">
                <a16:creationId xmlns:a16="http://schemas.microsoft.com/office/drawing/2014/main" id="{F9451DBC-3BD2-4E1A-B4F2-550C3E1B149F}"/>
              </a:ext>
            </a:extLst>
          </p:cNvPr>
          <p:cNvSpPr>
            <a:spLocks noGrp="1"/>
          </p:cNvSpPr>
          <p:nvPr>
            <p:ph idx="1"/>
          </p:nvPr>
        </p:nvSpPr>
        <p:spPr>
          <a:xfrm>
            <a:off x="152400" y="895350"/>
            <a:ext cx="8839200" cy="3657600"/>
          </a:xfrm>
        </p:spPr>
        <p:txBody>
          <a:bodyPr lIns="91440" tIns="45720" rIns="91440" bIns="45720" anchor="t"/>
          <a:lstStyle/>
          <a:p>
            <a:pPr marL="342900" lvl="1" indent="-342900" fontAlgn="base">
              <a:spcBef>
                <a:spcPts val="1000"/>
              </a:spcBef>
              <a:buNone/>
            </a:pPr>
            <a:r>
              <a:rPr lang="en-US" sz="1800" b="1" dirty="0">
                <a:latin typeface="Calibri" panose="020F0502020204030204" pitchFamily="34" charset="0"/>
                <a:ea typeface="MS Mincho" panose="02020609040205080304" pitchFamily="49" charset="-128"/>
              </a:rPr>
              <a:t>GOLD Guidelines Group A: </a:t>
            </a:r>
          </a:p>
          <a:p>
            <a:pPr marL="342900" lvl="1" indent="-342900" fontAlgn="base">
              <a:lnSpc>
                <a:spcPct val="120000"/>
              </a:lnSpc>
              <a:spcBef>
                <a:spcPts val="0"/>
              </a:spcBef>
              <a:spcAft>
                <a:spcPts val="300"/>
              </a:spcAft>
              <a:buClr>
                <a:srgbClr val="000000"/>
              </a:buClr>
              <a:buFont typeface="Arial" panose="020B0604020202020204" pitchFamily="34" charset="0"/>
              <a:buChar char="•"/>
            </a:pPr>
            <a:r>
              <a:rPr lang="en-US" sz="1600" dirty="0">
                <a:latin typeface="Calibri" panose="020F0502020204030204" pitchFamily="34" charset="0"/>
                <a:ea typeface="MS Mincho" panose="02020609040205080304" pitchFamily="49" charset="-128"/>
              </a:rPr>
              <a:t>Short-acting inhaled bronchodilator used on an as-needed basis is recommended as first choice while a long-acting beta2-agonist or anticholinergic and the combination of short-acting inhaled beta2-agonist and short-acting anticholinergic are considered as alternatives</a:t>
            </a:r>
          </a:p>
          <a:p>
            <a:pPr marL="342900" lvl="1" indent="-342900" fontAlgn="base">
              <a:lnSpc>
                <a:spcPct val="120000"/>
              </a:lnSpc>
              <a:spcBef>
                <a:spcPts val="0"/>
              </a:spcBef>
              <a:spcAft>
                <a:spcPts val="300"/>
              </a:spcAft>
              <a:buClr>
                <a:srgbClr val="000000"/>
              </a:buClr>
              <a:buFont typeface="Arial" panose="020B0604020202020204" pitchFamily="34" charset="0"/>
              <a:buChar char="•"/>
            </a:pPr>
            <a:endParaRPr lang="en-US" sz="1600" dirty="0">
              <a:latin typeface="Calibri" panose="020F0502020204030204" pitchFamily="34" charset="0"/>
              <a:ea typeface="MS Mincho" panose="02020609040205080304" pitchFamily="49" charset="-128"/>
            </a:endParaRPr>
          </a:p>
          <a:p>
            <a:pPr marL="342900" lvl="1" indent="-342900" fontAlgn="base">
              <a:lnSpc>
                <a:spcPct val="120000"/>
              </a:lnSpc>
              <a:spcBef>
                <a:spcPts val="0"/>
              </a:spcBef>
              <a:spcAft>
                <a:spcPts val="300"/>
              </a:spcAft>
              <a:buClr>
                <a:srgbClr val="000000"/>
              </a:buClr>
              <a:buNone/>
            </a:pPr>
            <a:r>
              <a:rPr lang="en-US" sz="1800" b="1" dirty="0">
                <a:latin typeface="Calibri" panose="020F0502020204030204" pitchFamily="34" charset="0"/>
                <a:ea typeface="MS Mincho" panose="02020609040205080304" pitchFamily="49" charset="-128"/>
              </a:rPr>
              <a:t>GOLD Guidelines Group B: </a:t>
            </a:r>
          </a:p>
          <a:p>
            <a:pPr marL="342900" lvl="1" indent="-342900" fontAlgn="base">
              <a:lnSpc>
                <a:spcPct val="120000"/>
              </a:lnSpc>
              <a:spcBef>
                <a:spcPts val="0"/>
              </a:spcBef>
              <a:spcAft>
                <a:spcPts val="300"/>
              </a:spcAft>
              <a:buClr>
                <a:srgbClr val="000000"/>
              </a:buClr>
              <a:buFont typeface="Arial" panose="020B0604020202020204" pitchFamily="34" charset="0"/>
              <a:buChar char="•"/>
            </a:pPr>
            <a:r>
              <a:rPr lang="en-US" sz="1600" dirty="0">
                <a:highlight>
                  <a:srgbClr val="00FFFF"/>
                </a:highlight>
                <a:latin typeface="Calibri" panose="020F0502020204030204" pitchFamily="34" charset="0"/>
                <a:ea typeface="MS Mincho" panose="02020609040205080304" pitchFamily="49" charset="-128"/>
              </a:rPr>
              <a:t>Patients in Group B should be initiated on a LABA/LAMA combination</a:t>
            </a:r>
          </a:p>
          <a:p>
            <a:pPr marL="342900" lvl="1" indent="-342900" fontAlgn="base">
              <a:lnSpc>
                <a:spcPct val="120000"/>
              </a:lnSpc>
              <a:spcBef>
                <a:spcPts val="0"/>
              </a:spcBef>
              <a:spcAft>
                <a:spcPts val="300"/>
              </a:spcAft>
              <a:buClr>
                <a:srgbClr val="000000"/>
              </a:buClr>
              <a:buFont typeface="Arial" panose="020B0604020202020204" pitchFamily="34" charset="0"/>
              <a:buChar char="•"/>
            </a:pPr>
            <a:endParaRPr lang="en-US" sz="1600" dirty="0">
              <a:highlight>
                <a:srgbClr val="00FFFF"/>
              </a:highlight>
              <a:latin typeface="Calibri" panose="020F0502020204030204" pitchFamily="34" charset="0"/>
              <a:ea typeface="MS Mincho" panose="02020609040205080304" pitchFamily="49" charset="-128"/>
            </a:endParaRPr>
          </a:p>
          <a:p>
            <a:pPr marL="342900" lvl="1" indent="-342900" fontAlgn="base">
              <a:lnSpc>
                <a:spcPct val="120000"/>
              </a:lnSpc>
              <a:spcBef>
                <a:spcPts val="0"/>
              </a:spcBef>
              <a:spcAft>
                <a:spcPts val="300"/>
              </a:spcAft>
              <a:buClr>
                <a:srgbClr val="000000"/>
              </a:buClr>
              <a:buNone/>
            </a:pPr>
            <a:r>
              <a:rPr lang="en-US" sz="1800" b="1" dirty="0">
                <a:latin typeface="Calibri" panose="020F0502020204030204" pitchFamily="34" charset="0"/>
                <a:ea typeface="MS Mincho" panose="02020609040205080304" pitchFamily="49" charset="-128"/>
              </a:rPr>
              <a:t>GOLD Guidelines Group E: </a:t>
            </a:r>
          </a:p>
          <a:p>
            <a:pPr marL="342900" lvl="1" indent="-342900" fontAlgn="base">
              <a:lnSpc>
                <a:spcPct val="120000"/>
              </a:lnSpc>
              <a:spcBef>
                <a:spcPts val="0"/>
              </a:spcBef>
              <a:spcAft>
                <a:spcPts val="300"/>
              </a:spcAft>
              <a:buClr>
                <a:srgbClr val="000000"/>
              </a:buClr>
              <a:buFont typeface="Arial" panose="020B0604020202020204" pitchFamily="34" charset="0"/>
              <a:buChar char="•"/>
            </a:pPr>
            <a:r>
              <a:rPr lang="en-US" sz="1600" dirty="0">
                <a:highlight>
                  <a:srgbClr val="00FFFF"/>
                </a:highlight>
                <a:latin typeface="Calibri" panose="020F0502020204030204" pitchFamily="34" charset="0"/>
                <a:ea typeface="MS Mincho" panose="02020609040205080304" pitchFamily="49" charset="-128"/>
              </a:rPr>
              <a:t>Patients in Group E should be initiated on a LABA/LAMA combination; triple therapy with ICS/LAMA/LABA can be considered for patients with eosinophils ≥ 300 cells/</a:t>
            </a:r>
            <a:r>
              <a:rPr lang="en-US" sz="1600" dirty="0" err="1">
                <a:highlight>
                  <a:srgbClr val="00FFFF"/>
                </a:highlight>
                <a:latin typeface="Calibri" panose="020F0502020204030204" pitchFamily="34" charset="0"/>
                <a:ea typeface="MS Mincho" panose="02020609040205080304" pitchFamily="49" charset="-128"/>
              </a:rPr>
              <a:t>μL</a:t>
            </a:r>
            <a:endParaRPr lang="en-US" sz="1600" dirty="0">
              <a:highlight>
                <a:srgbClr val="00FFFF"/>
              </a:highlight>
              <a:latin typeface="Calibri" panose="020F0502020204030204" pitchFamily="34" charset="0"/>
              <a:ea typeface="MS Mincho" panose="02020609040205080304" pitchFamily="49" charset="-128"/>
            </a:endParaRPr>
          </a:p>
        </p:txBody>
      </p:sp>
    </p:spTree>
    <p:extLst>
      <p:ext uri="{BB962C8B-B14F-4D97-AF65-F5344CB8AC3E}">
        <p14:creationId xmlns:p14="http://schemas.microsoft.com/office/powerpoint/2010/main" val="53740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sz="3600" dirty="0"/>
              <a:t>Analgesics, Narcotics Long Acting</a:t>
            </a:r>
            <a:endParaRPr lang="en-US" sz="3600" dirty="0"/>
          </a:p>
        </p:txBody>
      </p:sp>
    </p:spTree>
    <p:extLst>
      <p:ext uri="{BB962C8B-B14F-4D97-AF65-F5344CB8AC3E}">
        <p14:creationId xmlns:p14="http://schemas.microsoft.com/office/powerpoint/2010/main" val="1477312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A7EE-657C-4DCE-AAAC-DA89E632C367}"/>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D396478E-BF6A-4777-8C72-FBE9B0F4AC3D}"/>
              </a:ext>
            </a:extLst>
          </p:cNvPr>
          <p:cNvSpPr>
            <a:spLocks noGrp="1"/>
          </p:cNvSpPr>
          <p:nvPr>
            <p:ph idx="1"/>
          </p:nvPr>
        </p:nvSpPr>
        <p:spPr>
          <a:xfrm>
            <a:off x="0" y="819150"/>
            <a:ext cx="9144000" cy="3623072"/>
          </a:xfrm>
        </p:spPr>
        <p:txBody>
          <a:bodyPr lIns="91440" tIns="45720" rIns="91440" bIns="45720" anchor="t"/>
          <a:lstStyle/>
          <a:p>
            <a:pPr marL="457200" lvl="3" indent="-337820">
              <a:buFont typeface="Arial"/>
              <a:buChar char="•"/>
            </a:pPr>
            <a:r>
              <a:rPr lang="en-US" sz="2000" dirty="0">
                <a:solidFill>
                  <a:srgbClr val="000000"/>
                </a:solidFill>
                <a:cs typeface="Arial"/>
              </a:rPr>
              <a:t>Bronchodilator medications are central to the symptomatic management of COPD </a:t>
            </a:r>
            <a:endParaRPr lang="en-US" sz="2000" dirty="0">
              <a:solidFill>
                <a:srgbClr val="000000"/>
              </a:solidFill>
            </a:endParaRPr>
          </a:p>
          <a:p>
            <a:pPr marL="457200" lvl="3" indent="-337820">
              <a:buFont typeface="Arial"/>
              <a:buChar char="•"/>
            </a:pPr>
            <a:r>
              <a:rPr lang="en-US" sz="2000" dirty="0">
                <a:solidFill>
                  <a:srgbClr val="000000"/>
                </a:solidFill>
                <a:cs typeface="Arial"/>
              </a:rPr>
              <a:t>Act to improve emptying of the lungs, reduce dynamic hyperinflation at rest and during exercise, and improve exercise performance</a:t>
            </a:r>
          </a:p>
          <a:p>
            <a:pPr marL="457200" lvl="3" indent="-337820">
              <a:buFont typeface="Arial"/>
              <a:buChar char="•"/>
            </a:pPr>
            <a:r>
              <a:rPr lang="en-US" sz="2000" dirty="0">
                <a:solidFill>
                  <a:srgbClr val="000000"/>
                </a:solidFill>
                <a:cs typeface="Arial"/>
              </a:rPr>
              <a:t>Are given either on an as-needed basis for relief of persistent or worsening symptoms or on a regular basis to prevent or reduce symptoms</a:t>
            </a:r>
          </a:p>
          <a:p>
            <a:pPr marL="457200" lvl="3" indent="-337820">
              <a:buFont typeface="Arial"/>
              <a:buChar char="•"/>
            </a:pPr>
            <a:r>
              <a:rPr lang="en-US" sz="2000" dirty="0">
                <a:solidFill>
                  <a:srgbClr val="000000"/>
                </a:solidFill>
                <a:cs typeface="Arial"/>
              </a:rPr>
              <a:t>Regular treatment with long-acting bronchodilators is more effective and convenient than treatment with short-acting agents</a:t>
            </a:r>
          </a:p>
          <a:p>
            <a:pPr marL="457200" lvl="3" indent="-337820">
              <a:buFont typeface="Arial"/>
              <a:buChar char="•"/>
            </a:pPr>
            <a:r>
              <a:rPr lang="en-US" sz="2000" dirty="0">
                <a:solidFill>
                  <a:srgbClr val="000000"/>
                </a:solidFill>
                <a:cs typeface="Arial"/>
              </a:rPr>
              <a:t>Combining bronchodilators of different pharmacological classes may improve efficacy and decrease the risk of side effects</a:t>
            </a:r>
          </a:p>
          <a:p>
            <a:pPr marL="457200" lvl="3" indent="-337820">
              <a:buFont typeface="Arial"/>
              <a:buChar char="•"/>
            </a:pPr>
            <a:r>
              <a:rPr lang="en-US" sz="2000" dirty="0">
                <a:solidFill>
                  <a:srgbClr val="000000"/>
                </a:solidFill>
                <a:cs typeface="Arial"/>
              </a:rPr>
              <a:t>There is insufficient evidence to recommend one long-acting agent over another </a:t>
            </a:r>
            <a:endParaRPr lang="en-US" sz="2000" dirty="0">
              <a:solidFill>
                <a:srgbClr val="000000"/>
              </a:solidFill>
            </a:endParaRPr>
          </a:p>
          <a:p>
            <a:endParaRPr lang="en-US" dirty="0"/>
          </a:p>
        </p:txBody>
      </p:sp>
    </p:spTree>
    <p:extLst>
      <p:ext uri="{BB962C8B-B14F-4D97-AF65-F5344CB8AC3E}">
        <p14:creationId xmlns:p14="http://schemas.microsoft.com/office/powerpoint/2010/main" val="1476659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A7EE-657C-4DCE-AAAC-DA89E632C367}"/>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D396478E-BF6A-4777-8C72-FBE9B0F4AC3D}"/>
              </a:ext>
            </a:extLst>
          </p:cNvPr>
          <p:cNvSpPr>
            <a:spLocks noGrp="1"/>
          </p:cNvSpPr>
          <p:nvPr>
            <p:ph idx="1"/>
          </p:nvPr>
        </p:nvSpPr>
        <p:spPr>
          <a:xfrm>
            <a:off x="152400" y="819150"/>
            <a:ext cx="8839200" cy="3623072"/>
          </a:xfrm>
        </p:spPr>
        <p:txBody>
          <a:bodyPr lIns="91440" tIns="45720" rIns="91440" bIns="45720" anchor="t"/>
          <a:lstStyle/>
          <a:p>
            <a:pPr>
              <a:buNone/>
            </a:pPr>
            <a:r>
              <a:rPr lang="en-US" altLang="en-US" sz="2000" b="1" i="1" dirty="0">
                <a:solidFill>
                  <a:schemeClr val="tx1">
                    <a:lumMod val="50000"/>
                  </a:schemeClr>
                </a:solidFill>
              </a:rPr>
              <a:t>Product/Guideline Updates:</a:t>
            </a:r>
          </a:p>
          <a:p>
            <a:pPr marL="342900" marR="0" lvl="0" indent="-342900" fontAlgn="base">
              <a:lnSpc>
                <a:spcPct val="120000"/>
              </a:lnSpc>
              <a:spcBef>
                <a:spcPts val="0"/>
              </a:spcBef>
              <a:spcAft>
                <a:spcPts val="300"/>
              </a:spcAft>
              <a:buClr>
                <a:srgbClr val="000000"/>
              </a:buClr>
              <a:buFont typeface="Symbol" panose="05050102010706020507" pitchFamily="18" charset="2"/>
              <a:buChar char=""/>
            </a:pPr>
            <a:r>
              <a:rPr lang="en-US" sz="1800" dirty="0">
                <a:latin typeface="Calibri" panose="020F0502020204030204" pitchFamily="34" charset="0"/>
                <a:ea typeface="MS Mincho" panose="02020609040205080304" pitchFamily="49" charset="-128"/>
              </a:rPr>
              <a:t>FDA has announced discontinuation of glycopyrrolate (</a:t>
            </a:r>
            <a:r>
              <a:rPr lang="en-US" sz="1800" dirty="0" err="1">
                <a:latin typeface="Calibri" panose="020F0502020204030204" pitchFamily="34" charset="0"/>
                <a:ea typeface="MS Mincho" panose="02020609040205080304" pitchFamily="49" charset="-128"/>
              </a:rPr>
              <a:t>Lonhala</a:t>
            </a:r>
            <a:r>
              <a:rPr lang="en-US" sz="1800" dirty="0">
                <a:latin typeface="Calibri" panose="020F0502020204030204" pitchFamily="34" charset="0"/>
                <a:ea typeface="MS Mincho" panose="02020609040205080304" pitchFamily="49" charset="-128"/>
              </a:rPr>
              <a:t> </a:t>
            </a:r>
            <a:r>
              <a:rPr lang="en-US" sz="1800" dirty="0" err="1">
                <a:latin typeface="Calibri" panose="020F0502020204030204" pitchFamily="34" charset="0"/>
                <a:ea typeface="MS Mincho" panose="02020609040205080304" pitchFamily="49" charset="-128"/>
              </a:rPr>
              <a:t>Magnair</a:t>
            </a:r>
            <a:r>
              <a:rPr lang="en-US" sz="1800" dirty="0">
                <a:latin typeface="Calibri" panose="020F0502020204030204" pitchFamily="34" charset="0"/>
                <a:ea typeface="MS Mincho" panose="02020609040205080304" pitchFamily="49" charset="-128"/>
              </a:rPr>
              <a:t>) 25 mcg/mL nebulizer solution by Sunovion. </a:t>
            </a:r>
          </a:p>
          <a:p>
            <a:pPr marL="342900" marR="0" lvl="0" indent="-342900" fontAlgn="base">
              <a:lnSpc>
                <a:spcPct val="120000"/>
              </a:lnSpc>
              <a:spcBef>
                <a:spcPts val="0"/>
              </a:spcBef>
              <a:spcAft>
                <a:spcPts val="300"/>
              </a:spcAft>
              <a:buClr>
                <a:srgbClr val="000000"/>
              </a:buClr>
              <a:buFont typeface="Symbol" panose="05050102010706020507" pitchFamily="18" charset="2"/>
              <a:buChar char=""/>
            </a:pPr>
            <a:endParaRPr lang="en-US" sz="1800" dirty="0">
              <a:latin typeface="Calibri" panose="020F0502020204030204" pitchFamily="34" charset="0"/>
              <a:ea typeface="MS Mincho" panose="02020609040205080304" pitchFamily="49" charset="-128"/>
            </a:endParaRPr>
          </a:p>
          <a:p>
            <a:pPr marL="342900" marR="0" lvl="0" indent="-342900" fontAlgn="base">
              <a:lnSpc>
                <a:spcPct val="120000"/>
              </a:lnSpc>
              <a:spcBef>
                <a:spcPts val="0"/>
              </a:spcBef>
              <a:spcAft>
                <a:spcPts val="300"/>
              </a:spcAft>
              <a:buClr>
                <a:srgbClr val="000000"/>
              </a:buClr>
              <a:buFont typeface="Symbol" panose="05050102010706020507" pitchFamily="18" charset="2"/>
              <a:buChar char=""/>
            </a:pPr>
            <a:r>
              <a:rPr lang="en-US" sz="1800" dirty="0">
                <a:latin typeface="Calibri" panose="020F0502020204030204" pitchFamily="34" charset="0"/>
                <a:ea typeface="MS Mincho" panose="02020609040205080304" pitchFamily="49" charset="-128"/>
              </a:rPr>
              <a:t>FDA approved the first generic for (Spiriva </a:t>
            </a:r>
            <a:r>
              <a:rPr lang="en-US" sz="1800" dirty="0" err="1">
                <a:latin typeface="Calibri" panose="020F0502020204030204" pitchFamily="34" charset="0"/>
                <a:ea typeface="MS Mincho" panose="02020609040205080304" pitchFamily="49" charset="-128"/>
              </a:rPr>
              <a:t>HandiHaler</a:t>
            </a:r>
            <a:r>
              <a:rPr lang="en-US" sz="1800" dirty="0">
                <a:latin typeface="Calibri" panose="020F0502020204030204" pitchFamily="34" charset="0"/>
                <a:ea typeface="MS Mincho" panose="02020609040205080304" pitchFamily="49" charset="-128"/>
              </a:rPr>
              <a:t>) tiotropium bromide inhalation powder 18 mcg/capsule by Lupin. </a:t>
            </a:r>
          </a:p>
        </p:txBody>
      </p:sp>
    </p:spTree>
    <p:extLst>
      <p:ext uri="{BB962C8B-B14F-4D97-AF65-F5344CB8AC3E}">
        <p14:creationId xmlns:p14="http://schemas.microsoft.com/office/powerpoint/2010/main" val="1439729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5FAC-B17A-47B4-A856-FB7A26735AAF}"/>
              </a:ext>
            </a:extLst>
          </p:cNvPr>
          <p:cNvSpPr>
            <a:spLocks noGrp="1"/>
          </p:cNvSpPr>
          <p:nvPr>
            <p:ph type="ctrTitle"/>
          </p:nvPr>
        </p:nvSpPr>
        <p:spPr>
          <a:xfrm>
            <a:off x="533400" y="895350"/>
            <a:ext cx="7315200" cy="2362200"/>
          </a:xfrm>
        </p:spPr>
        <p:txBody>
          <a:bodyPr/>
          <a:lstStyle/>
          <a:p>
            <a:r>
              <a:rPr lang="en-US" altLang="en-US" dirty="0"/>
              <a:t>Cytokine and CAM Antagonists</a:t>
            </a:r>
            <a:br>
              <a:rPr lang="en-US" altLang="en-US" dirty="0"/>
            </a:br>
            <a:endParaRPr lang="en-US" dirty="0"/>
          </a:p>
        </p:txBody>
      </p:sp>
    </p:spTree>
    <p:extLst>
      <p:ext uri="{BB962C8B-B14F-4D97-AF65-F5344CB8AC3E}">
        <p14:creationId xmlns:p14="http://schemas.microsoft.com/office/powerpoint/2010/main" val="2665347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6" name="Table 5">
            <a:extLst>
              <a:ext uri="{FF2B5EF4-FFF2-40B4-BE49-F238E27FC236}">
                <a16:creationId xmlns:a16="http://schemas.microsoft.com/office/drawing/2014/main" id="{599ADEB6-391E-0190-5DD0-D82E21803F48}"/>
              </a:ext>
            </a:extLst>
          </p:cNvPr>
          <p:cNvGraphicFramePr>
            <a:graphicFrameLocks noGrp="1"/>
          </p:cNvGraphicFramePr>
          <p:nvPr>
            <p:extLst>
              <p:ext uri="{D42A27DB-BD31-4B8C-83A1-F6EECF244321}">
                <p14:modId xmlns:p14="http://schemas.microsoft.com/office/powerpoint/2010/main" val="2544496461"/>
              </p:ext>
            </p:extLst>
          </p:nvPr>
        </p:nvGraphicFramePr>
        <p:xfrm>
          <a:off x="190499" y="742950"/>
          <a:ext cx="8763001" cy="3788724"/>
        </p:xfrm>
        <a:graphic>
          <a:graphicData uri="http://schemas.openxmlformats.org/drawingml/2006/table">
            <a:tbl>
              <a:tblPr firstRow="1" firstCol="1" lastRow="1" lastCol="1" bandRow="1" bandCol="1">
                <a:tableStyleId>{8799B23B-EC83-4686-B30A-512413B5E67A}</a:tableStyleId>
              </a:tblPr>
              <a:tblGrid>
                <a:gridCol w="1088751">
                  <a:extLst>
                    <a:ext uri="{9D8B030D-6E8A-4147-A177-3AD203B41FA5}">
                      <a16:colId xmlns:a16="http://schemas.microsoft.com/office/drawing/2014/main" val="3333218208"/>
                    </a:ext>
                  </a:extLst>
                </a:gridCol>
                <a:gridCol w="794802">
                  <a:extLst>
                    <a:ext uri="{9D8B030D-6E8A-4147-A177-3AD203B41FA5}">
                      <a16:colId xmlns:a16="http://schemas.microsoft.com/office/drawing/2014/main" val="3650922158"/>
                    </a:ext>
                  </a:extLst>
                </a:gridCol>
                <a:gridCol w="802369">
                  <a:extLst>
                    <a:ext uri="{9D8B030D-6E8A-4147-A177-3AD203B41FA5}">
                      <a16:colId xmlns:a16="http://schemas.microsoft.com/office/drawing/2014/main" val="1628793520"/>
                    </a:ext>
                  </a:extLst>
                </a:gridCol>
                <a:gridCol w="803002">
                  <a:extLst>
                    <a:ext uri="{9D8B030D-6E8A-4147-A177-3AD203B41FA5}">
                      <a16:colId xmlns:a16="http://schemas.microsoft.com/office/drawing/2014/main" val="659069819"/>
                    </a:ext>
                  </a:extLst>
                </a:gridCol>
                <a:gridCol w="803002">
                  <a:extLst>
                    <a:ext uri="{9D8B030D-6E8A-4147-A177-3AD203B41FA5}">
                      <a16:colId xmlns:a16="http://schemas.microsoft.com/office/drawing/2014/main" val="3370691317"/>
                    </a:ext>
                  </a:extLst>
                </a:gridCol>
                <a:gridCol w="803002">
                  <a:extLst>
                    <a:ext uri="{9D8B030D-6E8A-4147-A177-3AD203B41FA5}">
                      <a16:colId xmlns:a16="http://schemas.microsoft.com/office/drawing/2014/main" val="1172732325"/>
                    </a:ext>
                  </a:extLst>
                </a:gridCol>
                <a:gridCol w="803002">
                  <a:extLst>
                    <a:ext uri="{9D8B030D-6E8A-4147-A177-3AD203B41FA5}">
                      <a16:colId xmlns:a16="http://schemas.microsoft.com/office/drawing/2014/main" val="1145412582"/>
                    </a:ext>
                  </a:extLst>
                </a:gridCol>
                <a:gridCol w="803002">
                  <a:extLst>
                    <a:ext uri="{9D8B030D-6E8A-4147-A177-3AD203B41FA5}">
                      <a16:colId xmlns:a16="http://schemas.microsoft.com/office/drawing/2014/main" val="436791622"/>
                    </a:ext>
                  </a:extLst>
                </a:gridCol>
                <a:gridCol w="803002">
                  <a:extLst>
                    <a:ext uri="{9D8B030D-6E8A-4147-A177-3AD203B41FA5}">
                      <a16:colId xmlns:a16="http://schemas.microsoft.com/office/drawing/2014/main" val="707188556"/>
                    </a:ext>
                  </a:extLst>
                </a:gridCol>
                <a:gridCol w="1259067">
                  <a:extLst>
                    <a:ext uri="{9D8B030D-6E8A-4147-A177-3AD203B41FA5}">
                      <a16:colId xmlns:a16="http://schemas.microsoft.com/office/drawing/2014/main" val="2304813997"/>
                    </a:ext>
                  </a:extLst>
                </a:gridCol>
              </a:tblGrid>
              <a:tr h="401086">
                <a:tc>
                  <a:txBody>
                    <a:bodyPr/>
                    <a:lstStyle/>
                    <a:p>
                      <a:pPr marL="0" marR="0" algn="ctr">
                        <a:spcBef>
                          <a:spcPts val="200"/>
                        </a:spcBef>
                        <a:spcAft>
                          <a:spcPts val="200"/>
                        </a:spcAft>
                      </a:pPr>
                      <a:r>
                        <a:rPr lang="en-US" sz="900" dirty="0">
                          <a:solidFill>
                            <a:schemeClr val="tx1"/>
                          </a:solidFill>
                          <a:effectLst/>
                        </a:rPr>
                        <a:t>Drug</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rPr>
                        <a:t>Manufacturer</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rPr>
                        <a:t>Rheumatoid Arthritis (RA)</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rPr>
                        <a:t>Juvenile Idiopathic Arthritis (JIA)</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rPr>
                        <a:t>Ankylosing Spondylitis</a:t>
                      </a:r>
                      <a:br>
                        <a:rPr lang="en-US" sz="900" dirty="0">
                          <a:solidFill>
                            <a:schemeClr val="tx1"/>
                          </a:solidFill>
                          <a:effectLst/>
                        </a:rPr>
                      </a:br>
                      <a:r>
                        <a:rPr lang="en-US" sz="900" dirty="0">
                          <a:solidFill>
                            <a:schemeClr val="tx1"/>
                          </a:solidFill>
                          <a:effectLst/>
                        </a:rPr>
                        <a:t>(AS)</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rPr>
                        <a:t>Plaque Psoriasis (PSO)</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rPr>
                        <a:t>Psoriatic Arthritis</a:t>
                      </a:r>
                      <a:br>
                        <a:rPr lang="en-US" sz="900" dirty="0">
                          <a:solidFill>
                            <a:schemeClr val="tx1"/>
                          </a:solidFill>
                          <a:effectLst/>
                        </a:rPr>
                      </a:br>
                      <a:r>
                        <a:rPr lang="en-US" sz="900" dirty="0">
                          <a:solidFill>
                            <a:schemeClr val="tx1"/>
                          </a:solidFill>
                          <a:effectLst/>
                        </a:rPr>
                        <a:t>(PsA)</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rPr>
                        <a:t>Crohn’s Disease </a:t>
                      </a:r>
                      <a:br>
                        <a:rPr lang="en-US" sz="900" dirty="0">
                          <a:solidFill>
                            <a:schemeClr val="tx1"/>
                          </a:solidFill>
                          <a:effectLst/>
                        </a:rPr>
                      </a:br>
                      <a:r>
                        <a:rPr lang="en-US" sz="900" dirty="0">
                          <a:solidFill>
                            <a:schemeClr val="tx1"/>
                          </a:solidFill>
                          <a:effectLst/>
                        </a:rPr>
                        <a:t>(CD)</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rPr>
                        <a:t>Ulcerative Colitis </a:t>
                      </a:r>
                      <a:br>
                        <a:rPr lang="en-US" sz="900" dirty="0">
                          <a:solidFill>
                            <a:schemeClr val="tx1"/>
                          </a:solidFill>
                          <a:effectLst/>
                        </a:rPr>
                      </a:br>
                      <a:r>
                        <a:rPr lang="en-US" sz="900" dirty="0">
                          <a:solidFill>
                            <a:schemeClr val="tx1"/>
                          </a:solidFill>
                          <a:effectLst/>
                        </a:rPr>
                        <a:t>(UC)</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rPr>
                        <a:t>Other</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552127457"/>
                  </a:ext>
                </a:extLst>
              </a:tr>
              <a:tr h="133695">
                <a:tc gridSpan="10">
                  <a:txBody>
                    <a:bodyPr/>
                    <a:lstStyle/>
                    <a:p>
                      <a:pPr marL="0" marR="0" algn="ctr">
                        <a:spcBef>
                          <a:spcPts val="200"/>
                        </a:spcBef>
                        <a:spcAft>
                          <a:spcPts val="200"/>
                        </a:spcAft>
                      </a:pPr>
                      <a:r>
                        <a:rPr lang="en-US" sz="900" dirty="0">
                          <a:solidFill>
                            <a:schemeClr val="tx1"/>
                          </a:solidFill>
                          <a:effectLst/>
                        </a:rPr>
                        <a:t>Anti-Tumor Necrosis Factor (TNF) Biologics</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9446091"/>
                  </a:ext>
                </a:extLst>
              </a:tr>
              <a:tr h="534781">
                <a:tc>
                  <a:txBody>
                    <a:bodyPr/>
                    <a:lstStyle/>
                    <a:p>
                      <a:pPr marL="0" marR="0">
                        <a:spcBef>
                          <a:spcPts val="200"/>
                        </a:spcBef>
                        <a:spcAft>
                          <a:spcPts val="200"/>
                        </a:spcAft>
                      </a:pPr>
                      <a:r>
                        <a:rPr lang="en-US" sz="900">
                          <a:solidFill>
                            <a:schemeClr val="tx1"/>
                          </a:solidFill>
                          <a:effectLst/>
                        </a:rPr>
                        <a:t>adalimumab</a:t>
                      </a:r>
                      <a:r>
                        <a:rPr lang="en-US" sz="900" baseline="30000">
                          <a:solidFill>
                            <a:schemeClr val="tx1"/>
                          </a:solidFill>
                          <a:effectLst/>
                        </a:rPr>
                        <a:t> </a:t>
                      </a:r>
                      <a:br>
                        <a:rPr lang="en-US" sz="900">
                          <a:solidFill>
                            <a:schemeClr val="tx1"/>
                          </a:solidFill>
                          <a:effectLst/>
                        </a:rPr>
                      </a:br>
                      <a:r>
                        <a:rPr lang="en-US" sz="900">
                          <a:solidFill>
                            <a:schemeClr val="tx1"/>
                          </a:solidFill>
                          <a:effectLst/>
                        </a:rPr>
                        <a:t>(Humira®)</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spcBef>
                          <a:spcPts val="200"/>
                        </a:spcBef>
                        <a:spcAft>
                          <a:spcPts val="200"/>
                        </a:spcAft>
                      </a:pPr>
                      <a:r>
                        <a:rPr lang="en-US" sz="900" dirty="0" err="1">
                          <a:solidFill>
                            <a:schemeClr val="tx1"/>
                          </a:solidFill>
                          <a:effectLst/>
                        </a:rPr>
                        <a:t>Abbvie</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lgn="ctr">
                        <a:spcBef>
                          <a:spcPts val="200"/>
                        </a:spcBef>
                        <a:spcAft>
                          <a:spcPts val="200"/>
                        </a:spcAft>
                      </a:pPr>
                      <a:r>
                        <a:rPr lang="en-US" sz="900">
                          <a:solidFill>
                            <a:schemeClr val="tx1"/>
                          </a:solidFill>
                          <a:effectLs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rPr>
                        <a:t>X</a:t>
                      </a:r>
                      <a:br>
                        <a:rPr lang="en-US" sz="900">
                          <a:solidFill>
                            <a:schemeClr val="tx1"/>
                          </a:solidFill>
                          <a:effectLst/>
                        </a:rPr>
                      </a:br>
                      <a:r>
                        <a:rPr lang="en-US" sz="900">
                          <a:solidFill>
                            <a:schemeClr val="tx1"/>
                          </a:solidFill>
                          <a:effectLst/>
                        </a:rPr>
                        <a:t>(≥ 2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rPr>
                        <a:t>X</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rPr>
                        <a:t>X</a:t>
                      </a:r>
                      <a:br>
                        <a:rPr lang="en-US" sz="900">
                          <a:solidFill>
                            <a:schemeClr val="tx1"/>
                          </a:solidFill>
                          <a:effectLst/>
                        </a:rPr>
                      </a:br>
                      <a:r>
                        <a:rPr lang="en-US" sz="900">
                          <a:solidFill>
                            <a:schemeClr val="tx1"/>
                          </a:solidFill>
                          <a:effectLst/>
                        </a:rPr>
                        <a:t>(≥ 6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rPr>
                        <a:t>X</a:t>
                      </a:r>
                    </a:p>
                    <a:p>
                      <a:pPr marL="0" marR="0" algn="ctr">
                        <a:spcBef>
                          <a:spcPts val="200"/>
                        </a:spcBef>
                        <a:spcAft>
                          <a:spcPts val="200"/>
                        </a:spcAft>
                      </a:pPr>
                      <a:r>
                        <a:rPr lang="en-US" sz="900">
                          <a:solidFill>
                            <a:schemeClr val="tx1"/>
                          </a:solidFill>
                          <a:effectLst/>
                        </a:rPr>
                        <a:t>(≥ 5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rPr>
                        <a:t>Hidradenitis suppurativa (HS) (ages ≥ 12 years) </a:t>
                      </a:r>
                      <a:br>
                        <a:rPr lang="en-US" sz="900">
                          <a:solidFill>
                            <a:schemeClr val="tx1"/>
                          </a:solidFill>
                          <a:effectLst/>
                        </a:rPr>
                      </a:br>
                      <a:r>
                        <a:rPr lang="en-US" sz="900">
                          <a:solidFill>
                            <a:schemeClr val="tx1"/>
                          </a:solidFill>
                          <a:effectLst/>
                        </a:rPr>
                        <a:t>Uveitis (ages ≥ 2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4172370993"/>
                  </a:ext>
                </a:extLst>
              </a:tr>
              <a:tr h="316907">
                <a:tc>
                  <a:txBody>
                    <a:bodyPr/>
                    <a:lstStyle/>
                    <a:p>
                      <a:pPr marL="0" marR="0">
                        <a:spcBef>
                          <a:spcPts val="200"/>
                        </a:spcBef>
                        <a:spcAft>
                          <a:spcPts val="200"/>
                        </a:spcAft>
                      </a:pPr>
                      <a:r>
                        <a:rPr lang="en-US" sz="900">
                          <a:solidFill>
                            <a:schemeClr val="tx1"/>
                          </a:solidFill>
                          <a:effectLst/>
                          <a:highlight>
                            <a:srgbClr val="00FFFF"/>
                          </a:highlight>
                        </a:rPr>
                        <a:t>adalimumab-aacf Idacio®)</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spcBef>
                          <a:spcPts val="200"/>
                        </a:spcBef>
                        <a:spcAft>
                          <a:spcPts val="200"/>
                        </a:spcAft>
                      </a:pPr>
                      <a:r>
                        <a:rPr lang="en-US" sz="900">
                          <a:solidFill>
                            <a:schemeClr val="tx1"/>
                          </a:solidFill>
                          <a:effectLst/>
                          <a:highlight>
                            <a:srgbClr val="00FFFF"/>
                          </a:highlight>
                        </a:rPr>
                        <a:t>Fresenius Kabi</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X</a:t>
                      </a:r>
                      <a:br>
                        <a:rPr lang="en-US" sz="900" dirty="0">
                          <a:solidFill>
                            <a:schemeClr val="tx1"/>
                          </a:solidFill>
                          <a:effectLst/>
                          <a:highlight>
                            <a:srgbClr val="00FFFF"/>
                          </a:highlight>
                        </a:rPr>
                      </a:br>
                      <a:r>
                        <a:rPr lang="en-US" sz="900" dirty="0">
                          <a:solidFill>
                            <a:schemeClr val="tx1"/>
                          </a:solidFill>
                          <a:effectLst/>
                          <a:highlight>
                            <a:srgbClr val="00FFFF"/>
                          </a:highlight>
                        </a:rPr>
                        <a:t>(≥ 2 years)</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 6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1925630266"/>
                  </a:ext>
                </a:extLst>
              </a:tr>
              <a:tr h="316907">
                <a:tc>
                  <a:txBody>
                    <a:bodyPr/>
                    <a:lstStyle/>
                    <a:p>
                      <a:pPr marL="0" marR="0">
                        <a:spcBef>
                          <a:spcPts val="200"/>
                        </a:spcBef>
                        <a:spcAft>
                          <a:spcPts val="200"/>
                        </a:spcAft>
                      </a:pPr>
                      <a:r>
                        <a:rPr lang="en-US" sz="900">
                          <a:solidFill>
                            <a:schemeClr val="tx1"/>
                          </a:solidFill>
                          <a:effectLst/>
                          <a:highlight>
                            <a:srgbClr val="00FFFF"/>
                          </a:highlight>
                        </a:rPr>
                        <a:t>adalimumab-aaty (Yuflyma®)</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spcBef>
                          <a:spcPts val="200"/>
                        </a:spcBef>
                        <a:spcAft>
                          <a:spcPts val="200"/>
                        </a:spcAft>
                      </a:pPr>
                      <a:r>
                        <a:rPr lang="en-US" sz="900">
                          <a:solidFill>
                            <a:schemeClr val="tx1"/>
                          </a:solidFill>
                          <a:effectLst/>
                          <a:highlight>
                            <a:srgbClr val="00FFFF"/>
                          </a:highlight>
                        </a:rPr>
                        <a:t>Celltrion</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lgn="ctr">
                        <a:spcBef>
                          <a:spcPts val="200"/>
                        </a:spcBef>
                        <a:spcAft>
                          <a:spcPts val="200"/>
                        </a:spcAft>
                      </a:pPr>
                      <a:r>
                        <a:rPr lang="en-US" sz="900" dirty="0">
                          <a:solidFill>
                            <a:schemeClr val="tx1"/>
                          </a:solidFill>
                          <a:effectLst/>
                          <a:highlight>
                            <a:srgbClr val="00FFFF"/>
                          </a:highlight>
                        </a:rPr>
                        <a:t>X</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br>
                        <a:rPr lang="en-US" sz="900">
                          <a:solidFill>
                            <a:schemeClr val="tx1"/>
                          </a:solidFill>
                          <a:effectLst/>
                          <a:highlight>
                            <a:srgbClr val="00FFFF"/>
                          </a:highlight>
                        </a:rPr>
                      </a:br>
                      <a:r>
                        <a:rPr lang="en-US" sz="900">
                          <a:solidFill>
                            <a:schemeClr val="tx1"/>
                          </a:solidFill>
                          <a:effectLst/>
                          <a:highlight>
                            <a:srgbClr val="00FFFF"/>
                          </a:highlight>
                        </a:rPr>
                        <a:t>(≥ 2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 6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HS (adults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283719998"/>
                  </a:ext>
                </a:extLst>
              </a:tr>
              <a:tr h="316907">
                <a:tc>
                  <a:txBody>
                    <a:bodyPr/>
                    <a:lstStyle/>
                    <a:p>
                      <a:pPr marL="0" marR="0">
                        <a:spcBef>
                          <a:spcPts val="200"/>
                        </a:spcBef>
                        <a:spcAft>
                          <a:spcPts val="200"/>
                        </a:spcAft>
                      </a:pPr>
                      <a:r>
                        <a:rPr lang="en-US" sz="900">
                          <a:solidFill>
                            <a:schemeClr val="tx1"/>
                          </a:solidFill>
                          <a:effectLst/>
                          <a:highlight>
                            <a:srgbClr val="00FFFF"/>
                          </a:highlight>
                        </a:rPr>
                        <a:t>adalimumab-adaz (Hyrimoz®)</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spcBef>
                          <a:spcPts val="200"/>
                        </a:spcBef>
                        <a:spcAft>
                          <a:spcPts val="200"/>
                        </a:spcAft>
                      </a:pPr>
                      <a:r>
                        <a:rPr lang="en-US" sz="900">
                          <a:solidFill>
                            <a:schemeClr val="tx1"/>
                          </a:solidFill>
                          <a:effectLst/>
                          <a:highlight>
                            <a:srgbClr val="00FFFF"/>
                          </a:highlight>
                        </a:rPr>
                        <a:t>Sandoz</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X</a:t>
                      </a:r>
                      <a:br>
                        <a:rPr lang="en-US" sz="900" dirty="0">
                          <a:solidFill>
                            <a:schemeClr val="tx1"/>
                          </a:solidFill>
                          <a:effectLst/>
                          <a:highlight>
                            <a:srgbClr val="00FFFF"/>
                          </a:highlight>
                        </a:rPr>
                      </a:br>
                      <a:r>
                        <a:rPr lang="en-US" sz="900" dirty="0">
                          <a:solidFill>
                            <a:schemeClr val="tx1"/>
                          </a:solidFill>
                          <a:effectLst/>
                          <a:highlight>
                            <a:srgbClr val="00FFFF"/>
                          </a:highlight>
                        </a:rPr>
                        <a:t>(≥ 2 years)</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 6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r>
                        <a:rPr lang="en-US" sz="900">
                          <a:solidFill>
                            <a:schemeClr val="tx1"/>
                          </a:solidFill>
                          <a:effectLst/>
                        </a:rPr>
                        <a:t> </a:t>
                      </a:r>
                      <a:br>
                        <a:rPr lang="en-US" sz="900">
                          <a:solidFill>
                            <a:schemeClr val="tx1"/>
                          </a:solidFill>
                          <a:effectLst/>
                        </a:rPr>
                      </a:br>
                      <a:r>
                        <a:rPr lang="en-US" sz="900">
                          <a:solidFill>
                            <a:schemeClr val="tx1"/>
                          </a:solidFill>
                          <a:effectLst/>
                          <a:highlight>
                            <a:srgbClr val="00FFFF"/>
                          </a:highlight>
                        </a:rPr>
                        <a:t>(adults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HS (adults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3839293221"/>
                  </a:ext>
                </a:extLst>
              </a:tr>
              <a:tr h="359901">
                <a:tc>
                  <a:txBody>
                    <a:bodyPr/>
                    <a:lstStyle/>
                    <a:p>
                      <a:pPr marL="0" marR="0">
                        <a:spcBef>
                          <a:spcPts val="200"/>
                        </a:spcBef>
                        <a:spcAft>
                          <a:spcPts val="200"/>
                        </a:spcAft>
                      </a:pPr>
                      <a:r>
                        <a:rPr lang="en-US" sz="900">
                          <a:solidFill>
                            <a:schemeClr val="tx1"/>
                          </a:solidFill>
                          <a:effectLst/>
                          <a:highlight>
                            <a:srgbClr val="00FFFF"/>
                          </a:highlight>
                        </a:rPr>
                        <a:t>adalimumab-adbm (Cyltezo®)</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spcBef>
                          <a:spcPts val="200"/>
                        </a:spcBef>
                        <a:spcAft>
                          <a:spcPts val="200"/>
                        </a:spcAft>
                      </a:pPr>
                      <a:r>
                        <a:rPr lang="en-US" sz="900">
                          <a:solidFill>
                            <a:schemeClr val="tx1"/>
                          </a:solidFill>
                          <a:effectLst/>
                          <a:highlight>
                            <a:srgbClr val="00FFFF"/>
                          </a:highlight>
                        </a:rPr>
                        <a:t>Boehringer Ingelheim</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br>
                        <a:rPr lang="en-US" sz="900">
                          <a:solidFill>
                            <a:schemeClr val="tx1"/>
                          </a:solidFill>
                          <a:effectLst/>
                          <a:highlight>
                            <a:srgbClr val="00FFFF"/>
                          </a:highlight>
                        </a:rPr>
                      </a:br>
                      <a:r>
                        <a:rPr lang="en-US" sz="900">
                          <a:solidFill>
                            <a:schemeClr val="tx1"/>
                          </a:solidFill>
                          <a:effectLst/>
                          <a:highlight>
                            <a:srgbClr val="00FFFF"/>
                          </a:highlight>
                        </a:rPr>
                        <a:t>(≥ 2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X</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 6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r>
                        <a:rPr lang="en-US" sz="900">
                          <a:solidFill>
                            <a:schemeClr val="tx1"/>
                          </a:solidFill>
                          <a:effectLst/>
                        </a:rPr>
                        <a:t> </a:t>
                      </a:r>
                      <a:br>
                        <a:rPr lang="en-US" sz="900">
                          <a:solidFill>
                            <a:schemeClr val="tx1"/>
                          </a:solidFill>
                          <a:effectLst/>
                        </a:rPr>
                      </a:br>
                      <a:r>
                        <a:rPr lang="en-US" sz="900">
                          <a:solidFill>
                            <a:schemeClr val="tx1"/>
                          </a:solidFill>
                          <a:effectLst/>
                          <a:highlight>
                            <a:srgbClr val="00FFFF"/>
                          </a:highlight>
                        </a:rPr>
                        <a:t>(adults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HS (adults only)</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Uveitis (adults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1567270157"/>
                  </a:ext>
                </a:extLst>
              </a:tr>
              <a:tr h="316907">
                <a:tc>
                  <a:txBody>
                    <a:bodyPr/>
                    <a:lstStyle/>
                    <a:p>
                      <a:pPr marL="0" marR="0">
                        <a:spcBef>
                          <a:spcPts val="200"/>
                        </a:spcBef>
                        <a:spcAft>
                          <a:spcPts val="200"/>
                        </a:spcAft>
                      </a:pPr>
                      <a:r>
                        <a:rPr lang="en-US" sz="900">
                          <a:solidFill>
                            <a:schemeClr val="tx1"/>
                          </a:solidFill>
                          <a:effectLst/>
                          <a:highlight>
                            <a:srgbClr val="00FFFF"/>
                          </a:highlight>
                        </a:rPr>
                        <a:t>adalimumab-aqvh (Yusimry™)</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spcBef>
                          <a:spcPts val="200"/>
                        </a:spcBef>
                        <a:spcAft>
                          <a:spcPts val="200"/>
                        </a:spcAft>
                      </a:pPr>
                      <a:r>
                        <a:rPr lang="en-US" sz="900">
                          <a:solidFill>
                            <a:schemeClr val="tx1"/>
                          </a:solidFill>
                          <a:effectLst/>
                          <a:highlight>
                            <a:srgbClr val="00FFFF"/>
                          </a:highlight>
                        </a:rPr>
                        <a:t>Coherus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br>
                        <a:rPr lang="en-US" sz="900">
                          <a:solidFill>
                            <a:schemeClr val="tx1"/>
                          </a:solidFill>
                          <a:effectLst/>
                          <a:highlight>
                            <a:srgbClr val="00FFFF"/>
                          </a:highlight>
                        </a:rPr>
                      </a:br>
                      <a:r>
                        <a:rPr lang="en-US" sz="900">
                          <a:solidFill>
                            <a:schemeClr val="tx1"/>
                          </a:solidFill>
                          <a:effectLst/>
                          <a:highlight>
                            <a:srgbClr val="00FFFF"/>
                          </a:highlight>
                        </a:rPr>
                        <a:t>(≥ 2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X</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X</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X</a:t>
                      </a:r>
                      <a:endParaRPr lang="en-US" sz="900" dirty="0">
                        <a:solidFill>
                          <a:schemeClr val="tx1"/>
                        </a:solidFill>
                        <a:effectLst/>
                      </a:endParaRPr>
                    </a:p>
                    <a:p>
                      <a:pPr marL="0" marR="0" algn="ctr">
                        <a:spcBef>
                          <a:spcPts val="200"/>
                        </a:spcBef>
                        <a:spcAft>
                          <a:spcPts val="200"/>
                        </a:spcAft>
                      </a:pPr>
                      <a:r>
                        <a:rPr lang="en-US" sz="900" dirty="0">
                          <a:solidFill>
                            <a:schemeClr val="tx1"/>
                          </a:solidFill>
                          <a:effectLst/>
                          <a:highlight>
                            <a:srgbClr val="00FFFF"/>
                          </a:highlight>
                        </a:rPr>
                        <a:t>(≥ 6 years)</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r>
                        <a:rPr lang="en-US" sz="900">
                          <a:solidFill>
                            <a:schemeClr val="tx1"/>
                          </a:solidFill>
                          <a:effectLst/>
                        </a:rPr>
                        <a:t> </a:t>
                      </a:r>
                      <a:br>
                        <a:rPr lang="en-US" sz="900">
                          <a:solidFill>
                            <a:schemeClr val="tx1"/>
                          </a:solidFill>
                          <a:effectLst/>
                        </a:rPr>
                      </a:br>
                      <a:r>
                        <a:rPr lang="en-US" sz="900">
                          <a:solidFill>
                            <a:schemeClr val="tx1"/>
                          </a:solidFill>
                          <a:effectLst/>
                          <a:highlight>
                            <a:srgbClr val="00FFFF"/>
                          </a:highlight>
                        </a:rPr>
                        <a:t>(adults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HS (adults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718924313"/>
                  </a:ext>
                </a:extLst>
              </a:tr>
              <a:tr h="359901">
                <a:tc>
                  <a:txBody>
                    <a:bodyPr/>
                    <a:lstStyle/>
                    <a:p>
                      <a:pPr marL="0" marR="0">
                        <a:spcBef>
                          <a:spcPts val="200"/>
                        </a:spcBef>
                        <a:spcAft>
                          <a:spcPts val="200"/>
                        </a:spcAft>
                      </a:pPr>
                      <a:r>
                        <a:rPr lang="en-US" sz="900">
                          <a:solidFill>
                            <a:schemeClr val="tx1"/>
                          </a:solidFill>
                          <a:effectLst/>
                          <a:highlight>
                            <a:srgbClr val="00FFFF"/>
                          </a:highlight>
                        </a:rPr>
                        <a:t>adalimumab-atto</a:t>
                      </a:r>
                      <a:r>
                        <a:rPr lang="en-US" sz="900">
                          <a:solidFill>
                            <a:schemeClr val="tx1"/>
                          </a:solidFill>
                          <a:effectLst/>
                        </a:rPr>
                        <a:t> </a:t>
                      </a:r>
                      <a:r>
                        <a:rPr lang="en-US" sz="900">
                          <a:solidFill>
                            <a:schemeClr val="tx1"/>
                          </a:solidFill>
                          <a:effectLst/>
                          <a:highlight>
                            <a:srgbClr val="00FFFF"/>
                          </a:highlight>
                        </a:rPr>
                        <a:t>(Amjevita™)</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spcBef>
                          <a:spcPts val="200"/>
                        </a:spcBef>
                        <a:spcAft>
                          <a:spcPts val="200"/>
                        </a:spcAft>
                      </a:pPr>
                      <a:r>
                        <a:rPr lang="en-US" sz="900">
                          <a:solidFill>
                            <a:schemeClr val="tx1"/>
                          </a:solidFill>
                          <a:effectLst/>
                          <a:highlight>
                            <a:srgbClr val="00FFFF"/>
                          </a:highlight>
                        </a:rPr>
                        <a:t>Amgen</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br>
                        <a:rPr lang="en-US" sz="900">
                          <a:solidFill>
                            <a:schemeClr val="tx1"/>
                          </a:solidFill>
                          <a:effectLst/>
                          <a:highlight>
                            <a:srgbClr val="00FFFF"/>
                          </a:highlight>
                        </a:rPr>
                      </a:br>
                      <a:r>
                        <a:rPr lang="en-US" sz="900">
                          <a:solidFill>
                            <a:schemeClr val="tx1"/>
                          </a:solidFill>
                          <a:effectLst/>
                          <a:highlight>
                            <a:srgbClr val="00FFFF"/>
                          </a:highlight>
                        </a:rPr>
                        <a:t>(≥ 2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X</a:t>
                      </a:r>
                      <a:br>
                        <a:rPr lang="en-US" sz="900" dirty="0">
                          <a:solidFill>
                            <a:schemeClr val="tx1"/>
                          </a:solidFill>
                          <a:effectLst/>
                          <a:highlight>
                            <a:srgbClr val="00FFFF"/>
                          </a:highlight>
                        </a:rPr>
                      </a:br>
                      <a:r>
                        <a:rPr lang="en-US" sz="900" dirty="0">
                          <a:solidFill>
                            <a:schemeClr val="tx1"/>
                          </a:solidFill>
                          <a:effectLst/>
                          <a:highlight>
                            <a:srgbClr val="00FFFF"/>
                          </a:highlight>
                        </a:rPr>
                        <a:t>(≥ 6 years)</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X</a:t>
                      </a:r>
                      <a:endParaRPr lang="en-US" sz="900" dirty="0">
                        <a:solidFill>
                          <a:schemeClr val="tx1"/>
                        </a:solidFill>
                        <a:effectLst/>
                      </a:endParaRPr>
                    </a:p>
                    <a:p>
                      <a:pPr marL="0" marR="0" algn="ctr">
                        <a:spcBef>
                          <a:spcPts val="200"/>
                        </a:spcBef>
                        <a:spcAft>
                          <a:spcPts val="200"/>
                        </a:spcAft>
                      </a:pPr>
                      <a:r>
                        <a:rPr lang="en-US" sz="900" dirty="0">
                          <a:solidFill>
                            <a:schemeClr val="tx1"/>
                          </a:solidFill>
                          <a:effectLst/>
                          <a:highlight>
                            <a:srgbClr val="00FFFF"/>
                          </a:highlight>
                        </a:rPr>
                        <a:t>(adults only)</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HS (adults only)</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 Uveitis (adults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849917864"/>
                  </a:ext>
                </a:extLst>
              </a:tr>
              <a:tr h="359901">
                <a:tc>
                  <a:txBody>
                    <a:bodyPr/>
                    <a:lstStyle/>
                    <a:p>
                      <a:pPr marL="0" marR="0">
                        <a:spcBef>
                          <a:spcPts val="200"/>
                        </a:spcBef>
                        <a:spcAft>
                          <a:spcPts val="200"/>
                        </a:spcAft>
                      </a:pPr>
                      <a:r>
                        <a:rPr lang="en-US" sz="900">
                          <a:solidFill>
                            <a:schemeClr val="tx1"/>
                          </a:solidFill>
                          <a:effectLst/>
                          <a:highlight>
                            <a:srgbClr val="00FFFF"/>
                          </a:highlight>
                        </a:rPr>
                        <a:t>adalimumab-bwwd (Hadlima™)</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spcBef>
                          <a:spcPts val="200"/>
                        </a:spcBef>
                        <a:spcAft>
                          <a:spcPts val="200"/>
                        </a:spcAft>
                      </a:pPr>
                      <a:r>
                        <a:rPr lang="en-US" sz="900">
                          <a:solidFill>
                            <a:schemeClr val="tx1"/>
                          </a:solidFill>
                          <a:effectLst/>
                          <a:highlight>
                            <a:srgbClr val="00FFFF"/>
                          </a:highlight>
                        </a:rPr>
                        <a:t>Organon</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br>
                        <a:rPr lang="en-US" sz="900">
                          <a:solidFill>
                            <a:schemeClr val="tx1"/>
                          </a:solidFill>
                          <a:effectLst/>
                          <a:highlight>
                            <a:srgbClr val="00FFFF"/>
                          </a:highlight>
                        </a:rPr>
                      </a:br>
                      <a:r>
                        <a:rPr lang="en-US" sz="900">
                          <a:solidFill>
                            <a:schemeClr val="tx1"/>
                          </a:solidFill>
                          <a:effectLst/>
                          <a:highlight>
                            <a:srgbClr val="00FFFF"/>
                          </a:highlight>
                        </a:rPr>
                        <a:t>(≥ 2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br>
                        <a:rPr lang="en-US" sz="900">
                          <a:solidFill>
                            <a:schemeClr val="tx1"/>
                          </a:solidFill>
                          <a:effectLst/>
                          <a:highlight>
                            <a:srgbClr val="00FFFF"/>
                          </a:highlight>
                        </a:rPr>
                      </a:br>
                      <a:r>
                        <a:rPr lang="en-US" sz="900">
                          <a:solidFill>
                            <a:schemeClr val="tx1"/>
                          </a:solidFill>
                          <a:effectLst/>
                          <a:highlight>
                            <a:srgbClr val="00FFFF"/>
                          </a:highlight>
                        </a:rPr>
                        <a:t>(≥ 6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X</a:t>
                      </a:r>
                      <a:endParaRPr lang="en-US" sz="900" dirty="0">
                        <a:solidFill>
                          <a:schemeClr val="tx1"/>
                        </a:solidFill>
                        <a:effectLst/>
                      </a:endParaRPr>
                    </a:p>
                    <a:p>
                      <a:pPr marL="0" marR="0" algn="ctr">
                        <a:spcBef>
                          <a:spcPts val="200"/>
                        </a:spcBef>
                        <a:spcAft>
                          <a:spcPts val="200"/>
                        </a:spcAft>
                      </a:pPr>
                      <a:r>
                        <a:rPr lang="en-US" sz="900" dirty="0">
                          <a:solidFill>
                            <a:schemeClr val="tx1"/>
                          </a:solidFill>
                          <a:effectLst/>
                          <a:highlight>
                            <a:srgbClr val="00FFFF"/>
                          </a:highlight>
                        </a:rPr>
                        <a:t>(adults only)</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HS (adults only)</a:t>
                      </a:r>
                      <a:endParaRPr lang="en-US" sz="900" dirty="0">
                        <a:solidFill>
                          <a:schemeClr val="tx1"/>
                        </a:solidFill>
                        <a:effectLst/>
                      </a:endParaRPr>
                    </a:p>
                    <a:p>
                      <a:pPr marL="0" marR="0" algn="ctr">
                        <a:spcBef>
                          <a:spcPts val="200"/>
                        </a:spcBef>
                        <a:spcAft>
                          <a:spcPts val="200"/>
                        </a:spcAft>
                      </a:pPr>
                      <a:r>
                        <a:rPr lang="en-US" sz="900" dirty="0">
                          <a:solidFill>
                            <a:schemeClr val="tx1"/>
                          </a:solidFill>
                          <a:effectLst/>
                          <a:highlight>
                            <a:srgbClr val="00FFFF"/>
                          </a:highlight>
                        </a:rPr>
                        <a:t> Uveitis (adults only)</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1567509300"/>
                  </a:ext>
                </a:extLst>
              </a:tr>
              <a:tr h="316907">
                <a:tc>
                  <a:txBody>
                    <a:bodyPr/>
                    <a:lstStyle/>
                    <a:p>
                      <a:pPr marL="0" marR="0">
                        <a:spcBef>
                          <a:spcPts val="200"/>
                        </a:spcBef>
                        <a:spcAft>
                          <a:spcPts val="200"/>
                        </a:spcAft>
                      </a:pPr>
                      <a:r>
                        <a:rPr lang="en-US" sz="900">
                          <a:solidFill>
                            <a:schemeClr val="tx1"/>
                          </a:solidFill>
                          <a:effectLst/>
                          <a:highlight>
                            <a:srgbClr val="00FFFF"/>
                          </a:highlight>
                        </a:rPr>
                        <a:t>adalimumab-fkjp (Hulio®)</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spcBef>
                          <a:spcPts val="200"/>
                        </a:spcBef>
                        <a:spcAft>
                          <a:spcPts val="200"/>
                        </a:spcAft>
                      </a:pPr>
                      <a:r>
                        <a:rPr lang="en-US" sz="900">
                          <a:solidFill>
                            <a:schemeClr val="tx1"/>
                          </a:solidFill>
                          <a:effectLst/>
                          <a:highlight>
                            <a:srgbClr val="00FFFF"/>
                          </a:highlight>
                        </a:rPr>
                        <a:t>Mylan Specialty</a:t>
                      </a:r>
                      <a:r>
                        <a:rPr lang="en-US" sz="900" baseline="30000">
                          <a:solidFill>
                            <a:schemeClr val="tx1"/>
                          </a:solidFill>
                          <a:effectLst/>
                          <a:highlight>
                            <a:srgbClr val="00FFFF"/>
                          </a:highlight>
                        </a:rPr>
                        <a:t>†</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br>
                        <a:rPr lang="en-US" sz="900">
                          <a:solidFill>
                            <a:schemeClr val="tx1"/>
                          </a:solidFill>
                          <a:effectLst/>
                          <a:highlight>
                            <a:srgbClr val="00FFFF"/>
                          </a:highlight>
                        </a:rPr>
                      </a:br>
                      <a:r>
                        <a:rPr lang="en-US" sz="900">
                          <a:solidFill>
                            <a:schemeClr val="tx1"/>
                          </a:solidFill>
                          <a:effectLst/>
                          <a:highlight>
                            <a:srgbClr val="00FFFF"/>
                          </a:highlight>
                        </a:rPr>
                        <a:t>(≥ 2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(6 years)</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a:solidFill>
                            <a:schemeClr val="tx1"/>
                          </a:solidFill>
                          <a:effectLst/>
                          <a:highlight>
                            <a:srgbClr val="00FFFF"/>
                          </a:highlight>
                        </a:rPr>
                        <a:t>X</a:t>
                      </a:r>
                      <a:endParaRPr lang="en-US" sz="900">
                        <a:solidFill>
                          <a:schemeClr val="tx1"/>
                        </a:solidFill>
                        <a:effectLst/>
                      </a:endParaRPr>
                    </a:p>
                    <a:p>
                      <a:pPr marL="0" marR="0" algn="ctr">
                        <a:spcBef>
                          <a:spcPts val="200"/>
                        </a:spcBef>
                        <a:spcAft>
                          <a:spcPts val="200"/>
                        </a:spcAft>
                      </a:pPr>
                      <a:r>
                        <a:rPr lang="en-US" sz="900">
                          <a:solidFill>
                            <a:schemeClr val="tx1"/>
                          </a:solidFill>
                          <a:effectLst/>
                          <a:highlight>
                            <a:srgbClr val="00FFFF"/>
                          </a:highlight>
                        </a:rPr>
                        <a:t>(adults only)</a:t>
                      </a:r>
                      <a:endParaRPr lang="en-US" sz="9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tc>
                  <a:txBody>
                    <a:bodyPr/>
                    <a:lstStyle/>
                    <a:p>
                      <a:pPr marL="0" marR="0" algn="ctr">
                        <a:spcBef>
                          <a:spcPts val="200"/>
                        </a:spcBef>
                        <a:spcAft>
                          <a:spcPts val="200"/>
                        </a:spcAft>
                      </a:pPr>
                      <a:r>
                        <a:rPr lang="en-US" sz="900" dirty="0">
                          <a:solidFill>
                            <a:schemeClr val="tx1"/>
                          </a:solidFill>
                          <a:effectLst/>
                          <a:highlight>
                            <a:srgbClr val="00FFFF"/>
                          </a:highlight>
                        </a:rPr>
                        <a:t>HS (adults only)</a:t>
                      </a:r>
                      <a:endParaRPr lang="en-US"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4028" marR="14028" marT="0" marB="0" anchor="ctr"/>
                </a:tc>
                <a:extLst>
                  <a:ext uri="{0D108BD9-81ED-4DB2-BD59-A6C34878D82A}">
                    <a16:rowId xmlns:a16="http://schemas.microsoft.com/office/drawing/2014/main" val="625051868"/>
                  </a:ext>
                </a:extLst>
              </a:tr>
            </a:tbl>
          </a:graphicData>
        </a:graphic>
      </p:graphicFrame>
      <p:sp>
        <p:nvSpPr>
          <p:cNvPr id="7" name="Rectangle 1">
            <a:extLst>
              <a:ext uri="{FF2B5EF4-FFF2-40B4-BE49-F238E27FC236}">
                <a16:creationId xmlns:a16="http://schemas.microsoft.com/office/drawing/2014/main" id="{67A69C97-0AE8-E0ED-B3CB-C50EE4BB3546}"/>
              </a:ext>
            </a:extLst>
          </p:cNvPr>
          <p:cNvSpPr>
            <a:spLocks noChangeArrowheads="1"/>
          </p:cNvSpPr>
          <p:nvPr/>
        </p:nvSpPr>
        <p:spPr bwMode="auto">
          <a:xfrm>
            <a:off x="1905000" y="2250073"/>
            <a:ext cx="23485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5238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sp>
        <p:nvSpPr>
          <p:cNvPr id="7" name="Rectangle 1">
            <a:extLst>
              <a:ext uri="{FF2B5EF4-FFF2-40B4-BE49-F238E27FC236}">
                <a16:creationId xmlns:a16="http://schemas.microsoft.com/office/drawing/2014/main" id="{67A69C97-0AE8-E0ED-B3CB-C50EE4BB3546}"/>
              </a:ext>
            </a:extLst>
          </p:cNvPr>
          <p:cNvSpPr>
            <a:spLocks noChangeArrowheads="1"/>
          </p:cNvSpPr>
          <p:nvPr/>
        </p:nvSpPr>
        <p:spPr bwMode="auto">
          <a:xfrm>
            <a:off x="1905000" y="2250073"/>
            <a:ext cx="23485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2B6421F1-BF27-5DC7-7F21-B11B1A75E12D}"/>
              </a:ext>
            </a:extLst>
          </p:cNvPr>
          <p:cNvGraphicFramePr>
            <a:graphicFrameLocks noGrp="1"/>
          </p:cNvGraphicFramePr>
          <p:nvPr>
            <p:extLst>
              <p:ext uri="{D42A27DB-BD31-4B8C-83A1-F6EECF244321}">
                <p14:modId xmlns:p14="http://schemas.microsoft.com/office/powerpoint/2010/main" val="4095780518"/>
              </p:ext>
            </p:extLst>
          </p:nvPr>
        </p:nvGraphicFramePr>
        <p:xfrm>
          <a:off x="204085" y="742950"/>
          <a:ext cx="8735829" cy="3958176"/>
        </p:xfrm>
        <a:graphic>
          <a:graphicData uri="http://schemas.openxmlformats.org/drawingml/2006/table">
            <a:tbl>
              <a:tblPr firstRow="1" firstCol="1" lastRow="1" lastCol="1" bandRow="1" bandCol="1">
                <a:tableStyleId>{8799B23B-EC83-4686-B30A-512413B5E67A}</a:tableStyleId>
              </a:tblPr>
              <a:tblGrid>
                <a:gridCol w="972185">
                  <a:extLst>
                    <a:ext uri="{9D8B030D-6E8A-4147-A177-3AD203B41FA5}">
                      <a16:colId xmlns:a16="http://schemas.microsoft.com/office/drawing/2014/main" val="78969573"/>
                    </a:ext>
                  </a:extLst>
                </a:gridCol>
                <a:gridCol w="792337">
                  <a:extLst>
                    <a:ext uri="{9D8B030D-6E8A-4147-A177-3AD203B41FA5}">
                      <a16:colId xmlns:a16="http://schemas.microsoft.com/office/drawing/2014/main" val="2527878066"/>
                    </a:ext>
                  </a:extLst>
                </a:gridCol>
                <a:gridCol w="735741">
                  <a:extLst>
                    <a:ext uri="{9D8B030D-6E8A-4147-A177-3AD203B41FA5}">
                      <a16:colId xmlns:a16="http://schemas.microsoft.com/office/drawing/2014/main" val="4291066886"/>
                    </a:ext>
                  </a:extLst>
                </a:gridCol>
                <a:gridCol w="792337">
                  <a:extLst>
                    <a:ext uri="{9D8B030D-6E8A-4147-A177-3AD203B41FA5}">
                      <a16:colId xmlns:a16="http://schemas.microsoft.com/office/drawing/2014/main" val="4032094238"/>
                    </a:ext>
                  </a:extLst>
                </a:gridCol>
                <a:gridCol w="792337">
                  <a:extLst>
                    <a:ext uri="{9D8B030D-6E8A-4147-A177-3AD203B41FA5}">
                      <a16:colId xmlns:a16="http://schemas.microsoft.com/office/drawing/2014/main" val="1237135558"/>
                    </a:ext>
                  </a:extLst>
                </a:gridCol>
                <a:gridCol w="792337">
                  <a:extLst>
                    <a:ext uri="{9D8B030D-6E8A-4147-A177-3AD203B41FA5}">
                      <a16:colId xmlns:a16="http://schemas.microsoft.com/office/drawing/2014/main" val="2780868130"/>
                    </a:ext>
                  </a:extLst>
                </a:gridCol>
                <a:gridCol w="792337">
                  <a:extLst>
                    <a:ext uri="{9D8B030D-6E8A-4147-A177-3AD203B41FA5}">
                      <a16:colId xmlns:a16="http://schemas.microsoft.com/office/drawing/2014/main" val="3689390530"/>
                    </a:ext>
                  </a:extLst>
                </a:gridCol>
                <a:gridCol w="905528">
                  <a:extLst>
                    <a:ext uri="{9D8B030D-6E8A-4147-A177-3AD203B41FA5}">
                      <a16:colId xmlns:a16="http://schemas.microsoft.com/office/drawing/2014/main" val="1400580838"/>
                    </a:ext>
                  </a:extLst>
                </a:gridCol>
                <a:gridCol w="905528">
                  <a:extLst>
                    <a:ext uri="{9D8B030D-6E8A-4147-A177-3AD203B41FA5}">
                      <a16:colId xmlns:a16="http://schemas.microsoft.com/office/drawing/2014/main" val="3588983105"/>
                    </a:ext>
                  </a:extLst>
                </a:gridCol>
                <a:gridCol w="1255162">
                  <a:extLst>
                    <a:ext uri="{9D8B030D-6E8A-4147-A177-3AD203B41FA5}">
                      <a16:colId xmlns:a16="http://schemas.microsoft.com/office/drawing/2014/main" val="308233196"/>
                    </a:ext>
                  </a:extLst>
                </a:gridCol>
              </a:tblGrid>
              <a:tr h="537109">
                <a:tc>
                  <a:txBody>
                    <a:bodyPr/>
                    <a:lstStyle/>
                    <a:p>
                      <a:pPr marL="0" marR="0" algn="ctr">
                        <a:spcBef>
                          <a:spcPts val="200"/>
                        </a:spcBef>
                        <a:spcAft>
                          <a:spcPts val="200"/>
                        </a:spcAft>
                      </a:pPr>
                      <a:r>
                        <a:rPr lang="en-US" sz="1000" dirty="0">
                          <a:solidFill>
                            <a:schemeClr val="tx1"/>
                          </a:solidFill>
                          <a:effectLst/>
                        </a:rPr>
                        <a:t>Drug</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Manufacturer</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Rheumatoid Arthritis (RA)</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dirty="0">
                          <a:solidFill>
                            <a:schemeClr val="tx1"/>
                          </a:solidFill>
                          <a:effectLst/>
                        </a:rPr>
                        <a:t>Juvenile Idiopathic Arthritis (JIA)</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Ankylosing Spondylitis</a:t>
                      </a:r>
                      <a:br>
                        <a:rPr lang="en-US" sz="1000">
                          <a:solidFill>
                            <a:schemeClr val="tx1"/>
                          </a:solidFill>
                          <a:effectLst/>
                        </a:rPr>
                      </a:br>
                      <a:r>
                        <a:rPr lang="en-US" sz="1000">
                          <a:solidFill>
                            <a:schemeClr val="tx1"/>
                          </a:solidFill>
                          <a:effectLst/>
                        </a:rPr>
                        <a:t>(AS)</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Plaque Psoriasis (PSO)</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Psoriatic Arthritis</a:t>
                      </a:r>
                      <a:br>
                        <a:rPr lang="en-US" sz="1000">
                          <a:solidFill>
                            <a:schemeClr val="tx1"/>
                          </a:solidFill>
                          <a:effectLst/>
                        </a:rPr>
                      </a:br>
                      <a:r>
                        <a:rPr lang="en-US" sz="1000">
                          <a:solidFill>
                            <a:schemeClr val="tx1"/>
                          </a:solidFill>
                          <a:effectLst/>
                        </a:rPr>
                        <a:t>(PsA)</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Crohn’s Disease </a:t>
                      </a:r>
                      <a:br>
                        <a:rPr lang="en-US" sz="1000">
                          <a:solidFill>
                            <a:schemeClr val="tx1"/>
                          </a:solidFill>
                          <a:effectLst/>
                        </a:rPr>
                      </a:br>
                      <a:r>
                        <a:rPr lang="en-US" sz="1000">
                          <a:solidFill>
                            <a:schemeClr val="tx1"/>
                          </a:solidFill>
                          <a:effectLst/>
                        </a:rPr>
                        <a:t>(CD)</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Ulcerative Colitis </a:t>
                      </a:r>
                      <a:br>
                        <a:rPr lang="en-US" sz="1000">
                          <a:solidFill>
                            <a:schemeClr val="tx1"/>
                          </a:solidFill>
                          <a:effectLst/>
                        </a:rPr>
                      </a:br>
                      <a:r>
                        <a:rPr lang="en-US" sz="1000">
                          <a:solidFill>
                            <a:schemeClr val="tx1"/>
                          </a:solidFill>
                          <a:effectLst/>
                        </a:rPr>
                        <a:t>(UC)</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Other</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3456979078"/>
                  </a:ext>
                </a:extLst>
              </a:tr>
              <a:tr h="107422">
                <a:tc gridSpan="10">
                  <a:txBody>
                    <a:bodyPr/>
                    <a:lstStyle/>
                    <a:p>
                      <a:pPr marL="0" marR="0" algn="ctr">
                        <a:spcBef>
                          <a:spcPts val="200"/>
                        </a:spcBef>
                        <a:spcAft>
                          <a:spcPts val="200"/>
                        </a:spcAft>
                      </a:pPr>
                      <a:r>
                        <a:rPr lang="en-US" sz="1000" dirty="0">
                          <a:solidFill>
                            <a:schemeClr val="tx1"/>
                          </a:solidFill>
                          <a:effectLst/>
                        </a:rPr>
                        <a:t>Anti-Tumor Necrosis Factor (TNF) Biologics</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0492516"/>
                  </a:ext>
                </a:extLst>
              </a:tr>
              <a:tr h="326460">
                <a:tc>
                  <a:txBody>
                    <a:bodyPr/>
                    <a:lstStyle/>
                    <a:p>
                      <a:pPr marL="0" marR="0">
                        <a:spcBef>
                          <a:spcPts val="200"/>
                        </a:spcBef>
                        <a:spcAft>
                          <a:spcPts val="200"/>
                        </a:spcAft>
                      </a:pPr>
                      <a:r>
                        <a:rPr lang="en-US" sz="1000">
                          <a:solidFill>
                            <a:schemeClr val="tx1"/>
                          </a:solidFill>
                          <a:effectLst/>
                        </a:rPr>
                        <a:t>certolizumab pegol</a:t>
                      </a:r>
                      <a:br>
                        <a:rPr lang="en-US" sz="1000">
                          <a:solidFill>
                            <a:schemeClr val="tx1"/>
                          </a:solidFill>
                          <a:effectLst/>
                        </a:rPr>
                      </a:br>
                      <a:r>
                        <a:rPr lang="en-US" sz="1000">
                          <a:solidFill>
                            <a:schemeClr val="tx1"/>
                          </a:solidFill>
                          <a:effectLst/>
                        </a:rPr>
                        <a:t>(Cimzia®)</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spcBef>
                          <a:spcPts val="200"/>
                        </a:spcBef>
                        <a:spcAft>
                          <a:spcPts val="200"/>
                        </a:spcAft>
                      </a:pPr>
                      <a:r>
                        <a:rPr lang="en-US" sz="1000">
                          <a:solidFill>
                            <a:schemeClr val="tx1"/>
                          </a:solidFill>
                          <a:effectLst/>
                        </a:rPr>
                        <a:t>UCB</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800">
                          <a:solidFill>
                            <a:schemeClr val="tx1"/>
                          </a:solidFill>
                          <a:effectLst/>
                        </a:rPr>
                        <a:t>Non-radiographic axial spondyloarthritis (nr-axSpA)</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273302326"/>
                  </a:ext>
                </a:extLst>
              </a:tr>
              <a:tr h="373419">
                <a:tc>
                  <a:txBody>
                    <a:bodyPr/>
                    <a:lstStyle/>
                    <a:p>
                      <a:pPr marL="0" marR="0">
                        <a:spcBef>
                          <a:spcPts val="200"/>
                        </a:spcBef>
                        <a:spcAft>
                          <a:spcPts val="200"/>
                        </a:spcAft>
                      </a:pPr>
                      <a:r>
                        <a:rPr lang="en-US" sz="1000">
                          <a:solidFill>
                            <a:schemeClr val="tx1"/>
                          </a:solidFill>
                          <a:effectLst/>
                        </a:rPr>
                        <a:t>etanercept</a:t>
                      </a:r>
                    </a:p>
                    <a:p>
                      <a:pPr marL="0" marR="0">
                        <a:spcBef>
                          <a:spcPts val="200"/>
                        </a:spcBef>
                        <a:spcAft>
                          <a:spcPts val="200"/>
                        </a:spcAft>
                      </a:pPr>
                      <a:r>
                        <a:rPr lang="en-US" sz="1000">
                          <a:solidFill>
                            <a:schemeClr val="tx1"/>
                          </a:solidFill>
                          <a:effectLst/>
                        </a:rPr>
                        <a:t>(Enbrel®)</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spcBef>
                          <a:spcPts val="200"/>
                        </a:spcBef>
                        <a:spcAft>
                          <a:spcPts val="200"/>
                        </a:spcAft>
                      </a:pPr>
                      <a:r>
                        <a:rPr lang="en-US" sz="1000">
                          <a:solidFill>
                            <a:schemeClr val="tx1"/>
                          </a:solidFill>
                          <a:effectLst/>
                        </a:rPr>
                        <a:t>Amgen</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br>
                        <a:rPr lang="en-US" sz="1000">
                          <a:solidFill>
                            <a:schemeClr val="tx1"/>
                          </a:solidFill>
                          <a:effectLst/>
                        </a:rPr>
                      </a:br>
                      <a:r>
                        <a:rPr lang="en-US" sz="1000">
                          <a:solidFill>
                            <a:schemeClr val="tx1"/>
                          </a:solidFill>
                          <a:effectLst/>
                        </a:rPr>
                        <a:t>(≥ 2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br>
                        <a:rPr lang="en-US" sz="1000">
                          <a:solidFill>
                            <a:schemeClr val="tx1"/>
                          </a:solidFill>
                          <a:effectLst/>
                        </a:rPr>
                      </a:br>
                      <a:r>
                        <a:rPr lang="en-US" sz="1000">
                          <a:solidFill>
                            <a:schemeClr val="tx1"/>
                          </a:solidFill>
                          <a:effectLst/>
                        </a:rPr>
                        <a:t>(≥ 4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2400495153"/>
                  </a:ext>
                </a:extLst>
              </a:tr>
              <a:tr h="429688">
                <a:tc>
                  <a:txBody>
                    <a:bodyPr/>
                    <a:lstStyle/>
                    <a:p>
                      <a:pPr marL="0" marR="0">
                        <a:spcBef>
                          <a:spcPts val="200"/>
                        </a:spcBef>
                        <a:spcAft>
                          <a:spcPts val="200"/>
                        </a:spcAft>
                      </a:pPr>
                      <a:r>
                        <a:rPr lang="en-US" sz="1000">
                          <a:solidFill>
                            <a:schemeClr val="tx1"/>
                          </a:solidFill>
                          <a:effectLst/>
                        </a:rPr>
                        <a:t>golimumab SC</a:t>
                      </a:r>
                      <a:br>
                        <a:rPr lang="en-US" sz="1000">
                          <a:solidFill>
                            <a:schemeClr val="tx1"/>
                          </a:solidFill>
                          <a:effectLst/>
                        </a:rPr>
                      </a:br>
                      <a:r>
                        <a:rPr lang="en-US" sz="1000">
                          <a:solidFill>
                            <a:schemeClr val="tx1"/>
                          </a:solidFill>
                          <a:effectLst/>
                        </a:rPr>
                        <a:t>(Simponi®) </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spcBef>
                          <a:spcPts val="200"/>
                        </a:spcBef>
                        <a:spcAft>
                          <a:spcPts val="200"/>
                        </a:spcAft>
                      </a:pPr>
                      <a:r>
                        <a:rPr lang="en-US" sz="1000">
                          <a:solidFill>
                            <a:schemeClr val="tx1"/>
                          </a:solidFill>
                          <a:effectLst/>
                        </a:rPr>
                        <a:t>Janssen Biotech</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287853899"/>
                  </a:ext>
                </a:extLst>
              </a:tr>
              <a:tr h="336184">
                <a:tc>
                  <a:txBody>
                    <a:bodyPr/>
                    <a:lstStyle/>
                    <a:p>
                      <a:pPr marL="0" marR="0">
                        <a:spcBef>
                          <a:spcPts val="200"/>
                        </a:spcBef>
                        <a:spcAft>
                          <a:spcPts val="200"/>
                        </a:spcAft>
                      </a:pPr>
                      <a:r>
                        <a:rPr lang="en-US" sz="1000">
                          <a:solidFill>
                            <a:schemeClr val="tx1"/>
                          </a:solidFill>
                          <a:effectLst/>
                        </a:rPr>
                        <a:t>golimumab IV</a:t>
                      </a:r>
                      <a:br>
                        <a:rPr lang="en-US" sz="1000">
                          <a:solidFill>
                            <a:schemeClr val="tx1"/>
                          </a:solidFill>
                          <a:effectLst/>
                        </a:rPr>
                      </a:br>
                      <a:r>
                        <a:rPr lang="en-US" sz="1000">
                          <a:solidFill>
                            <a:schemeClr val="tx1"/>
                          </a:solidFill>
                          <a:effectLst/>
                        </a:rPr>
                        <a:t>(Simponi® Aria®) </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spcBef>
                          <a:spcPts val="200"/>
                        </a:spcBef>
                        <a:spcAft>
                          <a:spcPts val="200"/>
                        </a:spcAft>
                      </a:pPr>
                      <a:r>
                        <a:rPr lang="en-US" sz="1000">
                          <a:solidFill>
                            <a:schemeClr val="tx1"/>
                          </a:solidFill>
                          <a:effectLst/>
                        </a:rPr>
                        <a:t>Janssen Biotech</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br>
                        <a:rPr lang="en-US" sz="1000">
                          <a:solidFill>
                            <a:schemeClr val="tx1"/>
                          </a:solidFill>
                          <a:effectLst/>
                        </a:rPr>
                      </a:br>
                      <a:r>
                        <a:rPr lang="en-US" sz="1000">
                          <a:solidFill>
                            <a:schemeClr val="tx1"/>
                          </a:solidFill>
                          <a:effectLst/>
                        </a:rPr>
                        <a:t>(≥ 2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br>
                        <a:rPr lang="en-US" sz="1000">
                          <a:solidFill>
                            <a:schemeClr val="tx1"/>
                          </a:solidFill>
                          <a:effectLst/>
                        </a:rPr>
                      </a:br>
                      <a:r>
                        <a:rPr lang="en-US" sz="1000">
                          <a:solidFill>
                            <a:schemeClr val="tx1"/>
                          </a:solidFill>
                          <a:effectLst/>
                        </a:rPr>
                        <a:t>(≥ 2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586449057"/>
                  </a:ext>
                </a:extLst>
              </a:tr>
              <a:tr h="373419">
                <a:tc>
                  <a:txBody>
                    <a:bodyPr/>
                    <a:lstStyle/>
                    <a:p>
                      <a:pPr marL="0" marR="0">
                        <a:spcBef>
                          <a:spcPts val="200"/>
                        </a:spcBef>
                        <a:spcAft>
                          <a:spcPts val="200"/>
                        </a:spcAft>
                      </a:pPr>
                      <a:r>
                        <a:rPr lang="en-US" sz="1000">
                          <a:solidFill>
                            <a:schemeClr val="tx1"/>
                          </a:solidFill>
                          <a:effectLst/>
                        </a:rPr>
                        <a:t>infliximab</a:t>
                      </a:r>
                      <a:br>
                        <a:rPr lang="en-US" sz="1000">
                          <a:solidFill>
                            <a:schemeClr val="tx1"/>
                          </a:solidFill>
                          <a:effectLst/>
                        </a:rPr>
                      </a:br>
                      <a:r>
                        <a:rPr lang="en-US" sz="1000">
                          <a:solidFill>
                            <a:schemeClr val="tx1"/>
                          </a:solidFill>
                          <a:effectLst/>
                        </a:rPr>
                        <a:t>(Remicade®)</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spcBef>
                          <a:spcPts val="200"/>
                        </a:spcBef>
                        <a:spcAft>
                          <a:spcPts val="200"/>
                        </a:spcAft>
                      </a:pPr>
                      <a:r>
                        <a:rPr lang="en-US" sz="1000">
                          <a:solidFill>
                            <a:schemeClr val="tx1"/>
                          </a:solidFill>
                          <a:effectLst/>
                        </a:rPr>
                        <a:t>generic, Janssen Biotech</a:t>
                      </a:r>
                      <a:r>
                        <a:rPr lang="en-US" sz="1000" baseline="30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br>
                        <a:rPr lang="en-US" sz="1000">
                          <a:solidFill>
                            <a:schemeClr val="tx1"/>
                          </a:solidFill>
                          <a:effectLst/>
                        </a:rPr>
                      </a:br>
                      <a:r>
                        <a:rPr lang="en-US" sz="1000">
                          <a:solidFill>
                            <a:schemeClr val="tx1"/>
                          </a:solidFill>
                          <a:effectLst/>
                        </a:rPr>
                        <a:t>(≥ 6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p>
                    <a:p>
                      <a:pPr marL="0" marR="0" algn="ctr">
                        <a:spcBef>
                          <a:spcPts val="200"/>
                        </a:spcBef>
                        <a:spcAft>
                          <a:spcPts val="200"/>
                        </a:spcAft>
                      </a:pPr>
                      <a:r>
                        <a:rPr lang="en-US" sz="1000">
                          <a:solidFill>
                            <a:schemeClr val="tx1"/>
                          </a:solidFill>
                          <a:effectLst/>
                        </a:rPr>
                        <a:t>(≥ 6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826878480"/>
                  </a:ext>
                </a:extLst>
              </a:tr>
              <a:tr h="429688">
                <a:tc>
                  <a:txBody>
                    <a:bodyPr/>
                    <a:lstStyle/>
                    <a:p>
                      <a:pPr marL="0" marR="0">
                        <a:spcBef>
                          <a:spcPts val="200"/>
                        </a:spcBef>
                        <a:spcAft>
                          <a:spcPts val="200"/>
                        </a:spcAft>
                      </a:pPr>
                      <a:r>
                        <a:rPr lang="en-US" sz="1000">
                          <a:solidFill>
                            <a:schemeClr val="tx1"/>
                          </a:solidFill>
                          <a:effectLst/>
                        </a:rPr>
                        <a:t>infliximab-abda</a:t>
                      </a:r>
                      <a:br>
                        <a:rPr lang="en-US" sz="1000" baseline="30000">
                          <a:solidFill>
                            <a:schemeClr val="tx1"/>
                          </a:solidFill>
                          <a:effectLst/>
                        </a:rPr>
                      </a:br>
                      <a:r>
                        <a:rPr lang="en-US" sz="1000">
                          <a:solidFill>
                            <a:schemeClr val="tx1"/>
                          </a:solidFill>
                          <a:effectLst/>
                        </a:rPr>
                        <a:t>(Renflexis®)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spcBef>
                          <a:spcPts val="200"/>
                        </a:spcBef>
                        <a:spcAft>
                          <a:spcPts val="200"/>
                        </a:spcAft>
                      </a:pPr>
                      <a:r>
                        <a:rPr lang="en-US" sz="1000">
                          <a:solidFill>
                            <a:schemeClr val="tx1"/>
                          </a:solidFill>
                          <a:effectLst/>
                        </a:rPr>
                        <a:t>Merck/ Organon</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br>
                        <a:rPr lang="en-US" sz="1000">
                          <a:solidFill>
                            <a:schemeClr val="tx1"/>
                          </a:solidFill>
                          <a:effectLst/>
                        </a:rPr>
                      </a:br>
                      <a:r>
                        <a:rPr lang="en-US" sz="1000">
                          <a:solidFill>
                            <a:schemeClr val="tx1"/>
                          </a:solidFill>
                          <a:effectLst/>
                        </a:rPr>
                        <a:t>(≥ 6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p>
                    <a:p>
                      <a:pPr marL="0" marR="0" algn="ctr">
                        <a:spcBef>
                          <a:spcPts val="200"/>
                        </a:spcBef>
                        <a:spcAft>
                          <a:spcPts val="200"/>
                        </a:spcAft>
                      </a:pPr>
                      <a:r>
                        <a:rPr lang="en-US" sz="1000">
                          <a:solidFill>
                            <a:schemeClr val="tx1"/>
                          </a:solidFill>
                          <a:effectLst/>
                        </a:rPr>
                        <a:t>(≥ 6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2581470874"/>
                  </a:ext>
                </a:extLst>
              </a:tr>
              <a:tr h="315008">
                <a:tc>
                  <a:txBody>
                    <a:bodyPr/>
                    <a:lstStyle/>
                    <a:p>
                      <a:pPr marL="0" marR="0">
                        <a:spcBef>
                          <a:spcPts val="200"/>
                        </a:spcBef>
                        <a:spcAft>
                          <a:spcPts val="200"/>
                        </a:spcAft>
                      </a:pPr>
                      <a:r>
                        <a:rPr lang="en-US" sz="1000">
                          <a:solidFill>
                            <a:schemeClr val="tx1"/>
                          </a:solidFill>
                          <a:effectLst/>
                        </a:rPr>
                        <a:t>infliximab-axxq</a:t>
                      </a:r>
                      <a:br>
                        <a:rPr lang="en-US" sz="1000" baseline="30000">
                          <a:solidFill>
                            <a:schemeClr val="tx1"/>
                          </a:solidFill>
                          <a:effectLst/>
                        </a:rPr>
                      </a:br>
                      <a:r>
                        <a:rPr lang="en-US" sz="1000">
                          <a:solidFill>
                            <a:schemeClr val="tx1"/>
                          </a:solidFill>
                          <a:effectLst/>
                        </a:rPr>
                        <a:t>(Avsola®)</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spcBef>
                          <a:spcPts val="200"/>
                        </a:spcBef>
                        <a:spcAft>
                          <a:spcPts val="200"/>
                        </a:spcAft>
                      </a:pPr>
                      <a:r>
                        <a:rPr lang="en-US" sz="1000">
                          <a:solidFill>
                            <a:schemeClr val="tx1"/>
                          </a:solidFill>
                          <a:effectLst/>
                        </a:rPr>
                        <a:t>Amgen</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br>
                        <a:rPr lang="en-US" sz="1000">
                          <a:solidFill>
                            <a:schemeClr val="tx1"/>
                          </a:solidFill>
                          <a:effectLst/>
                        </a:rPr>
                      </a:br>
                      <a:r>
                        <a:rPr lang="en-US" sz="1000">
                          <a:solidFill>
                            <a:schemeClr val="tx1"/>
                          </a:solidFill>
                          <a:effectLst/>
                        </a:rPr>
                        <a:t>(≥ 6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p>
                    <a:p>
                      <a:pPr marL="0" marR="0" algn="ctr">
                        <a:spcBef>
                          <a:spcPts val="200"/>
                        </a:spcBef>
                        <a:spcAft>
                          <a:spcPts val="200"/>
                        </a:spcAft>
                      </a:pPr>
                      <a:r>
                        <a:rPr lang="en-US" sz="1000">
                          <a:solidFill>
                            <a:schemeClr val="tx1"/>
                          </a:solidFill>
                          <a:effectLst/>
                        </a:rPr>
                        <a:t>(≥ 6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1690494618"/>
                  </a:ext>
                </a:extLst>
              </a:tr>
              <a:tr h="429688">
                <a:tc>
                  <a:txBody>
                    <a:bodyPr/>
                    <a:lstStyle/>
                    <a:p>
                      <a:pPr marL="0" marR="0">
                        <a:spcBef>
                          <a:spcPts val="200"/>
                        </a:spcBef>
                        <a:spcAft>
                          <a:spcPts val="200"/>
                        </a:spcAft>
                      </a:pPr>
                      <a:r>
                        <a:rPr lang="en-US" sz="1000">
                          <a:solidFill>
                            <a:schemeClr val="tx1"/>
                          </a:solidFill>
                          <a:effectLst/>
                        </a:rPr>
                        <a:t>infliximab-dyyb</a:t>
                      </a:r>
                      <a:br>
                        <a:rPr lang="en-US" sz="1000">
                          <a:solidFill>
                            <a:schemeClr val="tx1"/>
                          </a:solidFill>
                          <a:effectLst/>
                        </a:rPr>
                      </a:br>
                      <a:r>
                        <a:rPr lang="en-US" sz="1000">
                          <a:solidFill>
                            <a:schemeClr val="tx1"/>
                          </a:solidFill>
                          <a:effectLst/>
                        </a:rPr>
                        <a:t>(Inflectra®)</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spcBef>
                          <a:spcPts val="200"/>
                        </a:spcBef>
                        <a:spcAft>
                          <a:spcPts val="200"/>
                        </a:spcAft>
                      </a:pPr>
                      <a:r>
                        <a:rPr lang="en-US" sz="1000">
                          <a:solidFill>
                            <a:schemeClr val="tx1"/>
                          </a:solidFill>
                          <a:effectLst/>
                        </a:rPr>
                        <a:t>Pfizer</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br>
                        <a:rPr lang="en-US" sz="1000">
                          <a:solidFill>
                            <a:schemeClr val="tx1"/>
                          </a:solidFill>
                          <a:effectLst/>
                        </a:rPr>
                      </a:br>
                      <a:r>
                        <a:rPr lang="en-US" sz="1000">
                          <a:solidFill>
                            <a:schemeClr val="tx1"/>
                          </a:solidFill>
                          <a:effectLst/>
                        </a:rPr>
                        <a:t>(≥ 6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a:solidFill>
                            <a:schemeClr val="tx1"/>
                          </a:solidFill>
                          <a:effectLst/>
                        </a:rPr>
                        <a:t>X</a:t>
                      </a:r>
                    </a:p>
                    <a:p>
                      <a:pPr marL="0" marR="0" algn="ctr">
                        <a:spcBef>
                          <a:spcPts val="200"/>
                        </a:spcBef>
                        <a:spcAft>
                          <a:spcPts val="200"/>
                        </a:spcAft>
                      </a:pPr>
                      <a:r>
                        <a:rPr lang="en-US" sz="1000">
                          <a:solidFill>
                            <a:schemeClr val="tx1"/>
                          </a:solidFill>
                          <a:effectLst/>
                        </a:rPr>
                        <a:t>(≥ 6 years)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dirty="0">
                          <a:solidFill>
                            <a:schemeClr val="tx1"/>
                          </a:solidFill>
                          <a:effectLst/>
                        </a:rPr>
                        <a:t>--</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2762444390"/>
                  </a:ext>
                </a:extLst>
              </a:tr>
            </a:tbl>
          </a:graphicData>
        </a:graphic>
      </p:graphicFrame>
      <p:sp>
        <p:nvSpPr>
          <p:cNvPr id="4" name="Rectangle 1">
            <a:extLst>
              <a:ext uri="{FF2B5EF4-FFF2-40B4-BE49-F238E27FC236}">
                <a16:creationId xmlns:a16="http://schemas.microsoft.com/office/drawing/2014/main" id="{5DE42EF0-D6D2-0FBF-7348-006321112BE8}"/>
              </a:ext>
            </a:extLst>
          </p:cNvPr>
          <p:cNvSpPr>
            <a:spLocks noChangeArrowheads="1"/>
          </p:cNvSpPr>
          <p:nvPr/>
        </p:nvSpPr>
        <p:spPr bwMode="auto">
          <a:xfrm>
            <a:off x="2617788" y="118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59404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sp>
        <p:nvSpPr>
          <p:cNvPr id="7" name="Rectangle 1">
            <a:extLst>
              <a:ext uri="{FF2B5EF4-FFF2-40B4-BE49-F238E27FC236}">
                <a16:creationId xmlns:a16="http://schemas.microsoft.com/office/drawing/2014/main" id="{67A69C97-0AE8-E0ED-B3CB-C50EE4BB3546}"/>
              </a:ext>
            </a:extLst>
          </p:cNvPr>
          <p:cNvSpPr>
            <a:spLocks noChangeArrowheads="1"/>
          </p:cNvSpPr>
          <p:nvPr/>
        </p:nvSpPr>
        <p:spPr bwMode="auto">
          <a:xfrm>
            <a:off x="1905000" y="2250073"/>
            <a:ext cx="23485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2B6421F1-BF27-5DC7-7F21-B11B1A75E12D}"/>
              </a:ext>
            </a:extLst>
          </p:cNvPr>
          <p:cNvGraphicFramePr>
            <a:graphicFrameLocks noGrp="1"/>
          </p:cNvGraphicFramePr>
          <p:nvPr>
            <p:extLst>
              <p:ext uri="{D42A27DB-BD31-4B8C-83A1-F6EECF244321}">
                <p14:modId xmlns:p14="http://schemas.microsoft.com/office/powerpoint/2010/main" val="1546437673"/>
              </p:ext>
            </p:extLst>
          </p:nvPr>
        </p:nvGraphicFramePr>
        <p:xfrm>
          <a:off x="204085" y="742950"/>
          <a:ext cx="8735829" cy="3975995"/>
        </p:xfrm>
        <a:graphic>
          <a:graphicData uri="http://schemas.openxmlformats.org/drawingml/2006/table">
            <a:tbl>
              <a:tblPr firstRow="1" firstCol="1" lastRow="1" lastCol="1" bandRow="1" bandCol="1">
                <a:tableStyleId>{8799B23B-EC83-4686-B30A-512413B5E67A}</a:tableStyleId>
              </a:tblPr>
              <a:tblGrid>
                <a:gridCol w="972185">
                  <a:extLst>
                    <a:ext uri="{9D8B030D-6E8A-4147-A177-3AD203B41FA5}">
                      <a16:colId xmlns:a16="http://schemas.microsoft.com/office/drawing/2014/main" val="78969573"/>
                    </a:ext>
                  </a:extLst>
                </a:gridCol>
                <a:gridCol w="792337">
                  <a:extLst>
                    <a:ext uri="{9D8B030D-6E8A-4147-A177-3AD203B41FA5}">
                      <a16:colId xmlns:a16="http://schemas.microsoft.com/office/drawing/2014/main" val="2527878066"/>
                    </a:ext>
                  </a:extLst>
                </a:gridCol>
                <a:gridCol w="735741">
                  <a:extLst>
                    <a:ext uri="{9D8B030D-6E8A-4147-A177-3AD203B41FA5}">
                      <a16:colId xmlns:a16="http://schemas.microsoft.com/office/drawing/2014/main" val="4291066886"/>
                    </a:ext>
                  </a:extLst>
                </a:gridCol>
                <a:gridCol w="792337">
                  <a:extLst>
                    <a:ext uri="{9D8B030D-6E8A-4147-A177-3AD203B41FA5}">
                      <a16:colId xmlns:a16="http://schemas.microsoft.com/office/drawing/2014/main" val="4032094238"/>
                    </a:ext>
                  </a:extLst>
                </a:gridCol>
                <a:gridCol w="792337">
                  <a:extLst>
                    <a:ext uri="{9D8B030D-6E8A-4147-A177-3AD203B41FA5}">
                      <a16:colId xmlns:a16="http://schemas.microsoft.com/office/drawing/2014/main" val="1237135558"/>
                    </a:ext>
                  </a:extLst>
                </a:gridCol>
                <a:gridCol w="792337">
                  <a:extLst>
                    <a:ext uri="{9D8B030D-6E8A-4147-A177-3AD203B41FA5}">
                      <a16:colId xmlns:a16="http://schemas.microsoft.com/office/drawing/2014/main" val="2780868130"/>
                    </a:ext>
                  </a:extLst>
                </a:gridCol>
                <a:gridCol w="792337">
                  <a:extLst>
                    <a:ext uri="{9D8B030D-6E8A-4147-A177-3AD203B41FA5}">
                      <a16:colId xmlns:a16="http://schemas.microsoft.com/office/drawing/2014/main" val="3689390530"/>
                    </a:ext>
                  </a:extLst>
                </a:gridCol>
                <a:gridCol w="905528">
                  <a:extLst>
                    <a:ext uri="{9D8B030D-6E8A-4147-A177-3AD203B41FA5}">
                      <a16:colId xmlns:a16="http://schemas.microsoft.com/office/drawing/2014/main" val="1400580838"/>
                    </a:ext>
                  </a:extLst>
                </a:gridCol>
                <a:gridCol w="905528">
                  <a:extLst>
                    <a:ext uri="{9D8B030D-6E8A-4147-A177-3AD203B41FA5}">
                      <a16:colId xmlns:a16="http://schemas.microsoft.com/office/drawing/2014/main" val="3588983105"/>
                    </a:ext>
                  </a:extLst>
                </a:gridCol>
                <a:gridCol w="1255162">
                  <a:extLst>
                    <a:ext uri="{9D8B030D-6E8A-4147-A177-3AD203B41FA5}">
                      <a16:colId xmlns:a16="http://schemas.microsoft.com/office/drawing/2014/main" val="308233196"/>
                    </a:ext>
                  </a:extLst>
                </a:gridCol>
              </a:tblGrid>
              <a:tr h="381000">
                <a:tc>
                  <a:txBody>
                    <a:bodyPr/>
                    <a:lstStyle/>
                    <a:p>
                      <a:pPr marL="0" marR="0" algn="ctr">
                        <a:spcBef>
                          <a:spcPts val="200"/>
                        </a:spcBef>
                        <a:spcAft>
                          <a:spcPts val="200"/>
                        </a:spcAft>
                      </a:pPr>
                      <a:r>
                        <a:rPr lang="en-US" sz="900" dirty="0">
                          <a:solidFill>
                            <a:schemeClr val="tx1"/>
                          </a:solidFill>
                          <a:effectLst/>
                        </a:rPr>
                        <a:t>Drug</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900">
                          <a:solidFill>
                            <a:schemeClr val="tx1"/>
                          </a:solidFill>
                          <a:effectLst/>
                        </a:rPr>
                        <a:t>Manufacturer</a:t>
                      </a:r>
                      <a:endPar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900">
                          <a:solidFill>
                            <a:schemeClr val="tx1"/>
                          </a:solidFill>
                          <a:effectLst/>
                        </a:rPr>
                        <a:t>Rheumatoid Arthritis (RA)</a:t>
                      </a:r>
                      <a:endPar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900" dirty="0">
                          <a:solidFill>
                            <a:schemeClr val="tx1"/>
                          </a:solidFill>
                          <a:effectLst/>
                        </a:rPr>
                        <a:t>Juvenile Idiopathic Arthritis (JIA)</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900">
                          <a:solidFill>
                            <a:schemeClr val="tx1"/>
                          </a:solidFill>
                          <a:effectLst/>
                        </a:rPr>
                        <a:t>Ankylosing Spondylitis</a:t>
                      </a:r>
                      <a:br>
                        <a:rPr lang="en-US" sz="900">
                          <a:solidFill>
                            <a:schemeClr val="tx1"/>
                          </a:solidFill>
                          <a:effectLst/>
                        </a:rPr>
                      </a:br>
                      <a:r>
                        <a:rPr lang="en-US" sz="900">
                          <a:solidFill>
                            <a:schemeClr val="tx1"/>
                          </a:solidFill>
                          <a:effectLst/>
                        </a:rPr>
                        <a:t>(AS)</a:t>
                      </a:r>
                      <a:endPar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a:solidFill>
                            <a:schemeClr val="tx1"/>
                          </a:solidFill>
                          <a:effectLst/>
                        </a:rPr>
                        <a:t>Plaque Psoriasis (PSO)</a:t>
                      </a:r>
                      <a:endPar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a:solidFill>
                            <a:schemeClr val="tx1"/>
                          </a:solidFill>
                          <a:effectLst/>
                        </a:rPr>
                        <a:t>Psoriatic Arthritis</a:t>
                      </a:r>
                      <a:br>
                        <a:rPr lang="en-US" sz="900">
                          <a:solidFill>
                            <a:schemeClr val="tx1"/>
                          </a:solidFill>
                          <a:effectLst/>
                        </a:rPr>
                      </a:br>
                      <a:r>
                        <a:rPr lang="en-US" sz="900">
                          <a:solidFill>
                            <a:schemeClr val="tx1"/>
                          </a:solidFill>
                          <a:effectLst/>
                        </a:rPr>
                        <a:t>(PsA)</a:t>
                      </a:r>
                      <a:endPar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a:solidFill>
                            <a:schemeClr val="tx1"/>
                          </a:solidFill>
                          <a:effectLst/>
                        </a:rPr>
                        <a:t>Crohn’s Disease </a:t>
                      </a:r>
                      <a:br>
                        <a:rPr lang="en-US" sz="900">
                          <a:solidFill>
                            <a:schemeClr val="tx1"/>
                          </a:solidFill>
                          <a:effectLst/>
                        </a:rPr>
                      </a:br>
                      <a:r>
                        <a:rPr lang="en-US" sz="900">
                          <a:solidFill>
                            <a:schemeClr val="tx1"/>
                          </a:solidFill>
                          <a:effectLst/>
                        </a:rPr>
                        <a:t>(CD)</a:t>
                      </a:r>
                      <a:endPar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a:solidFill>
                            <a:schemeClr val="tx1"/>
                          </a:solidFill>
                          <a:effectLst/>
                        </a:rPr>
                        <a:t>Ulcerative Colitis </a:t>
                      </a:r>
                      <a:br>
                        <a:rPr lang="en-US" sz="900">
                          <a:solidFill>
                            <a:schemeClr val="tx1"/>
                          </a:solidFill>
                          <a:effectLst/>
                        </a:rPr>
                      </a:br>
                      <a:r>
                        <a:rPr lang="en-US" sz="900">
                          <a:solidFill>
                            <a:schemeClr val="tx1"/>
                          </a:solidFill>
                          <a:effectLst/>
                        </a:rPr>
                        <a:t>(UC)</a:t>
                      </a:r>
                      <a:endPar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a:solidFill>
                            <a:schemeClr val="tx1"/>
                          </a:solidFill>
                          <a:effectLst/>
                        </a:rPr>
                        <a:t>Other</a:t>
                      </a:r>
                      <a:endPar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3456979078"/>
                  </a:ext>
                </a:extLst>
              </a:tr>
              <a:tr h="107422">
                <a:tc gridSpan="10">
                  <a:txBody>
                    <a:bodyPr/>
                    <a:lstStyle/>
                    <a:p>
                      <a:pPr marL="0" marR="0" algn="ctr">
                        <a:spcBef>
                          <a:spcPts val="200"/>
                        </a:spcBef>
                        <a:spcAft>
                          <a:spcPts val="200"/>
                        </a:spcAft>
                      </a:pPr>
                      <a:r>
                        <a:rPr lang="en-US" sz="900" dirty="0">
                          <a:solidFill>
                            <a:schemeClr val="tx1"/>
                          </a:solidFill>
                          <a:effectLst/>
                        </a:rPr>
                        <a:t>Anti-Tumor Necrosis Factor (TNF) Biologics</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0492516"/>
                  </a:ext>
                </a:extLst>
              </a:tr>
              <a:tr h="210991">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abatacept</a:t>
                      </a:r>
                      <a:br>
                        <a:rPr lang="en-US" sz="900" baseline="30000">
                          <a:effectLst/>
                          <a:latin typeface="Calibri" panose="020F0502020204030204" pitchFamily="34" charset="0"/>
                          <a:ea typeface="Times New Roman" panose="02020603050405020304" pitchFamily="18" charset="0"/>
                          <a:cs typeface="Times New Roman" panose="02020603050405020304" pitchFamily="18" charset="0"/>
                        </a:rPr>
                      </a:br>
                      <a:r>
                        <a:rPr lang="en-US" sz="900">
                          <a:effectLst/>
                          <a:latin typeface="Calibri" panose="020F0502020204030204" pitchFamily="34" charset="0"/>
                          <a:ea typeface="Times New Roman" panose="02020603050405020304" pitchFamily="18" charset="0"/>
                          <a:cs typeface="Times New Roman" panose="02020603050405020304" pitchFamily="18" charset="0"/>
                        </a:rPr>
                        <a:t>(Orencia®)</a:t>
                      </a:r>
                    </a:p>
                  </a:txBody>
                  <a:tcPr marL="27305" marR="27305" marT="0" marB="0"/>
                </a:tc>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Bristol-Myers Squibb</a:t>
                      </a:r>
                    </a:p>
                  </a:txBody>
                  <a:tcPr marL="27305" marR="27305" marT="0" marB="0"/>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a:t>
                      </a:r>
                      <a:br>
                        <a:rPr lang="en-US" sz="900">
                          <a:effectLst/>
                          <a:latin typeface="Calibri" panose="020F0502020204030204" pitchFamily="34" charset="0"/>
                          <a:ea typeface="Times New Roman" panose="02020603050405020304" pitchFamily="18" charset="0"/>
                          <a:cs typeface="Times New Roman" panose="02020603050405020304" pitchFamily="18" charset="0"/>
                        </a:rPr>
                      </a:br>
                      <a:r>
                        <a:rPr lang="en-US" sz="800">
                          <a:effectLst/>
                          <a:latin typeface="Calibri" panose="020F0502020204030204" pitchFamily="34" charset="0"/>
                          <a:ea typeface="Times New Roman" panose="02020603050405020304" pitchFamily="18" charset="0"/>
                          <a:cs typeface="Times New Roman" panose="02020603050405020304" pitchFamily="18" charset="0"/>
                        </a:rPr>
                        <a:t>(≥ 6 years: IV)</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 years: SC)</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Graft versus Host Disease (GVHD)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73302326"/>
                  </a:ext>
                </a:extLst>
              </a:tr>
              <a:tr h="373419">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anakinra</a:t>
                      </a:r>
                      <a:br>
                        <a:rPr lang="en-US" sz="900">
                          <a:effectLst/>
                          <a:latin typeface="Calibri" panose="020F0502020204030204" pitchFamily="34" charset="0"/>
                          <a:ea typeface="Times New Roman" panose="02020603050405020304" pitchFamily="18" charset="0"/>
                          <a:cs typeface="Times New Roman" panose="02020603050405020304" pitchFamily="18" charset="0"/>
                        </a:rPr>
                      </a:br>
                      <a:r>
                        <a:rPr lang="en-US" sz="900">
                          <a:effectLst/>
                          <a:latin typeface="Calibri" panose="020F0502020204030204" pitchFamily="34" charset="0"/>
                          <a:ea typeface="Times New Roman" panose="02020603050405020304" pitchFamily="18" charset="0"/>
                          <a:cs typeface="Times New Roman" panose="02020603050405020304" pitchFamily="18" charset="0"/>
                        </a:rPr>
                        <a:t>(Kineret®)</a:t>
                      </a:r>
                    </a:p>
                  </a:txBody>
                  <a:tcPr marL="27305" marR="27305" marT="0" marB="0"/>
                </a:tc>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Sobi-Swedish Orphan Biovitrum</a:t>
                      </a:r>
                    </a:p>
                  </a:txBody>
                  <a:tcPr marL="27305" marR="27305" marT="0" marB="0"/>
                </a:tc>
                <a:tc>
                  <a:txBody>
                    <a:bodyPr/>
                    <a:lstStyle/>
                    <a:p>
                      <a:pPr marL="0" marR="0" algn="ctr">
                        <a:spcBef>
                          <a:spcPts val="200"/>
                        </a:spcBef>
                        <a:spcAft>
                          <a:spcPts val="20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Cryopyrin-Associated Periodic Syndromes (CAPS)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00"/>
                        </a:spcBef>
                        <a:spcAft>
                          <a:spcPts val="20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Deficiency of Interleukin-1 Receptor Antagonist (DIRA)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400495153"/>
                  </a:ext>
                </a:extLst>
              </a:tr>
              <a:tr h="429688">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brodalumab (Siliq®)</a:t>
                      </a:r>
                    </a:p>
                  </a:txBody>
                  <a:tcPr marL="27305" marR="27305" marT="0" marB="0"/>
                </a:tc>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Bausch</a:t>
                      </a:r>
                    </a:p>
                  </a:txBody>
                  <a:tcPr marL="27305" marR="27305" marT="0" marB="0"/>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87853899"/>
                  </a:ext>
                </a:extLst>
              </a:tr>
              <a:tr h="336184">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canakinumab (Ilaris®) </a:t>
                      </a:r>
                    </a:p>
                  </a:txBody>
                  <a:tcPr marL="27305" marR="27305" marT="0" marB="0"/>
                </a:tc>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Novartis</a:t>
                      </a:r>
                    </a:p>
                  </a:txBody>
                  <a:tcPr marL="27305" marR="27305" marT="0" marB="0"/>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a:t>
                      </a:r>
                      <a:br>
                        <a:rPr lang="en-US" sz="900">
                          <a:effectLst/>
                          <a:latin typeface="Calibri" panose="020F0502020204030204" pitchFamily="34" charset="0"/>
                          <a:ea typeface="Times New Roman" panose="02020603050405020304" pitchFamily="18" charset="0"/>
                          <a:cs typeface="Times New Roman" panose="02020603050405020304" pitchFamily="18" charset="0"/>
                        </a:rPr>
                      </a:br>
                      <a:r>
                        <a:rPr lang="en-US" sz="800">
                          <a:effectLst/>
                          <a:latin typeface="Calibri" panose="020F0502020204030204" pitchFamily="34" charset="0"/>
                          <a:ea typeface="Times New Roman" panose="02020603050405020304" pitchFamily="18" charset="0"/>
                          <a:cs typeface="Times New Roman" panose="02020603050405020304" pitchFamily="18" charset="0"/>
                        </a:rPr>
                        <a:t>Still’s Disease and Systemic JIA</a:t>
                      </a: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2 years)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Periodic Fever syndromes, including CAPS, Tumor Necrosis Factor Receptor-Associated Periodic Syndrome (TRAPS), Hyperimmunoglobulin D Syndrome (HIDS)/ Mevalonate Kinase Deficiency (MKD), and Familial Mediterranean Fever (FMF)</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586449057"/>
                  </a:ext>
                </a:extLst>
              </a:tr>
              <a:tr h="373419">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guselkumab</a:t>
                      </a:r>
                      <a:br>
                        <a:rPr lang="en-US" sz="900">
                          <a:effectLst/>
                          <a:latin typeface="Calibri" panose="020F0502020204030204" pitchFamily="34" charset="0"/>
                          <a:ea typeface="Times New Roman" panose="02020603050405020304" pitchFamily="18" charset="0"/>
                          <a:cs typeface="Times New Roman" panose="02020603050405020304" pitchFamily="18" charset="0"/>
                        </a:rPr>
                      </a:br>
                      <a:r>
                        <a:rPr lang="en-US" sz="900">
                          <a:effectLst/>
                          <a:latin typeface="Calibri" panose="020F0502020204030204" pitchFamily="34" charset="0"/>
                          <a:ea typeface="Times New Roman" panose="02020603050405020304" pitchFamily="18" charset="0"/>
                          <a:cs typeface="Times New Roman" panose="02020603050405020304" pitchFamily="18" charset="0"/>
                        </a:rPr>
                        <a:t>(Tremfya®)</a:t>
                      </a:r>
                    </a:p>
                  </a:txBody>
                  <a:tcPr marL="27305" marR="27305" marT="0" marB="0"/>
                </a:tc>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Janssen Biotech</a:t>
                      </a:r>
                    </a:p>
                  </a:txBody>
                  <a:tcPr marL="27305" marR="27305" marT="0" marB="0"/>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826878480"/>
                  </a:ext>
                </a:extLst>
              </a:tr>
              <a:tr h="429688">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inebilizumab-cdon (Uplizna®)</a:t>
                      </a:r>
                    </a:p>
                  </a:txBody>
                  <a:tcPr marL="27305" marR="27305" marT="0" marB="0"/>
                </a:tc>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Horizon</a:t>
                      </a:r>
                    </a:p>
                  </a:txBody>
                  <a:tcPr marL="27305" marR="27305" marT="0" marB="0"/>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Neuromyelitis optica spectrum disorder (NMOSD)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581470874"/>
                  </a:ext>
                </a:extLst>
              </a:tr>
              <a:tr h="315008">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ixekizumab </a:t>
                      </a:r>
                      <a:br>
                        <a:rPr lang="en-US" sz="900">
                          <a:effectLst/>
                          <a:latin typeface="Calibri" panose="020F0502020204030204" pitchFamily="34" charset="0"/>
                          <a:ea typeface="Times New Roman" panose="02020603050405020304" pitchFamily="18" charset="0"/>
                          <a:cs typeface="Times New Roman" panose="02020603050405020304" pitchFamily="18" charset="0"/>
                        </a:rPr>
                      </a:br>
                      <a:r>
                        <a:rPr lang="en-US" sz="900">
                          <a:effectLst/>
                          <a:latin typeface="Calibri" panose="020F0502020204030204" pitchFamily="34" charset="0"/>
                          <a:ea typeface="Times New Roman" panose="02020603050405020304" pitchFamily="18" charset="0"/>
                          <a:cs typeface="Times New Roman" panose="02020603050405020304" pitchFamily="18" charset="0"/>
                        </a:rPr>
                        <a:t>(Taltz®)</a:t>
                      </a:r>
                    </a:p>
                  </a:txBody>
                  <a:tcPr marL="27305" marR="27305" marT="0" marB="0"/>
                </a:tc>
                <a:tc>
                  <a:txBody>
                    <a:bodyPr/>
                    <a:lstStyle/>
                    <a:p>
                      <a:pPr marL="0" marR="0">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Eli Lilly</a:t>
                      </a:r>
                    </a:p>
                  </a:txBody>
                  <a:tcPr marL="27305" marR="27305" marT="0" marB="0"/>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a:t>
                      </a:r>
                    </a:p>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 6 years)</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X </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nr-</a:t>
                      </a:r>
                      <a:r>
                        <a:rPr lang="en-US" sz="700" dirty="0" err="1">
                          <a:effectLst/>
                          <a:latin typeface="Calibri" panose="020F0502020204030204" pitchFamily="34" charset="0"/>
                          <a:ea typeface="Times New Roman" panose="02020603050405020304" pitchFamily="18" charset="0"/>
                          <a:cs typeface="Times New Roman" panose="02020603050405020304" pitchFamily="18" charset="0"/>
                        </a:rPr>
                        <a:t>axSpA</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690494618"/>
                  </a:ext>
                </a:extLst>
              </a:tr>
            </a:tbl>
          </a:graphicData>
        </a:graphic>
      </p:graphicFrame>
      <p:sp>
        <p:nvSpPr>
          <p:cNvPr id="4" name="Rectangle 1">
            <a:extLst>
              <a:ext uri="{FF2B5EF4-FFF2-40B4-BE49-F238E27FC236}">
                <a16:creationId xmlns:a16="http://schemas.microsoft.com/office/drawing/2014/main" id="{5DE42EF0-D6D2-0FBF-7348-006321112BE8}"/>
              </a:ext>
            </a:extLst>
          </p:cNvPr>
          <p:cNvSpPr>
            <a:spLocks noChangeArrowheads="1"/>
          </p:cNvSpPr>
          <p:nvPr/>
        </p:nvSpPr>
        <p:spPr bwMode="auto">
          <a:xfrm>
            <a:off x="2617788" y="118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1448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sp>
        <p:nvSpPr>
          <p:cNvPr id="7" name="Rectangle 1">
            <a:extLst>
              <a:ext uri="{FF2B5EF4-FFF2-40B4-BE49-F238E27FC236}">
                <a16:creationId xmlns:a16="http://schemas.microsoft.com/office/drawing/2014/main" id="{67A69C97-0AE8-E0ED-B3CB-C50EE4BB3546}"/>
              </a:ext>
            </a:extLst>
          </p:cNvPr>
          <p:cNvSpPr>
            <a:spLocks noChangeArrowheads="1"/>
          </p:cNvSpPr>
          <p:nvPr/>
        </p:nvSpPr>
        <p:spPr bwMode="auto">
          <a:xfrm>
            <a:off x="1905000" y="2250073"/>
            <a:ext cx="23485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2B6421F1-BF27-5DC7-7F21-B11B1A75E12D}"/>
              </a:ext>
            </a:extLst>
          </p:cNvPr>
          <p:cNvGraphicFramePr>
            <a:graphicFrameLocks noGrp="1"/>
          </p:cNvGraphicFramePr>
          <p:nvPr>
            <p:extLst>
              <p:ext uri="{D42A27DB-BD31-4B8C-83A1-F6EECF244321}">
                <p14:modId xmlns:p14="http://schemas.microsoft.com/office/powerpoint/2010/main" val="3037654314"/>
              </p:ext>
            </p:extLst>
          </p:nvPr>
        </p:nvGraphicFramePr>
        <p:xfrm>
          <a:off x="204085" y="742950"/>
          <a:ext cx="8735829" cy="3927032"/>
        </p:xfrm>
        <a:graphic>
          <a:graphicData uri="http://schemas.openxmlformats.org/drawingml/2006/table">
            <a:tbl>
              <a:tblPr firstRow="1" firstCol="1" lastRow="1" lastCol="1" bandRow="1" bandCol="1">
                <a:tableStyleId>{8799B23B-EC83-4686-B30A-512413B5E67A}</a:tableStyleId>
              </a:tblPr>
              <a:tblGrid>
                <a:gridCol w="1167515">
                  <a:extLst>
                    <a:ext uri="{9D8B030D-6E8A-4147-A177-3AD203B41FA5}">
                      <a16:colId xmlns:a16="http://schemas.microsoft.com/office/drawing/2014/main" val="78969573"/>
                    </a:ext>
                  </a:extLst>
                </a:gridCol>
                <a:gridCol w="609600">
                  <a:extLst>
                    <a:ext uri="{9D8B030D-6E8A-4147-A177-3AD203B41FA5}">
                      <a16:colId xmlns:a16="http://schemas.microsoft.com/office/drawing/2014/main" val="3800031092"/>
                    </a:ext>
                  </a:extLst>
                </a:gridCol>
                <a:gridCol w="723148">
                  <a:extLst>
                    <a:ext uri="{9D8B030D-6E8A-4147-A177-3AD203B41FA5}">
                      <a16:colId xmlns:a16="http://schemas.microsoft.com/office/drawing/2014/main" val="3989458575"/>
                    </a:ext>
                  </a:extLst>
                </a:gridCol>
                <a:gridCol w="792337">
                  <a:extLst>
                    <a:ext uri="{9D8B030D-6E8A-4147-A177-3AD203B41FA5}">
                      <a16:colId xmlns:a16="http://schemas.microsoft.com/office/drawing/2014/main" val="4032094238"/>
                    </a:ext>
                  </a:extLst>
                </a:gridCol>
                <a:gridCol w="792337">
                  <a:extLst>
                    <a:ext uri="{9D8B030D-6E8A-4147-A177-3AD203B41FA5}">
                      <a16:colId xmlns:a16="http://schemas.microsoft.com/office/drawing/2014/main" val="1237135558"/>
                    </a:ext>
                  </a:extLst>
                </a:gridCol>
                <a:gridCol w="792337">
                  <a:extLst>
                    <a:ext uri="{9D8B030D-6E8A-4147-A177-3AD203B41FA5}">
                      <a16:colId xmlns:a16="http://schemas.microsoft.com/office/drawing/2014/main" val="2780868130"/>
                    </a:ext>
                  </a:extLst>
                </a:gridCol>
                <a:gridCol w="792337">
                  <a:extLst>
                    <a:ext uri="{9D8B030D-6E8A-4147-A177-3AD203B41FA5}">
                      <a16:colId xmlns:a16="http://schemas.microsoft.com/office/drawing/2014/main" val="3689390530"/>
                    </a:ext>
                  </a:extLst>
                </a:gridCol>
                <a:gridCol w="905528">
                  <a:extLst>
                    <a:ext uri="{9D8B030D-6E8A-4147-A177-3AD203B41FA5}">
                      <a16:colId xmlns:a16="http://schemas.microsoft.com/office/drawing/2014/main" val="1400580838"/>
                    </a:ext>
                  </a:extLst>
                </a:gridCol>
                <a:gridCol w="688376">
                  <a:extLst>
                    <a:ext uri="{9D8B030D-6E8A-4147-A177-3AD203B41FA5}">
                      <a16:colId xmlns:a16="http://schemas.microsoft.com/office/drawing/2014/main" val="3588983105"/>
                    </a:ext>
                  </a:extLst>
                </a:gridCol>
                <a:gridCol w="1472314">
                  <a:extLst>
                    <a:ext uri="{9D8B030D-6E8A-4147-A177-3AD203B41FA5}">
                      <a16:colId xmlns:a16="http://schemas.microsoft.com/office/drawing/2014/main" val="2781724177"/>
                    </a:ext>
                  </a:extLst>
                </a:gridCol>
              </a:tblGrid>
              <a:tr h="381000">
                <a:tc>
                  <a:txBody>
                    <a:bodyPr/>
                    <a:lstStyle/>
                    <a:p>
                      <a:pPr marL="0" marR="0" algn="ctr">
                        <a:spcBef>
                          <a:spcPts val="200"/>
                        </a:spcBef>
                        <a:spcAft>
                          <a:spcPts val="200"/>
                        </a:spcAft>
                      </a:pPr>
                      <a:r>
                        <a:rPr lang="en-US" sz="900" dirty="0">
                          <a:solidFill>
                            <a:schemeClr val="tx1"/>
                          </a:solidFill>
                          <a:effectLst/>
                        </a:rPr>
                        <a:t>Drug</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900" dirty="0">
                          <a:solidFill>
                            <a:schemeClr val="tx1"/>
                          </a:solidFill>
                          <a:effectLst/>
                        </a:rPr>
                        <a:t>MFR</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900" dirty="0">
                          <a:solidFill>
                            <a:schemeClr val="tx1"/>
                          </a:solidFill>
                          <a:effectLst/>
                        </a:rPr>
                        <a:t>Rheumatoid Arthritis (RA)</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900" dirty="0">
                          <a:solidFill>
                            <a:schemeClr val="tx1"/>
                          </a:solidFill>
                          <a:effectLst/>
                        </a:rPr>
                        <a:t>Juvenile Idiopathic Arthritis (JIA)</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900">
                          <a:solidFill>
                            <a:schemeClr val="tx1"/>
                          </a:solidFill>
                          <a:effectLst/>
                        </a:rPr>
                        <a:t>Ankylosing Spondylitis</a:t>
                      </a:r>
                      <a:br>
                        <a:rPr lang="en-US" sz="900">
                          <a:solidFill>
                            <a:schemeClr val="tx1"/>
                          </a:solidFill>
                          <a:effectLst/>
                        </a:rPr>
                      </a:br>
                      <a:r>
                        <a:rPr lang="en-US" sz="900">
                          <a:solidFill>
                            <a:schemeClr val="tx1"/>
                          </a:solidFill>
                          <a:effectLst/>
                        </a:rPr>
                        <a:t>(AS)</a:t>
                      </a:r>
                      <a:endPar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dirty="0">
                          <a:solidFill>
                            <a:schemeClr val="tx1"/>
                          </a:solidFill>
                          <a:effectLst/>
                        </a:rPr>
                        <a:t>Plaque Psoriasis (PSO)</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dirty="0">
                          <a:solidFill>
                            <a:schemeClr val="tx1"/>
                          </a:solidFill>
                          <a:effectLst/>
                        </a:rPr>
                        <a:t>Psoriatic Arthritis</a:t>
                      </a:r>
                      <a:br>
                        <a:rPr lang="en-US" sz="900" dirty="0">
                          <a:solidFill>
                            <a:schemeClr val="tx1"/>
                          </a:solidFill>
                          <a:effectLst/>
                        </a:rPr>
                      </a:br>
                      <a:r>
                        <a:rPr lang="en-US" sz="900" dirty="0">
                          <a:solidFill>
                            <a:schemeClr val="tx1"/>
                          </a:solidFill>
                          <a:effectLst/>
                        </a:rPr>
                        <a:t>(PsA)</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dirty="0">
                          <a:solidFill>
                            <a:schemeClr val="tx1"/>
                          </a:solidFill>
                          <a:effectLst/>
                        </a:rPr>
                        <a:t>Crohn’s Disease </a:t>
                      </a:r>
                      <a:br>
                        <a:rPr lang="en-US" sz="900" dirty="0">
                          <a:solidFill>
                            <a:schemeClr val="tx1"/>
                          </a:solidFill>
                          <a:effectLst/>
                        </a:rPr>
                      </a:br>
                      <a:r>
                        <a:rPr lang="en-US" sz="900" dirty="0">
                          <a:solidFill>
                            <a:schemeClr val="tx1"/>
                          </a:solidFill>
                          <a:effectLst/>
                        </a:rPr>
                        <a:t>(CD)</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dirty="0">
                          <a:solidFill>
                            <a:schemeClr val="tx1"/>
                          </a:solidFill>
                          <a:effectLst/>
                        </a:rPr>
                        <a:t>Ulcerative Colitis </a:t>
                      </a:r>
                      <a:br>
                        <a:rPr lang="en-US" sz="900" dirty="0">
                          <a:solidFill>
                            <a:schemeClr val="tx1"/>
                          </a:solidFill>
                          <a:effectLst/>
                        </a:rPr>
                      </a:br>
                      <a:r>
                        <a:rPr lang="en-US" sz="900" dirty="0">
                          <a:solidFill>
                            <a:schemeClr val="tx1"/>
                          </a:solidFill>
                          <a:effectLst/>
                        </a:rPr>
                        <a:t>(UC)</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900" dirty="0">
                          <a:solidFill>
                            <a:schemeClr val="tx1"/>
                          </a:solidFill>
                          <a:effectLst/>
                        </a:rPr>
                        <a:t>Other</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3456979078"/>
                  </a:ext>
                </a:extLst>
              </a:tr>
              <a:tr h="107422">
                <a:tc gridSpan="10">
                  <a:txBody>
                    <a:bodyPr/>
                    <a:lstStyle/>
                    <a:p>
                      <a:pPr marL="0" marR="0" algn="ctr">
                        <a:spcBef>
                          <a:spcPts val="200"/>
                        </a:spcBef>
                        <a:spcAft>
                          <a:spcPts val="200"/>
                        </a:spcAft>
                      </a:pPr>
                      <a:r>
                        <a:rPr lang="en-US" sz="1000" b="1" kern="1200" dirty="0">
                          <a:solidFill>
                            <a:schemeClr val="tx1"/>
                          </a:solidFill>
                          <a:effectLst/>
                          <a:latin typeface="+mn-lt"/>
                          <a:ea typeface="+mn-ea"/>
                          <a:cs typeface="+mn-cs"/>
                        </a:rPr>
                        <a:t>Other Biologic Agents (Continued)</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0492516"/>
                  </a:ext>
                </a:extLst>
              </a:tr>
              <a:tr h="210991">
                <a:tc>
                  <a:txBody>
                    <a:bodyPr/>
                    <a:lstStyle/>
                    <a:p>
                      <a:pPr marL="0" marR="0">
                        <a:spcBef>
                          <a:spcPts val="200"/>
                        </a:spcBef>
                        <a:spcAft>
                          <a:spcPts val="2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rilonacept</a:t>
                      </a:r>
                      <a:br>
                        <a:rPr lang="en-US" sz="800" dirty="0">
                          <a:effectLst/>
                          <a:latin typeface="Calibri" panose="020F0502020204030204" pitchFamily="34" charset="0"/>
                          <a:ea typeface="Times New Roman" panose="02020603050405020304" pitchFamily="18" charset="0"/>
                          <a:cs typeface="Times New Roman" panose="02020603050405020304" pitchFamily="18" charset="0"/>
                        </a:rPr>
                      </a:b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800" dirty="0" err="1">
                          <a:effectLst/>
                          <a:latin typeface="Calibri" panose="020F0502020204030204" pitchFamily="34" charset="0"/>
                          <a:ea typeface="Times New Roman" panose="02020603050405020304" pitchFamily="18" charset="0"/>
                          <a:cs typeface="Times New Roman" panose="02020603050405020304" pitchFamily="18" charset="0"/>
                        </a:rPr>
                        <a:t>Arcalyst</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tc>
                <a:tc>
                  <a:txBody>
                    <a:bodyPr/>
                    <a:lstStyle/>
                    <a:p>
                      <a:pPr marL="0" marR="0">
                        <a:spcBef>
                          <a:spcPts val="200"/>
                        </a:spcBef>
                        <a:spcAft>
                          <a:spcPts val="200"/>
                        </a:spcAft>
                      </a:pPr>
                      <a:r>
                        <a:rPr lang="en-US" sz="800" dirty="0" err="1">
                          <a:effectLst/>
                          <a:latin typeface="Calibri" panose="020F0502020204030204" pitchFamily="34" charset="0"/>
                          <a:ea typeface="Times New Roman" panose="02020603050405020304" pitchFamily="18" charset="0"/>
                          <a:cs typeface="Times New Roman" panose="02020603050405020304" pitchFamily="18" charset="0"/>
                        </a:rPr>
                        <a:t>Kiniksa</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600">
                          <a:effectLst/>
                          <a:latin typeface="Calibri" panose="020F0502020204030204" pitchFamily="34" charset="0"/>
                          <a:ea typeface="Times New Roman" panose="02020603050405020304" pitchFamily="18" charset="0"/>
                          <a:cs typeface="Times New Roman" panose="02020603050405020304" pitchFamily="18" charset="0"/>
                        </a:rPr>
                        <a:t>Periodic Fever syndromes: CAPS, Familial Cold Autoinflammatory Syndrome (FCAS), and Muckle-Wells syndrome (MWS)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00"/>
                        </a:spcBef>
                        <a:spcAft>
                          <a:spcPts val="100"/>
                        </a:spcAft>
                      </a:pPr>
                      <a:r>
                        <a:rPr lang="en-US" sz="600">
                          <a:effectLst/>
                          <a:latin typeface="Calibri" panose="020F0502020204030204" pitchFamily="34" charset="0"/>
                          <a:ea typeface="Times New Roman" panose="02020603050405020304" pitchFamily="18" charset="0"/>
                          <a:cs typeface="Times New Roman" panose="02020603050405020304" pitchFamily="18" charset="0"/>
                        </a:rPr>
                        <a:t>DIRA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00"/>
                        </a:spcBef>
                        <a:spcAft>
                          <a:spcPts val="200"/>
                        </a:spcAft>
                      </a:pPr>
                      <a:r>
                        <a:rPr lang="en-US" sz="600">
                          <a:effectLst/>
                          <a:latin typeface="Calibri" panose="020F0502020204030204" pitchFamily="34" charset="0"/>
                          <a:ea typeface="Times New Roman" panose="02020603050405020304" pitchFamily="18" charset="0"/>
                          <a:cs typeface="Times New Roman" panose="02020603050405020304" pitchFamily="18" charset="0"/>
                        </a:rPr>
                        <a:t>Recurrent pericarditis</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73302326"/>
                  </a:ext>
                </a:extLst>
              </a:tr>
              <a:tr h="289560">
                <a:tc>
                  <a:txBody>
                    <a:bodyPr/>
                    <a:lstStyle/>
                    <a:p>
                      <a:pPr marL="0" marR="0">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risankizumab-rzaa (Skyrizi®)</a:t>
                      </a:r>
                    </a:p>
                  </a:txBody>
                  <a:tcPr marL="27305" marR="27305" marT="0" marB="0"/>
                </a:tc>
                <a:tc>
                  <a:txBody>
                    <a:bodyPr/>
                    <a:lstStyle/>
                    <a:p>
                      <a:pPr marL="0" marR="0">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Abbvie</a:t>
                      </a:r>
                    </a:p>
                  </a:txBody>
                  <a:tcPr marL="27305" marR="27305" marT="0" marB="0"/>
                </a:tc>
                <a:tc>
                  <a:txBody>
                    <a:bodyPr/>
                    <a:lstStyle/>
                    <a:p>
                      <a:pPr marL="0" marR="0">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extLst>
                  <a:ext uri="{0D108BD9-81ED-4DB2-BD59-A6C34878D82A}">
                    <a16:rowId xmlns:a16="http://schemas.microsoft.com/office/drawing/2014/main" val="2400495153"/>
                  </a:ext>
                </a:extLst>
              </a:tr>
              <a:tr h="289560">
                <a:tc>
                  <a:txBody>
                    <a:bodyPr/>
                    <a:lstStyle/>
                    <a:p>
                      <a:pPr marL="0" marR="0">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sarilumab</a:t>
                      </a:r>
                      <a:br>
                        <a:rPr lang="en-US" sz="800">
                          <a:effectLst/>
                          <a:latin typeface="Calibri" panose="020F0502020204030204" pitchFamily="34" charset="0"/>
                          <a:ea typeface="Times New Roman" panose="02020603050405020304" pitchFamily="18" charset="0"/>
                          <a:cs typeface="Times New Roman" panose="02020603050405020304" pitchFamily="18" charset="0"/>
                        </a:rPr>
                      </a:br>
                      <a:r>
                        <a:rPr lang="en-US" sz="800">
                          <a:effectLst/>
                          <a:latin typeface="Calibri" panose="020F0502020204030204" pitchFamily="34" charset="0"/>
                          <a:ea typeface="Times New Roman" panose="02020603050405020304" pitchFamily="18" charset="0"/>
                          <a:cs typeface="Times New Roman" panose="02020603050405020304" pitchFamily="18" charset="0"/>
                        </a:rPr>
                        <a:t>(Kevzara®)</a:t>
                      </a:r>
                      <a:r>
                        <a:rPr lang="en-US" sz="800" baseline="30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Sanofi-Aventis</a:t>
                      </a:r>
                    </a:p>
                  </a:txBody>
                  <a:tcPr marL="27305" marR="27305" marT="0" marB="0"/>
                </a:tc>
                <a:tc>
                  <a:txBody>
                    <a:bodyPr/>
                    <a:lstStyle/>
                    <a:p>
                      <a:pPr marL="0" marR="0">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60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Polymyalgia rheumatica (PMR)</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87853899"/>
                  </a:ext>
                </a:extLst>
              </a:tr>
              <a:tr h="336184">
                <a:tc>
                  <a:txBody>
                    <a:bodyPr/>
                    <a:lstStyle/>
                    <a:p>
                      <a:pPr marL="0" marR="0">
                        <a:spcBef>
                          <a:spcPts val="200"/>
                        </a:spcBef>
                        <a:spcAft>
                          <a:spcPts val="200"/>
                        </a:spcAft>
                      </a:pPr>
                      <a:r>
                        <a:rPr lang="en-US" sz="800" dirty="0" err="1">
                          <a:effectLst/>
                          <a:latin typeface="Calibri" panose="020F0502020204030204" pitchFamily="34" charset="0"/>
                          <a:ea typeface="Times New Roman" panose="02020603050405020304" pitchFamily="18" charset="0"/>
                          <a:cs typeface="Times New Roman" panose="02020603050405020304" pitchFamily="18" charset="0"/>
                        </a:rPr>
                        <a:t>satralizumab-mwge</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800" dirty="0" err="1">
                          <a:effectLst/>
                          <a:latin typeface="Calibri" panose="020F0502020204030204" pitchFamily="34" charset="0"/>
                          <a:ea typeface="Times New Roman" panose="02020603050405020304" pitchFamily="18" charset="0"/>
                          <a:cs typeface="Times New Roman" panose="02020603050405020304" pitchFamily="18" charset="0"/>
                        </a:rPr>
                        <a:t>Enspryng</a:t>
                      </a:r>
                      <a:r>
                        <a:rPr lang="en-US" sz="800" dirty="0">
                          <a:effectLst/>
                          <a:latin typeface="Calibri" panose="020F0502020204030204" pitchFamily="34" charset="0"/>
                          <a:ea typeface="Times New Roman" panose="02020603050405020304" pitchFamily="18" charset="0"/>
                          <a:cs typeface="Calibri" panose="020F0502020204030204" pitchFamily="34" charset="0"/>
                        </a:rPr>
                        <a:t>®</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tc>
                <a:tc>
                  <a:txBody>
                    <a:bodyPr/>
                    <a:lstStyle/>
                    <a:p>
                      <a:pPr marL="0" marR="0">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Genentech</a:t>
                      </a:r>
                    </a:p>
                  </a:txBody>
                  <a:tcPr marL="27305" marR="27305" marT="0" marB="0"/>
                </a:tc>
                <a:tc>
                  <a:txBody>
                    <a:bodyPr/>
                    <a:lstStyle/>
                    <a:p>
                      <a:pPr marL="0" marR="0">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600">
                          <a:effectLst/>
                          <a:latin typeface="Calibri" panose="020F0502020204030204" pitchFamily="34" charset="0"/>
                          <a:ea typeface="Times New Roman" panose="02020603050405020304" pitchFamily="18" charset="0"/>
                          <a:cs typeface="Times New Roman" panose="02020603050405020304" pitchFamily="18" charset="0"/>
                        </a:rPr>
                        <a:t>NMOSD</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586449057"/>
                  </a:ext>
                </a:extLst>
              </a:tr>
              <a:tr h="373419">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secukinumab</a:t>
                      </a:r>
                      <a:br>
                        <a:rPr lang="en-US" sz="800">
                          <a:effectLst/>
                          <a:latin typeface="Calibri" panose="020F0502020204030204" pitchFamily="34" charset="0"/>
                          <a:ea typeface="Times New Roman" panose="02020603050405020304" pitchFamily="18" charset="0"/>
                          <a:cs typeface="Times New Roman" panose="02020603050405020304" pitchFamily="18" charset="0"/>
                        </a:rPr>
                      </a:br>
                      <a:r>
                        <a:rPr lang="en-US" sz="800">
                          <a:effectLst/>
                          <a:latin typeface="Calibri" panose="020F0502020204030204" pitchFamily="34" charset="0"/>
                          <a:ea typeface="Times New Roman" panose="02020603050405020304" pitchFamily="18" charset="0"/>
                          <a:cs typeface="Times New Roman" panose="02020603050405020304" pitchFamily="18" charset="0"/>
                        </a:rPr>
                        <a:t>(Cosentyx®</a:t>
                      </a:r>
                      <a:r>
                        <a:rPr lang="en-US" sz="800">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Novartis</a:t>
                      </a:r>
                    </a:p>
                  </a:txBody>
                  <a:tcPr marL="27305" marR="27305" marT="0" marB="0"/>
                </a:tc>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 years)</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br>
                        <a:rPr lang="en-US" sz="800">
                          <a:effectLst/>
                          <a:latin typeface="Calibri" panose="020F0502020204030204" pitchFamily="34" charset="0"/>
                          <a:ea typeface="Times New Roman" panose="02020603050405020304" pitchFamily="18" charset="0"/>
                          <a:cs typeface="Times New Roman" panose="02020603050405020304" pitchFamily="18" charset="0"/>
                        </a:rPr>
                      </a:br>
                      <a:r>
                        <a:rPr lang="en-US" sz="800">
                          <a:effectLst/>
                          <a:latin typeface="Calibri" panose="020F0502020204030204" pitchFamily="34" charset="0"/>
                          <a:ea typeface="Times New Roman" panose="02020603050405020304" pitchFamily="18" charset="0"/>
                          <a:cs typeface="Times New Roman" panose="02020603050405020304" pitchFamily="18" charset="0"/>
                        </a:rPr>
                        <a:t>(≥ 2 years)</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600">
                          <a:effectLst/>
                          <a:latin typeface="Calibri" panose="020F0502020204030204" pitchFamily="34" charset="0"/>
                          <a:ea typeface="Times New Roman" panose="02020603050405020304" pitchFamily="18" charset="0"/>
                          <a:cs typeface="Times New Roman" panose="02020603050405020304" pitchFamily="18" charset="0"/>
                        </a:rPr>
                        <a:t>nr-axSpA</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00"/>
                        </a:spcBef>
                        <a:spcAft>
                          <a:spcPts val="100"/>
                        </a:spcAft>
                      </a:pPr>
                      <a:r>
                        <a:rPr lang="en-US" sz="600">
                          <a:effectLst/>
                          <a:latin typeface="Calibri" panose="020F0502020204030204" pitchFamily="34" charset="0"/>
                          <a:ea typeface="Times New Roman" panose="02020603050405020304" pitchFamily="18" charset="0"/>
                          <a:cs typeface="Times New Roman" panose="02020603050405020304" pitchFamily="18" charset="0"/>
                        </a:rPr>
                        <a:t>Enthesitis-related arthritis</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826878480"/>
                  </a:ext>
                </a:extLst>
              </a:tr>
              <a:tr h="280997">
                <a:tc>
                  <a:txBody>
                    <a:bodyPr/>
                    <a:lstStyle/>
                    <a:p>
                      <a:pPr marL="0" marR="0">
                        <a:spcBef>
                          <a:spcPts val="200"/>
                        </a:spcBef>
                        <a:spcAft>
                          <a:spcPts val="100"/>
                        </a:spcAft>
                      </a:pPr>
                      <a:r>
                        <a:rPr lang="en-US" sz="800" dirty="0" err="1">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spesolimab-sbzo</a:t>
                      </a:r>
                      <a:r>
                        <a:rPr lang="en-US" sz="8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a:t>
                      </a:r>
                      <a:r>
                        <a:rPr lang="en-US" sz="800" dirty="0" err="1">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Spevigo</a:t>
                      </a:r>
                      <a:r>
                        <a:rPr lang="en-US" sz="8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100"/>
                        </a:spcAft>
                      </a:pPr>
                      <a:r>
                        <a:rPr lang="en-US" sz="8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Boehringer Ingelheim</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100"/>
                        </a:spcAft>
                      </a:pPr>
                      <a:r>
                        <a:rPr lang="en-US" sz="80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80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80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80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8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8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8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600"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Generalized pustular psoriasis (GPP)</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581470874"/>
                  </a:ext>
                </a:extLst>
              </a:tr>
              <a:tr h="315008">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tildrakizumab-asmn (Ilumya®)</a:t>
                      </a:r>
                    </a:p>
                  </a:txBody>
                  <a:tcPr marL="27305" marR="27305" marT="0" marB="0"/>
                </a:tc>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Sun</a:t>
                      </a:r>
                    </a:p>
                  </a:txBody>
                  <a:tcPr marL="27305" marR="27305" marT="0" marB="0"/>
                </a:tc>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extLst>
                  <a:ext uri="{0D108BD9-81ED-4DB2-BD59-A6C34878D82A}">
                    <a16:rowId xmlns:a16="http://schemas.microsoft.com/office/drawing/2014/main" val="1690494618"/>
                  </a:ext>
                </a:extLst>
              </a:tr>
              <a:tr h="315008">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tocilizumab</a:t>
                      </a:r>
                      <a:b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a:effectLst/>
                          <a:latin typeface="Calibri" panose="020F0502020204030204" pitchFamily="34" charset="0"/>
                          <a:ea typeface="Times New Roman" panose="02020603050405020304" pitchFamily="18" charset="0"/>
                          <a:cs typeface="Times New Roman" panose="02020603050405020304" pitchFamily="18" charset="0"/>
                        </a:rPr>
                        <a:t>(Actemra®)</a:t>
                      </a:r>
                    </a:p>
                  </a:txBody>
                  <a:tcPr marL="27305" marR="27305" marT="0" marB="0"/>
                </a:tc>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Genentech</a:t>
                      </a:r>
                    </a:p>
                  </a:txBody>
                  <a:tcPr marL="27305" marR="27305" marT="0" marB="0"/>
                </a:tc>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 </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 </a:t>
                      </a:r>
                      <a:br>
                        <a:rPr lang="en-US" sz="800">
                          <a:effectLst/>
                          <a:latin typeface="Calibri" panose="020F0502020204030204" pitchFamily="34" charset="0"/>
                          <a:ea typeface="Times New Roman" panose="02020603050405020304" pitchFamily="18" charset="0"/>
                          <a:cs typeface="Times New Roman" panose="02020603050405020304" pitchFamily="18" charset="0"/>
                        </a:rPr>
                      </a:br>
                      <a:r>
                        <a:rPr lang="en-US" sz="800">
                          <a:effectLst/>
                          <a:latin typeface="Calibri" panose="020F0502020204030204" pitchFamily="34" charset="0"/>
                          <a:ea typeface="Times New Roman" panose="02020603050405020304" pitchFamily="18" charset="0"/>
                          <a:cs typeface="Times New Roman" panose="02020603050405020304" pitchFamily="18" charset="0"/>
                        </a:rPr>
                        <a:t>(≥ 2 years)</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600">
                          <a:effectLst/>
                          <a:latin typeface="Calibri" panose="020F0502020204030204" pitchFamily="34" charset="0"/>
                          <a:ea typeface="Times New Roman" panose="02020603050405020304" pitchFamily="18" charset="0"/>
                          <a:cs typeface="Times New Roman" panose="02020603050405020304" pitchFamily="18" charset="0"/>
                        </a:rPr>
                        <a:t>Giant Cell Arteritis (GCA)</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00"/>
                        </a:spcBef>
                        <a:spcAft>
                          <a:spcPts val="100"/>
                        </a:spcAft>
                      </a:pPr>
                      <a:r>
                        <a:rPr lang="en-US" sz="600">
                          <a:effectLst/>
                          <a:latin typeface="Calibri" panose="020F0502020204030204" pitchFamily="34" charset="0"/>
                          <a:ea typeface="Times New Roman" panose="02020603050405020304" pitchFamily="18" charset="0"/>
                          <a:cs typeface="Times New Roman" panose="02020603050405020304" pitchFamily="18" charset="0"/>
                        </a:rPr>
                        <a:t>Systemic Sclerosis-Associated Interstitial Lung Disease (SSc-ILD)</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810379263"/>
                  </a:ext>
                </a:extLst>
              </a:tr>
              <a:tr h="315008">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Arial" panose="020B0604020202020204" pitchFamily="34" charset="0"/>
                        </a:rPr>
                        <a:t>ustekinumab</a:t>
                      </a:r>
                      <a:br>
                        <a:rPr lang="en-US" sz="800">
                          <a:effectLst/>
                          <a:latin typeface="Calibri" panose="020F0502020204030204" pitchFamily="34" charset="0"/>
                          <a:ea typeface="Times New Roman" panose="02020603050405020304" pitchFamily="18" charset="0"/>
                          <a:cs typeface="Times New Roman" panose="02020603050405020304" pitchFamily="18" charset="0"/>
                        </a:rPr>
                      </a:br>
                      <a:r>
                        <a:rPr lang="en-US" sz="800">
                          <a:effectLst/>
                          <a:latin typeface="Calibri" panose="020F0502020204030204" pitchFamily="34" charset="0"/>
                          <a:ea typeface="Times New Roman" panose="02020603050405020304" pitchFamily="18" charset="0"/>
                          <a:cs typeface="Arial" panose="020B0604020202020204" pitchFamily="34" charset="0"/>
                        </a:rPr>
                        <a:t>(Stelara</a:t>
                      </a:r>
                      <a:r>
                        <a:rPr lang="en-US" sz="800">
                          <a:effectLst/>
                          <a:latin typeface="Calibri" panose="020F0502020204030204" pitchFamily="34" charset="0"/>
                          <a:ea typeface="Times New Roman" panose="02020603050405020304" pitchFamily="18" charset="0"/>
                          <a:cs typeface="Times New Roman" panose="02020603050405020304" pitchFamily="18" charset="0"/>
                        </a:rPr>
                        <a:t>®</a:t>
                      </a:r>
                      <a:r>
                        <a:rPr lang="en-US" sz="800">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Janssen Biotech</a:t>
                      </a:r>
                    </a:p>
                  </a:txBody>
                  <a:tcPr marL="27305" marR="27305" marT="0" marB="0"/>
                </a:tc>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 years)</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6 years)</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74039323"/>
                  </a:ext>
                </a:extLst>
              </a:tr>
              <a:tr h="315008">
                <a:tc>
                  <a:txBody>
                    <a:bodyPr/>
                    <a:lstStyle/>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Arial" panose="020B0604020202020204" pitchFamily="34" charset="0"/>
                        </a:rPr>
                        <a:t>vedolizumab</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100"/>
                        </a:spcAft>
                      </a:pPr>
                      <a:r>
                        <a:rPr lang="en-US" sz="800">
                          <a:effectLst/>
                          <a:latin typeface="Calibri" panose="020F0502020204030204" pitchFamily="34" charset="0"/>
                          <a:ea typeface="Times New Roman" panose="02020603050405020304" pitchFamily="18" charset="0"/>
                          <a:cs typeface="Arial" panose="020B0604020202020204" pitchFamily="34" charset="0"/>
                        </a:rPr>
                        <a:t>(Entyvio</a:t>
                      </a:r>
                      <a:r>
                        <a:rPr lang="en-US" sz="800">
                          <a:effectLst/>
                          <a:latin typeface="Calibri" panose="020F0502020204030204" pitchFamily="34" charset="0"/>
                          <a:ea typeface="Times New Roman" panose="02020603050405020304" pitchFamily="18" charset="0"/>
                          <a:cs typeface="Times New Roman" panose="02020603050405020304" pitchFamily="18" charset="0"/>
                        </a:rPr>
                        <a:t>®</a:t>
                      </a:r>
                      <a:r>
                        <a:rPr lang="en-US" sz="800">
                          <a:effectLst/>
                          <a:latin typeface="Calibri" panose="020F0502020204030204" pitchFamily="34" charset="0"/>
                          <a:ea typeface="Times New Roman" panose="02020603050405020304" pitchFamily="18" charset="0"/>
                          <a:cs typeface="Arial" panose="020B0604020202020204" pitchFamily="34"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1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Takeda</a:t>
                      </a:r>
                    </a:p>
                  </a:txBody>
                  <a:tcPr marL="27305" marR="27305" marT="0" marB="0"/>
                </a:tc>
                <a:tc>
                  <a:txBody>
                    <a:bodyPr/>
                    <a:lstStyle/>
                    <a:p>
                      <a:pPr marL="0" marR="0">
                        <a:spcBef>
                          <a:spcPts val="200"/>
                        </a:spcBef>
                        <a:spcAft>
                          <a:spcPts val="1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extLst>
                  <a:ext uri="{0D108BD9-81ED-4DB2-BD59-A6C34878D82A}">
                    <a16:rowId xmlns:a16="http://schemas.microsoft.com/office/drawing/2014/main" val="3879698918"/>
                  </a:ext>
                </a:extLst>
              </a:tr>
            </a:tbl>
          </a:graphicData>
        </a:graphic>
      </p:graphicFrame>
      <p:sp>
        <p:nvSpPr>
          <p:cNvPr id="4" name="Rectangle 1">
            <a:extLst>
              <a:ext uri="{FF2B5EF4-FFF2-40B4-BE49-F238E27FC236}">
                <a16:creationId xmlns:a16="http://schemas.microsoft.com/office/drawing/2014/main" id="{5DE42EF0-D6D2-0FBF-7348-006321112BE8}"/>
              </a:ext>
            </a:extLst>
          </p:cNvPr>
          <p:cNvSpPr>
            <a:spLocks noChangeArrowheads="1"/>
          </p:cNvSpPr>
          <p:nvPr/>
        </p:nvSpPr>
        <p:spPr bwMode="auto">
          <a:xfrm>
            <a:off x="2617788" y="118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7911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sp>
        <p:nvSpPr>
          <p:cNvPr id="7" name="Rectangle 1">
            <a:extLst>
              <a:ext uri="{FF2B5EF4-FFF2-40B4-BE49-F238E27FC236}">
                <a16:creationId xmlns:a16="http://schemas.microsoft.com/office/drawing/2014/main" id="{67A69C97-0AE8-E0ED-B3CB-C50EE4BB3546}"/>
              </a:ext>
            </a:extLst>
          </p:cNvPr>
          <p:cNvSpPr>
            <a:spLocks noChangeArrowheads="1"/>
          </p:cNvSpPr>
          <p:nvPr/>
        </p:nvSpPr>
        <p:spPr bwMode="auto">
          <a:xfrm>
            <a:off x="1905000" y="2250073"/>
            <a:ext cx="23485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2B6421F1-BF27-5DC7-7F21-B11B1A75E12D}"/>
              </a:ext>
            </a:extLst>
          </p:cNvPr>
          <p:cNvGraphicFramePr>
            <a:graphicFrameLocks noGrp="1"/>
          </p:cNvGraphicFramePr>
          <p:nvPr>
            <p:extLst>
              <p:ext uri="{D42A27DB-BD31-4B8C-83A1-F6EECF244321}">
                <p14:modId xmlns:p14="http://schemas.microsoft.com/office/powerpoint/2010/main" val="2301343608"/>
              </p:ext>
            </p:extLst>
          </p:nvPr>
        </p:nvGraphicFramePr>
        <p:xfrm>
          <a:off x="204085" y="742950"/>
          <a:ext cx="8735829" cy="2941320"/>
        </p:xfrm>
        <a:graphic>
          <a:graphicData uri="http://schemas.openxmlformats.org/drawingml/2006/table">
            <a:tbl>
              <a:tblPr firstRow="1" firstCol="1" lastRow="1" lastCol="1" bandRow="1" bandCol="1">
                <a:tableStyleId>{8799B23B-EC83-4686-B30A-512413B5E67A}</a:tableStyleId>
              </a:tblPr>
              <a:tblGrid>
                <a:gridCol w="1167515">
                  <a:extLst>
                    <a:ext uri="{9D8B030D-6E8A-4147-A177-3AD203B41FA5}">
                      <a16:colId xmlns:a16="http://schemas.microsoft.com/office/drawing/2014/main" val="78969573"/>
                    </a:ext>
                  </a:extLst>
                </a:gridCol>
                <a:gridCol w="609600">
                  <a:extLst>
                    <a:ext uri="{9D8B030D-6E8A-4147-A177-3AD203B41FA5}">
                      <a16:colId xmlns:a16="http://schemas.microsoft.com/office/drawing/2014/main" val="3800031092"/>
                    </a:ext>
                  </a:extLst>
                </a:gridCol>
                <a:gridCol w="723148">
                  <a:extLst>
                    <a:ext uri="{9D8B030D-6E8A-4147-A177-3AD203B41FA5}">
                      <a16:colId xmlns:a16="http://schemas.microsoft.com/office/drawing/2014/main" val="3989458575"/>
                    </a:ext>
                  </a:extLst>
                </a:gridCol>
                <a:gridCol w="792337">
                  <a:extLst>
                    <a:ext uri="{9D8B030D-6E8A-4147-A177-3AD203B41FA5}">
                      <a16:colId xmlns:a16="http://schemas.microsoft.com/office/drawing/2014/main" val="4032094238"/>
                    </a:ext>
                  </a:extLst>
                </a:gridCol>
                <a:gridCol w="792337">
                  <a:extLst>
                    <a:ext uri="{9D8B030D-6E8A-4147-A177-3AD203B41FA5}">
                      <a16:colId xmlns:a16="http://schemas.microsoft.com/office/drawing/2014/main" val="1237135558"/>
                    </a:ext>
                  </a:extLst>
                </a:gridCol>
                <a:gridCol w="792337">
                  <a:extLst>
                    <a:ext uri="{9D8B030D-6E8A-4147-A177-3AD203B41FA5}">
                      <a16:colId xmlns:a16="http://schemas.microsoft.com/office/drawing/2014/main" val="2780868130"/>
                    </a:ext>
                  </a:extLst>
                </a:gridCol>
                <a:gridCol w="792337">
                  <a:extLst>
                    <a:ext uri="{9D8B030D-6E8A-4147-A177-3AD203B41FA5}">
                      <a16:colId xmlns:a16="http://schemas.microsoft.com/office/drawing/2014/main" val="3689390530"/>
                    </a:ext>
                  </a:extLst>
                </a:gridCol>
                <a:gridCol w="905528">
                  <a:extLst>
                    <a:ext uri="{9D8B030D-6E8A-4147-A177-3AD203B41FA5}">
                      <a16:colId xmlns:a16="http://schemas.microsoft.com/office/drawing/2014/main" val="1400580838"/>
                    </a:ext>
                  </a:extLst>
                </a:gridCol>
                <a:gridCol w="688376">
                  <a:extLst>
                    <a:ext uri="{9D8B030D-6E8A-4147-A177-3AD203B41FA5}">
                      <a16:colId xmlns:a16="http://schemas.microsoft.com/office/drawing/2014/main" val="3588983105"/>
                    </a:ext>
                  </a:extLst>
                </a:gridCol>
                <a:gridCol w="1472314">
                  <a:extLst>
                    <a:ext uri="{9D8B030D-6E8A-4147-A177-3AD203B41FA5}">
                      <a16:colId xmlns:a16="http://schemas.microsoft.com/office/drawing/2014/main" val="2781724177"/>
                    </a:ext>
                  </a:extLst>
                </a:gridCol>
              </a:tblGrid>
              <a:tr h="381000">
                <a:tc>
                  <a:txBody>
                    <a:bodyPr/>
                    <a:lstStyle/>
                    <a:p>
                      <a:pPr marL="0" marR="0" algn="ctr">
                        <a:spcBef>
                          <a:spcPts val="200"/>
                        </a:spcBef>
                        <a:spcAft>
                          <a:spcPts val="200"/>
                        </a:spcAft>
                      </a:pPr>
                      <a:r>
                        <a:rPr lang="en-US" sz="1000" dirty="0">
                          <a:solidFill>
                            <a:schemeClr val="tx1"/>
                          </a:solidFill>
                          <a:effectLst/>
                        </a:rPr>
                        <a:t>Drug</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dirty="0">
                          <a:solidFill>
                            <a:schemeClr val="tx1"/>
                          </a:solidFill>
                          <a:effectLst/>
                        </a:rPr>
                        <a:t>MFR</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dirty="0">
                          <a:solidFill>
                            <a:schemeClr val="tx1"/>
                          </a:solidFill>
                          <a:effectLst/>
                        </a:rPr>
                        <a:t>Rheumatoid Arthritis (RA)</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dirty="0">
                          <a:solidFill>
                            <a:schemeClr val="tx1"/>
                          </a:solidFill>
                          <a:effectLst/>
                        </a:rPr>
                        <a:t>Juvenile Idiopathic Arthritis (JIA)</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a:txBody>
                    <a:bodyPr/>
                    <a:lstStyle/>
                    <a:p>
                      <a:pPr marL="0" marR="0" algn="ctr">
                        <a:spcBef>
                          <a:spcPts val="200"/>
                        </a:spcBef>
                        <a:spcAft>
                          <a:spcPts val="200"/>
                        </a:spcAft>
                      </a:pPr>
                      <a:r>
                        <a:rPr lang="en-US" sz="1000">
                          <a:solidFill>
                            <a:schemeClr val="tx1"/>
                          </a:solidFill>
                          <a:effectLst/>
                        </a:rPr>
                        <a:t>Ankylosing Spondylitis</a:t>
                      </a:r>
                      <a:br>
                        <a:rPr lang="en-US" sz="1000">
                          <a:solidFill>
                            <a:schemeClr val="tx1"/>
                          </a:solidFill>
                          <a:effectLst/>
                        </a:rPr>
                      </a:br>
                      <a:r>
                        <a:rPr lang="en-US" sz="1000">
                          <a:solidFill>
                            <a:schemeClr val="tx1"/>
                          </a:solidFill>
                          <a:effectLst/>
                        </a:rPr>
                        <a:t>(AS)</a:t>
                      </a:r>
                      <a:endParaRPr lang="en-US" sz="1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dirty="0">
                          <a:solidFill>
                            <a:schemeClr val="tx1"/>
                          </a:solidFill>
                          <a:effectLst/>
                        </a:rPr>
                        <a:t>Plaque Psoriasis (PSO)</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dirty="0">
                          <a:solidFill>
                            <a:schemeClr val="tx1"/>
                          </a:solidFill>
                          <a:effectLst/>
                        </a:rPr>
                        <a:t>Psoriatic Arthritis</a:t>
                      </a:r>
                      <a:br>
                        <a:rPr lang="en-US" sz="1000" dirty="0">
                          <a:solidFill>
                            <a:schemeClr val="tx1"/>
                          </a:solidFill>
                          <a:effectLst/>
                        </a:rPr>
                      </a:br>
                      <a:r>
                        <a:rPr lang="en-US" sz="1000" dirty="0">
                          <a:solidFill>
                            <a:schemeClr val="tx1"/>
                          </a:solidFill>
                          <a:effectLst/>
                        </a:rPr>
                        <a:t>(PsA)</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dirty="0">
                          <a:solidFill>
                            <a:schemeClr val="tx1"/>
                          </a:solidFill>
                          <a:effectLst/>
                        </a:rPr>
                        <a:t>Crohn’s Disease </a:t>
                      </a:r>
                      <a:br>
                        <a:rPr lang="en-US" sz="1000" dirty="0">
                          <a:solidFill>
                            <a:schemeClr val="tx1"/>
                          </a:solidFill>
                          <a:effectLst/>
                        </a:rPr>
                      </a:br>
                      <a:r>
                        <a:rPr lang="en-US" sz="1000" dirty="0">
                          <a:solidFill>
                            <a:schemeClr val="tx1"/>
                          </a:solidFill>
                          <a:effectLst/>
                        </a:rPr>
                        <a:t>(CD)</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dirty="0">
                          <a:solidFill>
                            <a:schemeClr val="tx1"/>
                          </a:solidFill>
                          <a:effectLst/>
                        </a:rPr>
                        <a:t>Ulcerative Colitis </a:t>
                      </a:r>
                      <a:br>
                        <a:rPr lang="en-US" sz="1000" dirty="0">
                          <a:solidFill>
                            <a:schemeClr val="tx1"/>
                          </a:solidFill>
                          <a:effectLst/>
                        </a:rPr>
                      </a:br>
                      <a:r>
                        <a:rPr lang="en-US" sz="1000" dirty="0">
                          <a:solidFill>
                            <a:schemeClr val="tx1"/>
                          </a:solidFill>
                          <a:effectLst/>
                        </a:rPr>
                        <a:t>(UC)</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tc>
                  <a:txBody>
                    <a:bodyPr/>
                    <a:lstStyle/>
                    <a:p>
                      <a:pPr marL="0" marR="0" algn="ctr">
                        <a:spcBef>
                          <a:spcPts val="200"/>
                        </a:spcBef>
                        <a:spcAft>
                          <a:spcPts val="200"/>
                        </a:spcAft>
                      </a:pPr>
                      <a:r>
                        <a:rPr lang="en-US" sz="1000" dirty="0">
                          <a:solidFill>
                            <a:schemeClr val="tx1"/>
                          </a:solidFill>
                          <a:effectLst/>
                        </a:rPr>
                        <a:t>Other</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nchor="ctr"/>
                </a:tc>
                <a:extLst>
                  <a:ext uri="{0D108BD9-81ED-4DB2-BD59-A6C34878D82A}">
                    <a16:rowId xmlns:a16="http://schemas.microsoft.com/office/drawing/2014/main" val="3456979078"/>
                  </a:ext>
                </a:extLst>
              </a:tr>
              <a:tr h="107422">
                <a:tc gridSpan="10">
                  <a:txBody>
                    <a:bodyPr/>
                    <a:lstStyle/>
                    <a:p>
                      <a:pPr marL="0" marR="0" algn="ctr">
                        <a:spcBef>
                          <a:spcPts val="200"/>
                        </a:spcBef>
                        <a:spcAft>
                          <a:spcPts val="200"/>
                        </a:spcAft>
                      </a:pPr>
                      <a:r>
                        <a:rPr lang="en-US" sz="1000" b="1" kern="1200" dirty="0">
                          <a:solidFill>
                            <a:schemeClr val="tx1"/>
                          </a:solidFill>
                          <a:effectLst/>
                          <a:latin typeface="+mn-lt"/>
                          <a:ea typeface="+mn-ea"/>
                          <a:cs typeface="+mn-cs"/>
                        </a:rPr>
                        <a:t>Non-Biologic Agents</a:t>
                      </a:r>
                      <a:endPar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152" marR="181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0492516"/>
                  </a:ext>
                </a:extLst>
              </a:tr>
              <a:tr h="210991">
                <a:tc>
                  <a:txBody>
                    <a:bodyPr/>
                    <a:lstStyle/>
                    <a:p>
                      <a:pPr marL="0" marR="0">
                        <a:spcBef>
                          <a:spcPts val="200"/>
                        </a:spcBef>
                        <a:spcAft>
                          <a:spcPts val="100"/>
                        </a:spcAft>
                      </a:pPr>
                      <a:r>
                        <a:rPr lang="en-US" sz="1050" dirty="0" err="1">
                          <a:effectLst/>
                          <a:latin typeface="Calibri" panose="020F0502020204030204" pitchFamily="34" charset="0"/>
                          <a:ea typeface="Times New Roman" panose="02020603050405020304" pitchFamily="18" charset="0"/>
                          <a:cs typeface="Times New Roman" panose="02020603050405020304" pitchFamily="18" charset="0"/>
                        </a:rPr>
                        <a:t>abrocitinib</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10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050" dirty="0" err="1">
                          <a:effectLst/>
                          <a:latin typeface="Calibri" panose="020F0502020204030204" pitchFamily="34" charset="0"/>
                          <a:ea typeface="Times New Roman" panose="02020603050405020304" pitchFamily="18" charset="0"/>
                          <a:cs typeface="Times New Roman" panose="02020603050405020304" pitchFamily="18" charset="0"/>
                        </a:rPr>
                        <a:t>Cibinqo</a:t>
                      </a: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tc>
                <a:tc>
                  <a:txBody>
                    <a:bodyPr/>
                    <a:lstStyle/>
                    <a:p>
                      <a:pPr marL="0" marR="0">
                        <a:spcBef>
                          <a:spcPts val="200"/>
                        </a:spcBef>
                        <a:spcAft>
                          <a:spcPts val="10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Pfizer</a:t>
                      </a:r>
                    </a:p>
                  </a:txBody>
                  <a:tcPr marL="27305" marR="27305" marT="0" marB="0"/>
                </a:tc>
                <a:tc>
                  <a:txBody>
                    <a:bodyPr/>
                    <a:lstStyle/>
                    <a:p>
                      <a:pPr marL="0" marR="0" algn="ctr">
                        <a:spcBef>
                          <a:spcPts val="200"/>
                        </a:spcBef>
                        <a:spcAft>
                          <a:spcPts val="10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Atopic dermatitis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73302326"/>
                  </a:ext>
                </a:extLst>
              </a:tr>
              <a:tr h="373380">
                <a:tc>
                  <a:txBody>
                    <a:bodyPr/>
                    <a:lstStyle/>
                    <a:p>
                      <a:pPr marL="0" marR="0">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apremilast</a:t>
                      </a:r>
                      <a:br>
                        <a:rPr lang="en-US" sz="1050" baseline="30000">
                          <a:effectLst/>
                          <a:latin typeface="Calibri" panose="020F0502020204030204" pitchFamily="34" charset="0"/>
                          <a:ea typeface="Times New Roman" panose="02020603050405020304" pitchFamily="18" charset="0"/>
                          <a:cs typeface="Times New Roman" panose="02020603050405020304" pitchFamily="18" charset="0"/>
                        </a:rPr>
                      </a:br>
                      <a:r>
                        <a:rPr lang="en-US" sz="1050">
                          <a:effectLst/>
                          <a:latin typeface="Calibri" panose="020F0502020204030204" pitchFamily="34" charset="0"/>
                          <a:ea typeface="Times New Roman" panose="02020603050405020304" pitchFamily="18" charset="0"/>
                          <a:cs typeface="Times New Roman" panose="02020603050405020304" pitchFamily="18" charset="0"/>
                        </a:rPr>
                        <a:t>(Otezla®)</a:t>
                      </a:r>
                    </a:p>
                  </a:txBody>
                  <a:tcPr marL="27305" marR="27305" marT="0" marB="0"/>
                </a:tc>
                <a:tc>
                  <a:txBody>
                    <a:bodyPr/>
                    <a:lstStyle/>
                    <a:p>
                      <a:pPr marL="0" marR="0">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Amgen/ </a:t>
                      </a: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Celgene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Oral ulcers associated with Behçet's disease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400495153"/>
                  </a:ext>
                </a:extLst>
              </a:tr>
              <a:tr h="289560">
                <a:tc>
                  <a:txBody>
                    <a:bodyPr/>
                    <a:lstStyle/>
                    <a:p>
                      <a:pPr marL="0" marR="0">
                        <a:spcBef>
                          <a:spcPts val="200"/>
                        </a:spcBef>
                        <a:spcAft>
                          <a:spcPts val="100"/>
                        </a:spcAft>
                      </a:pPr>
                      <a:r>
                        <a:rPr lang="en-US" sz="1050">
                          <a:effectLst/>
                          <a:latin typeface="Calibri" panose="020F0502020204030204" pitchFamily="34" charset="0"/>
                          <a:ea typeface="Times New Roman" panose="02020603050405020304" pitchFamily="18" charset="0"/>
                          <a:cs typeface="Arial" panose="020B0604020202020204" pitchFamily="34" charset="0"/>
                        </a:rPr>
                        <a:t>baricitinib</a:t>
                      </a:r>
                      <a:br>
                        <a:rPr lang="en-US" sz="1050" baseline="30000">
                          <a:effectLst/>
                          <a:latin typeface="Calibri" panose="020F0502020204030204" pitchFamily="34" charset="0"/>
                          <a:ea typeface="Times New Roman" panose="02020603050405020304" pitchFamily="18" charset="0"/>
                          <a:cs typeface="Arial" panose="020B0604020202020204" pitchFamily="34" charset="0"/>
                        </a:rPr>
                      </a:br>
                      <a:r>
                        <a:rPr lang="en-US" sz="1050">
                          <a:effectLst/>
                          <a:latin typeface="Calibri" panose="020F0502020204030204" pitchFamily="34" charset="0"/>
                          <a:ea typeface="Times New Roman" panose="02020603050405020304" pitchFamily="18" charset="0"/>
                          <a:cs typeface="Arial" panose="020B0604020202020204" pitchFamily="34" charset="0"/>
                        </a:rPr>
                        <a:t>(Olumiant®)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Eli Lilly</a:t>
                      </a:r>
                    </a:p>
                  </a:txBody>
                  <a:tcPr marL="27305" marR="27305" marT="0" marB="0"/>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90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Alopecia areata</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87853899"/>
                  </a:ext>
                </a:extLst>
              </a:tr>
              <a:tr h="336184">
                <a:tc>
                  <a:txBody>
                    <a:bodyPr/>
                    <a:lstStyle/>
                    <a:p>
                      <a:pPr marL="0" marR="0">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Arial" panose="020B0604020202020204" pitchFamily="34" charset="0"/>
                        </a:rPr>
                        <a:t>deucravacitinib (Sotyktu™)</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Bristol-Myers Squibb</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X</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586449057"/>
                  </a:ext>
                </a:extLst>
              </a:tr>
              <a:tr h="373419">
                <a:tc>
                  <a:txBody>
                    <a:bodyPr/>
                    <a:lstStyle/>
                    <a:p>
                      <a:pPr marL="0" marR="0">
                        <a:spcBef>
                          <a:spcPts val="200"/>
                        </a:spcBef>
                        <a:spcAft>
                          <a:spcPts val="100"/>
                        </a:spcAft>
                      </a:pPr>
                      <a:r>
                        <a:rPr lang="en-US" sz="1050">
                          <a:effectLst/>
                          <a:latin typeface="Calibri" panose="020F0502020204030204" pitchFamily="34" charset="0"/>
                          <a:ea typeface="Times New Roman" panose="02020603050405020304" pitchFamily="18" charset="0"/>
                          <a:cs typeface="Arial" panose="020B0604020202020204" pitchFamily="34" charset="0"/>
                        </a:rPr>
                        <a:t>tofacitinib</a:t>
                      </a:r>
                      <a:br>
                        <a:rPr lang="en-US" sz="1050">
                          <a:effectLst/>
                          <a:latin typeface="Calibri" panose="020F0502020204030204" pitchFamily="34" charset="0"/>
                          <a:ea typeface="Times New Roman" panose="02020603050405020304" pitchFamily="18" charset="0"/>
                          <a:cs typeface="Times New Roman" panose="02020603050405020304" pitchFamily="18" charset="0"/>
                        </a:rPr>
                      </a:br>
                      <a:r>
                        <a:rPr lang="en-US" sz="1050">
                          <a:effectLst/>
                          <a:latin typeface="Calibri" panose="020F0502020204030204" pitchFamily="34" charset="0"/>
                          <a:ea typeface="Times New Roman" panose="02020603050405020304" pitchFamily="18" charset="0"/>
                          <a:cs typeface="Arial" panose="020B0604020202020204" pitchFamily="34" charset="0"/>
                        </a:rPr>
                        <a:t>(Xeljanz®, Xeljanz XR)</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Pfizer</a:t>
                      </a:r>
                    </a:p>
                  </a:txBody>
                  <a:tcPr marL="27305" marR="27305" marT="0" marB="0"/>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 </a:t>
                      </a:r>
                      <a:br>
                        <a:rPr lang="en-US" sz="1050">
                          <a:effectLst/>
                          <a:latin typeface="Calibri" panose="020F0502020204030204" pitchFamily="34" charset="0"/>
                          <a:ea typeface="Times New Roman" panose="02020603050405020304" pitchFamily="18" charset="0"/>
                          <a:cs typeface="Times New Roman" panose="02020603050405020304" pitchFamily="18" charset="0"/>
                        </a:rPr>
                      </a:br>
                      <a:r>
                        <a:rPr lang="en-US" sz="1050">
                          <a:effectLst/>
                          <a:latin typeface="Calibri" panose="020F0502020204030204" pitchFamily="34" charset="0"/>
                          <a:ea typeface="Times New Roman" panose="02020603050405020304" pitchFamily="18" charset="0"/>
                          <a:cs typeface="Times New Roman" panose="02020603050405020304" pitchFamily="18" charset="0"/>
                        </a:rPr>
                        <a:t>(≥ 2 years)</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extLst>
                  <a:ext uri="{0D108BD9-81ED-4DB2-BD59-A6C34878D82A}">
                    <a16:rowId xmlns:a16="http://schemas.microsoft.com/office/drawing/2014/main" val="826878480"/>
                  </a:ext>
                </a:extLst>
              </a:tr>
              <a:tr h="280997">
                <a:tc>
                  <a:txBody>
                    <a:bodyPr/>
                    <a:lstStyle/>
                    <a:p>
                      <a:pPr marL="0" marR="0">
                        <a:spcBef>
                          <a:spcPts val="200"/>
                        </a:spcBef>
                        <a:spcAft>
                          <a:spcPts val="100"/>
                        </a:spcAft>
                      </a:pPr>
                      <a:r>
                        <a:rPr lang="en-US" sz="1050">
                          <a:effectLst/>
                          <a:latin typeface="Calibri" panose="020F0502020204030204" pitchFamily="34" charset="0"/>
                          <a:ea typeface="Times New Roman" panose="02020603050405020304" pitchFamily="18" charset="0"/>
                          <a:cs typeface="Arial" panose="020B0604020202020204" pitchFamily="34" charset="0"/>
                        </a:rPr>
                        <a:t>upadacitinib</a:t>
                      </a:r>
                      <a:r>
                        <a:rPr lang="en-US" sz="1050" baseline="30000">
                          <a:effectLst/>
                          <a:latin typeface="Calibri" panose="020F0502020204030204" pitchFamily="34" charset="0"/>
                          <a:ea typeface="Times New Roman" panose="02020603050405020304" pitchFamily="18" charset="0"/>
                          <a:cs typeface="Arial" panose="020B0604020202020204" pitchFamily="34" charset="0"/>
                        </a:rPr>
                        <a:t> </a:t>
                      </a:r>
                      <a:r>
                        <a:rPr lang="en-US" sz="1050">
                          <a:effectLst/>
                          <a:latin typeface="Calibri" panose="020F0502020204030204" pitchFamily="34" charset="0"/>
                          <a:ea typeface="Times New Roman" panose="02020603050405020304" pitchFamily="18" charset="0"/>
                          <a:cs typeface="Arial" panose="020B0604020202020204" pitchFamily="34" charset="0"/>
                        </a:rPr>
                        <a:t>(Rinvoq®)</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Abbvie</a:t>
                      </a:r>
                    </a:p>
                  </a:txBody>
                  <a:tcPr marL="27305" marR="27305" marT="0" marB="0"/>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105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X</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10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100"/>
                        </a:spcAft>
                      </a:pPr>
                      <a:r>
                        <a:rPr lang="en-US" sz="900" dirty="0">
                          <a:solidFill>
                            <a:srgbClr val="222222"/>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nr-</a:t>
                      </a:r>
                      <a:r>
                        <a:rPr lang="en-US" sz="900" dirty="0" err="1">
                          <a:solidFill>
                            <a:srgbClr val="222222"/>
                          </a:solidFill>
                          <a:effectLst/>
                          <a:highlight>
                            <a:srgbClr val="00FFFF"/>
                          </a:highlight>
                          <a:latin typeface="Calibri" panose="020F0502020204030204" pitchFamily="34" charset="0"/>
                          <a:ea typeface="Times New Roman" panose="02020603050405020304" pitchFamily="18" charset="0"/>
                          <a:cs typeface="Calibri" panose="020F0502020204030204" pitchFamily="34" charset="0"/>
                        </a:rPr>
                        <a:t>axSpA</a:t>
                      </a:r>
                      <a:r>
                        <a:rPr lang="en-US" sz="9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00"/>
                        </a:spcBef>
                        <a:spcAft>
                          <a:spcPts val="10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Atopic dermatitis</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581470874"/>
                  </a:ext>
                </a:extLst>
              </a:tr>
            </a:tbl>
          </a:graphicData>
        </a:graphic>
      </p:graphicFrame>
      <p:sp>
        <p:nvSpPr>
          <p:cNvPr id="4" name="Rectangle 1">
            <a:extLst>
              <a:ext uri="{FF2B5EF4-FFF2-40B4-BE49-F238E27FC236}">
                <a16:creationId xmlns:a16="http://schemas.microsoft.com/office/drawing/2014/main" id="{5DE42EF0-D6D2-0FBF-7348-006321112BE8}"/>
              </a:ext>
            </a:extLst>
          </p:cNvPr>
          <p:cNvSpPr>
            <a:spLocks noChangeArrowheads="1"/>
          </p:cNvSpPr>
          <p:nvPr/>
        </p:nvSpPr>
        <p:spPr bwMode="auto">
          <a:xfrm>
            <a:off x="2617788" y="118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0982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2A30-7259-4936-807A-95A7FD95D0D5}"/>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76AE1166-D997-460B-AE5D-F78AD0E5D106}"/>
              </a:ext>
            </a:extLst>
          </p:cNvPr>
          <p:cNvSpPr>
            <a:spLocks noGrp="1"/>
          </p:cNvSpPr>
          <p:nvPr>
            <p:ph idx="1"/>
          </p:nvPr>
        </p:nvSpPr>
        <p:spPr>
          <a:xfrm>
            <a:off x="152400" y="819150"/>
            <a:ext cx="8763000" cy="3733799"/>
          </a:xfrm>
        </p:spPr>
        <p:txBody>
          <a:bodyPr/>
          <a:lstStyle/>
          <a:p>
            <a:r>
              <a:rPr lang="en-US" sz="1800" dirty="0">
                <a:solidFill>
                  <a:srgbClr val="000000"/>
                </a:solidFill>
              </a:rPr>
              <a:t>Cytokines and cell adhesion molecules (CAMs) have indications for use in rheumatoid arthritis (RA), plaque psoriasis, psoriatic arthritis, Crohn’s disease, ankylosing spondylitis (AS), idiopathic Juvenile Arthritis (JIA), </a:t>
            </a:r>
            <a:r>
              <a:rPr lang="en-US" sz="1800" u="none" strike="noStrike" baseline="0" dirty="0">
                <a:solidFill>
                  <a:srgbClr val="000000"/>
                </a:solidFill>
                <a:latin typeface="Calibri" panose="020F0502020204030204" pitchFamily="34" charset="0"/>
              </a:rPr>
              <a:t>Adult-Onset Still’s Disease (AOSD)</a:t>
            </a:r>
            <a:r>
              <a:rPr lang="en-US" sz="1800" b="1" i="1" u="none" strike="noStrike" baseline="0" dirty="0">
                <a:solidFill>
                  <a:srgbClr val="000000"/>
                </a:solidFill>
                <a:latin typeface="Calibri" panose="020F0502020204030204" pitchFamily="34" charset="0"/>
              </a:rPr>
              <a:t>, </a:t>
            </a:r>
            <a:r>
              <a:rPr lang="en-US" sz="1800" dirty="0">
                <a:solidFill>
                  <a:srgbClr val="000000"/>
                </a:solidFill>
              </a:rPr>
              <a:t>and nonradiographic axial spondylarthritis (nr-axSpA),  as well as other disease states</a:t>
            </a:r>
          </a:p>
          <a:p>
            <a:r>
              <a:rPr lang="en-US" sz="1800" dirty="0">
                <a:solidFill>
                  <a:srgbClr val="000000"/>
                </a:solidFill>
              </a:rPr>
              <a:t>For many disease states, including rheumatoid arthritis there is no evidence for using one tumor necrosis factor (TNF) antagonist over another</a:t>
            </a:r>
          </a:p>
          <a:p>
            <a:r>
              <a:rPr lang="en-US" sz="1800" dirty="0">
                <a:solidFill>
                  <a:srgbClr val="000000"/>
                </a:solidFill>
              </a:rPr>
              <a:t>There is no evidence that any one TNF antagonist is more effective than any other for the treatment of RA or AS</a:t>
            </a:r>
          </a:p>
          <a:p>
            <a:r>
              <a:rPr lang="en-US" sz="1800" dirty="0">
                <a:solidFill>
                  <a:srgbClr val="000000"/>
                </a:solidFill>
              </a:rPr>
              <a:t>In general, there is no indication of a specific ‘first choice’ for treatment in many of the targeted diseases so secondary indicators such as adverse reactions and cost may be considered</a:t>
            </a:r>
          </a:p>
          <a:p>
            <a:r>
              <a:rPr lang="en-US" sz="1800" dirty="0">
                <a:solidFill>
                  <a:srgbClr val="000000"/>
                </a:solidFill>
              </a:rPr>
              <a:t>Many of the guideline documents do not include some of the newer agents </a:t>
            </a:r>
          </a:p>
          <a:p>
            <a:endParaRPr lang="en-US" sz="1800" b="1" dirty="0"/>
          </a:p>
        </p:txBody>
      </p:sp>
    </p:spTree>
    <p:extLst>
      <p:ext uri="{BB962C8B-B14F-4D97-AF65-F5344CB8AC3E}">
        <p14:creationId xmlns:p14="http://schemas.microsoft.com/office/powerpoint/2010/main" val="904513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228600" y="819150"/>
            <a:ext cx="8686800" cy="3581400"/>
          </a:xfrm>
        </p:spPr>
        <p:txBody>
          <a:bodyPr/>
          <a:lstStyle/>
          <a:p>
            <a:pPr>
              <a:buFontTx/>
              <a:buNone/>
            </a:pPr>
            <a:r>
              <a:rPr lang="en-US" altLang="en-US" b="1" i="1" dirty="0">
                <a:solidFill>
                  <a:srgbClr val="000000"/>
                </a:solidFill>
              </a:rPr>
              <a:t>Product/Guideline Updates:</a:t>
            </a:r>
          </a:p>
          <a:p>
            <a:pPr marR="0" lvl="0" fontAlgn="base">
              <a:lnSpc>
                <a:spcPct val="120000"/>
              </a:lnSpc>
              <a:spcAft>
                <a:spcPts val="300"/>
              </a:spcAft>
              <a:buClr>
                <a:srgbClr val="000000"/>
              </a:buClr>
            </a:pPr>
            <a:r>
              <a:rPr lang="en-US" sz="2200" dirty="0">
                <a:solidFill>
                  <a:srgbClr val="000000"/>
                </a:solidFill>
              </a:rPr>
              <a:t>FDA approved Cosentyx (</a:t>
            </a:r>
            <a:r>
              <a:rPr lang="en-US" sz="2200" dirty="0" err="1">
                <a:solidFill>
                  <a:srgbClr val="000000"/>
                </a:solidFill>
              </a:rPr>
              <a:t>secukinumab</a:t>
            </a:r>
            <a:r>
              <a:rPr lang="en-US" sz="2200" dirty="0">
                <a:solidFill>
                  <a:srgbClr val="000000"/>
                </a:solidFill>
              </a:rPr>
              <a:t>) 300 mg/2 mL prefilled syringe (PFS) &amp; autoinjector pen presentations. </a:t>
            </a:r>
          </a:p>
          <a:p>
            <a:pPr marR="0" lvl="0" fontAlgn="base">
              <a:lnSpc>
                <a:spcPct val="120000"/>
              </a:lnSpc>
              <a:spcAft>
                <a:spcPts val="300"/>
              </a:spcAft>
              <a:buClr>
                <a:srgbClr val="000000"/>
              </a:buClr>
            </a:pPr>
            <a:r>
              <a:rPr lang="en-US" sz="2200" dirty="0">
                <a:solidFill>
                  <a:srgbClr val="000000"/>
                </a:solidFill>
              </a:rPr>
              <a:t>Cosentyx was previously available as 75 mg/0.5 mL PFS and 150 mg SDV, PFS, &amp; </a:t>
            </a:r>
            <a:r>
              <a:rPr lang="en-US" sz="2200" dirty="0" err="1">
                <a:solidFill>
                  <a:srgbClr val="000000"/>
                </a:solidFill>
              </a:rPr>
              <a:t>Sensoready</a:t>
            </a:r>
            <a:r>
              <a:rPr lang="en-US" sz="2200" dirty="0">
                <a:solidFill>
                  <a:srgbClr val="000000"/>
                </a:solidFill>
              </a:rPr>
              <a:t> pen. </a:t>
            </a:r>
          </a:p>
          <a:p>
            <a:pPr marL="0" indent="0" fontAlgn="base">
              <a:spcBef>
                <a:spcPts val="0"/>
              </a:spcBef>
              <a:buClr>
                <a:srgbClr val="000000"/>
              </a:buClr>
              <a:buNone/>
            </a:pP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9260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8F18-7960-4423-9BBD-AA3915E95ABD}"/>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CAA44848-EB50-46A9-9760-B3654FE3AD0E}"/>
              </a:ext>
            </a:extLst>
          </p:cNvPr>
          <p:cNvSpPr>
            <a:spLocks noGrp="1"/>
          </p:cNvSpPr>
          <p:nvPr>
            <p:ph idx="1"/>
          </p:nvPr>
        </p:nvSpPr>
        <p:spPr>
          <a:xfrm>
            <a:off x="457200" y="1047750"/>
            <a:ext cx="8229600" cy="35052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a:t>
            </a:r>
          </a:p>
          <a:p>
            <a:r>
              <a:rPr lang="en-US" sz="2200" dirty="0">
                <a:solidFill>
                  <a:srgbClr val="000000"/>
                </a:solidFill>
              </a:rPr>
              <a:t>buprenorphine (buprenorphine transdermal, Butrans)</a:t>
            </a:r>
          </a:p>
          <a:p>
            <a:r>
              <a:rPr lang="en-US" sz="2200" dirty="0">
                <a:solidFill>
                  <a:srgbClr val="000000"/>
                </a:solidFill>
              </a:rPr>
              <a:t>buprenorphine HCl (Belbuca)</a:t>
            </a:r>
          </a:p>
          <a:p>
            <a:r>
              <a:rPr lang="en-US" sz="2200" dirty="0">
                <a:solidFill>
                  <a:srgbClr val="000000"/>
                </a:solidFill>
              </a:rPr>
              <a:t>fentanyl transdermal</a:t>
            </a:r>
          </a:p>
          <a:p>
            <a:r>
              <a:rPr lang="en-US" sz="2200" dirty="0">
                <a:solidFill>
                  <a:srgbClr val="000000"/>
                </a:solidFill>
              </a:rPr>
              <a:t>hydrocodone bitartrate (Hysingla ER &amp; Zohydro ER)</a:t>
            </a:r>
          </a:p>
          <a:p>
            <a:r>
              <a:rPr lang="en-US" sz="2200" dirty="0">
                <a:solidFill>
                  <a:srgbClr val="000000"/>
                </a:solidFill>
              </a:rPr>
              <a:t>hydromorphone HCl (Exalgo, hydromorphone ER)</a:t>
            </a:r>
          </a:p>
          <a:p>
            <a:r>
              <a:rPr lang="en-US" sz="2200" dirty="0">
                <a:solidFill>
                  <a:srgbClr val="000000"/>
                </a:solidFill>
              </a:rPr>
              <a:t>methadone HCl (methadone concentrate, solution, tablet &amp; sol tab)</a:t>
            </a:r>
          </a:p>
          <a:p>
            <a:pPr marL="0" indent="0">
              <a:buNone/>
            </a:pPr>
            <a:endParaRPr lang="en-US" dirty="0"/>
          </a:p>
        </p:txBody>
      </p:sp>
    </p:spTree>
    <p:extLst>
      <p:ext uri="{BB962C8B-B14F-4D97-AF65-F5344CB8AC3E}">
        <p14:creationId xmlns:p14="http://schemas.microsoft.com/office/powerpoint/2010/main" val="684398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152400" y="742950"/>
            <a:ext cx="8839200" cy="3886200"/>
          </a:xfrm>
        </p:spPr>
        <p:txBody>
          <a:bodyPr/>
          <a:lstStyle/>
          <a:p>
            <a:pPr>
              <a:buFontTx/>
              <a:buNone/>
            </a:pPr>
            <a:r>
              <a:rPr lang="en-US" altLang="en-US" b="1" i="1" dirty="0">
                <a:solidFill>
                  <a:srgbClr val="2C2C2C"/>
                </a:solidFill>
              </a:rPr>
              <a:t>Product/Guideline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approved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Rinvoq</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upadacintinib</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for adults with moderately to severely active CD who have had an inadequate response or intolerance to ≥ 1 tumor necrosis factor blocker(s).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After an induction dosage of 45 mg once daily for 12 weeks, the recommended maintenance dose is 15 mg once daily.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Existing indications include RA, PsA, UC, AS, atopic dermatitis, &amp; non-radiographic axial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spondyloarthritis</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809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152400" y="742950"/>
            <a:ext cx="8839200" cy="3886200"/>
          </a:xfrm>
        </p:spPr>
        <p:txBody>
          <a:bodyPr/>
          <a:lstStyle/>
          <a:p>
            <a:pPr>
              <a:buFontTx/>
              <a:buNone/>
            </a:pPr>
            <a:r>
              <a:rPr lang="en-US" altLang="en-US" b="1" i="1" dirty="0">
                <a:solidFill>
                  <a:srgbClr val="2C2C2C"/>
                </a:solidFill>
              </a:rPr>
              <a:t>Product/Guideline Updates:</a:t>
            </a:r>
          </a:p>
          <a:p>
            <a:pPr marL="342900" marR="0" lvl="0" indent="-342900" fontAlgn="base">
              <a:lnSpc>
                <a:spcPct val="120000"/>
              </a:lnSpc>
              <a:spcBef>
                <a:spcPts val="300"/>
              </a:spcBef>
              <a:spcAft>
                <a:spcPts val="300"/>
              </a:spcAft>
              <a:buClr>
                <a:srgbClr val="000000"/>
              </a:buClr>
              <a:buFont typeface="Symbol" panose="05050102010706020507" pitchFamily="18" charset="2"/>
              <a:buChar char=""/>
            </a:pPr>
            <a:r>
              <a:rPr lang="en-US" sz="2000" dirty="0" err="1"/>
              <a:t>Yuflyma</a:t>
            </a:r>
            <a:r>
              <a:rPr lang="en-US" sz="2000" dirty="0"/>
              <a:t> (adalimumab-</a:t>
            </a:r>
            <a:r>
              <a:rPr lang="en-US" sz="2000" dirty="0" err="1"/>
              <a:t>aaty</a:t>
            </a:r>
            <a:r>
              <a:rPr lang="en-US" sz="2000" dirty="0"/>
              <a:t>) is a biosimilar to Humira and is indicated for the treatment of RA, JIA, PsA, AS, CD, UC, </a:t>
            </a:r>
            <a:r>
              <a:rPr lang="en-US" sz="2000" dirty="0" err="1"/>
              <a:t>PsO</a:t>
            </a:r>
            <a:r>
              <a:rPr lang="en-US" sz="2000" dirty="0"/>
              <a:t>, &amp; HS.  </a:t>
            </a:r>
          </a:p>
          <a:p>
            <a:pPr marL="342900" marR="0" lvl="0" indent="-342900" fontAlgn="base">
              <a:lnSpc>
                <a:spcPct val="120000"/>
              </a:lnSpc>
              <a:spcBef>
                <a:spcPts val="300"/>
              </a:spcBef>
              <a:spcAft>
                <a:spcPts val="300"/>
              </a:spcAft>
              <a:buClr>
                <a:srgbClr val="000000"/>
              </a:buClr>
              <a:buFont typeface="Symbol" panose="05050102010706020507" pitchFamily="18" charset="2"/>
              <a:buChar char=""/>
            </a:pPr>
            <a:r>
              <a:rPr lang="en-US" sz="2000" dirty="0" err="1"/>
              <a:t>Yuflyma</a:t>
            </a:r>
            <a:r>
              <a:rPr lang="en-US" sz="2000" dirty="0"/>
              <a:t> will be available as a citrate-free, high concentration 40 mg/0.4 mL single-dose prefilled autoinjector and single-dose prefilled syringe with or without safety guard.  </a:t>
            </a:r>
          </a:p>
          <a:p>
            <a:pPr lvl="1" indent="-342900">
              <a:lnSpc>
                <a:spcPct val="120000"/>
              </a:lnSpc>
              <a:spcBef>
                <a:spcPts val="300"/>
              </a:spcBef>
              <a:spcAft>
                <a:spcPts val="300"/>
              </a:spcAft>
              <a:buClr>
                <a:srgbClr val="000000"/>
              </a:buClr>
              <a:buFont typeface="Symbol" panose="05050102010706020507" pitchFamily="18" charset="2"/>
              <a:buChar char=""/>
            </a:pPr>
            <a:r>
              <a:rPr lang="en-US" sz="2000" dirty="0"/>
              <a:t>Dosing is stratified by indication and age.</a:t>
            </a:r>
          </a:p>
          <a:p>
            <a:pPr lvl="1" indent="-342900">
              <a:lnSpc>
                <a:spcPct val="120000"/>
              </a:lnSpc>
              <a:spcBef>
                <a:spcPts val="300"/>
              </a:spcBef>
              <a:spcAft>
                <a:spcPts val="300"/>
              </a:spcAft>
              <a:buClr>
                <a:srgbClr val="000000"/>
              </a:buClr>
              <a:buFont typeface="Symbol" panose="05050102010706020507" pitchFamily="18" charset="2"/>
              <a:buChar char=""/>
            </a:pPr>
            <a:r>
              <a:rPr lang="en-US" sz="2000" dirty="0"/>
              <a:t>Carries black box warnings for serious infections and malignancy</a:t>
            </a:r>
          </a:p>
          <a:p>
            <a:pPr lvl="1">
              <a:lnSpc>
                <a:spcPct val="120000"/>
              </a:lnSpc>
              <a:spcBef>
                <a:spcPts val="300"/>
              </a:spcBef>
              <a:spcAft>
                <a:spcPts val="300"/>
              </a:spcAft>
              <a:buClr>
                <a:srgbClr val="000000"/>
              </a:buClr>
              <a:buFont typeface="Symbol" panose="05050102010706020507" pitchFamily="18" charset="2"/>
              <a:buChar char=""/>
            </a:pPr>
            <a:r>
              <a:rPr lang="en-US" sz="2000" dirty="0"/>
              <a:t>Warnings include invasive fungal infections, Hepatitis B reactivation, and cytopenia/pancytopenia. </a:t>
            </a:r>
          </a:p>
        </p:txBody>
      </p:sp>
    </p:spTree>
    <p:extLst>
      <p:ext uri="{BB962C8B-B14F-4D97-AF65-F5344CB8AC3E}">
        <p14:creationId xmlns:p14="http://schemas.microsoft.com/office/powerpoint/2010/main" val="7598906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6" name="Content Placeholder 2">
            <a:extLst>
              <a:ext uri="{FF2B5EF4-FFF2-40B4-BE49-F238E27FC236}">
                <a16:creationId xmlns:a16="http://schemas.microsoft.com/office/drawing/2014/main" id="{0E3296BF-31EC-7400-14DD-F9A7BB6F5B4F}"/>
              </a:ext>
            </a:extLst>
          </p:cNvPr>
          <p:cNvSpPr>
            <a:spLocks noGrp="1"/>
          </p:cNvSpPr>
          <p:nvPr>
            <p:ph idx="1"/>
          </p:nvPr>
        </p:nvSpPr>
        <p:spPr>
          <a:xfrm>
            <a:off x="76200" y="819150"/>
            <a:ext cx="9067800" cy="3657600"/>
          </a:xfrm>
        </p:spPr>
        <p:txBody>
          <a:bodyPr/>
          <a:lstStyle/>
          <a:p>
            <a:pPr>
              <a:buNone/>
            </a:pPr>
            <a:r>
              <a:rPr lang="en-US" altLang="en-US" b="1" i="1" dirty="0">
                <a:solidFill>
                  <a:srgbClr val="2C2C2C"/>
                </a:solidFill>
              </a:rPr>
              <a:t>Product/Guideline Updates </a:t>
            </a:r>
            <a:r>
              <a:rPr lang="en-US" b="1" i="1" dirty="0"/>
              <a:t>:</a:t>
            </a:r>
          </a:p>
          <a:p>
            <a:pPr>
              <a:lnSpc>
                <a:spcPct val="120000"/>
              </a:lnSpc>
              <a:spcBef>
                <a:spcPts val="300"/>
              </a:spcBef>
              <a:spcAft>
                <a:spcPts val="300"/>
              </a:spcAft>
              <a:buClr>
                <a:srgbClr val="000000"/>
              </a:buClr>
              <a:buFont typeface="Symbol" panose="05050102010706020507" pitchFamily="18" charset="2"/>
              <a:buChar char=""/>
            </a:pPr>
            <a:r>
              <a:rPr lang="en-US" sz="2000" dirty="0" err="1">
                <a:ea typeface="+mn-ea"/>
                <a:cs typeface="+mn-cs"/>
              </a:rPr>
              <a:t>Abrilada</a:t>
            </a:r>
            <a:r>
              <a:rPr lang="en-US" sz="2000" dirty="0">
                <a:ea typeface="+mn-ea"/>
                <a:cs typeface="+mn-cs"/>
              </a:rPr>
              <a:t> (adalimumab-</a:t>
            </a:r>
            <a:r>
              <a:rPr lang="en-US" sz="2000" dirty="0" err="1">
                <a:ea typeface="+mn-ea"/>
                <a:cs typeface="+mn-cs"/>
              </a:rPr>
              <a:t>afzb</a:t>
            </a:r>
            <a:r>
              <a:rPr lang="en-US" sz="2000" dirty="0">
                <a:ea typeface="+mn-ea"/>
                <a:cs typeface="+mn-cs"/>
              </a:rPr>
              <a:t>) is now approved for the treatment of moderate to severe hidradenitis suppurativa (HS) in adults.  </a:t>
            </a:r>
          </a:p>
          <a:p>
            <a:pPr lvl="1">
              <a:lnSpc>
                <a:spcPct val="120000"/>
              </a:lnSpc>
              <a:spcBef>
                <a:spcPts val="300"/>
              </a:spcBef>
              <a:spcAft>
                <a:spcPts val="300"/>
              </a:spcAft>
              <a:buClr>
                <a:srgbClr val="000000"/>
              </a:buClr>
              <a:buFont typeface="Symbol" panose="05050102010706020507" pitchFamily="18" charset="2"/>
              <a:buChar char=""/>
            </a:pPr>
            <a:r>
              <a:rPr lang="en-US" sz="2000" dirty="0">
                <a:ea typeface="+mn-ea"/>
                <a:cs typeface="+mn-cs"/>
              </a:rPr>
              <a:t>The dosage for this indication is 160 mg subcutaneously (as 1 dose or split into 2 consecutive days), then 80 mg subcutaneously on day 15, the 40 mg subcutaneously weekly or 80 mg subcutaneously every other week starting on day 29. </a:t>
            </a:r>
          </a:p>
          <a:p>
            <a:pPr>
              <a:lnSpc>
                <a:spcPct val="120000"/>
              </a:lnSpc>
              <a:spcBef>
                <a:spcPts val="300"/>
              </a:spcBef>
              <a:spcAft>
                <a:spcPts val="300"/>
              </a:spcAft>
              <a:buClr>
                <a:srgbClr val="000000"/>
              </a:buClr>
              <a:buFont typeface="Symbol" panose="05050102010706020507" pitchFamily="18" charset="2"/>
              <a:buChar char=""/>
            </a:pPr>
            <a:r>
              <a:rPr lang="en-US" sz="2000" dirty="0" err="1"/>
              <a:t>Abrilada</a:t>
            </a:r>
            <a:r>
              <a:rPr lang="en-US" sz="2000" dirty="0"/>
              <a:t> carries additional indications for RA, JIA, PsA, AS, CD, UC, Ps.</a:t>
            </a:r>
          </a:p>
        </p:txBody>
      </p:sp>
    </p:spTree>
    <p:extLst>
      <p:ext uri="{BB962C8B-B14F-4D97-AF65-F5344CB8AC3E}">
        <p14:creationId xmlns:p14="http://schemas.microsoft.com/office/powerpoint/2010/main" val="4565589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819150"/>
            <a:ext cx="8686800" cy="3581400"/>
          </a:xfrm>
        </p:spPr>
        <p:txBody>
          <a:bodyPr/>
          <a:lstStyle/>
          <a:p>
            <a:pPr>
              <a:buNone/>
            </a:pPr>
            <a:r>
              <a:rPr lang="en-US" b="1" i="1" dirty="0"/>
              <a:t>Product Updates:</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err="1"/>
              <a:t>Abrilada</a:t>
            </a:r>
            <a:r>
              <a:rPr lang="en-US" sz="2000" dirty="0"/>
              <a:t> (adalimumab-</a:t>
            </a:r>
            <a:r>
              <a:rPr lang="en-US" sz="2000" dirty="0" err="1"/>
              <a:t>afzb</a:t>
            </a:r>
            <a:r>
              <a:rPr lang="en-US" sz="2000" dirty="0"/>
              <a:t>) is now approved for the treatment of non-infectious intermediate, posterior, and </a:t>
            </a:r>
            <a:r>
              <a:rPr lang="en-US" sz="2000" dirty="0" err="1"/>
              <a:t>panuveitis</a:t>
            </a:r>
            <a:r>
              <a:rPr lang="en-US" sz="2000" dirty="0"/>
              <a:t> in adults.  </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a:t>The recommended dosage is 160 mg on day 1 (given in 1 day or split over 2 consecutive days), 80 mg on day 15, and 40 mg every other week starting on day 29.  </a:t>
            </a:r>
          </a:p>
          <a:p>
            <a:pPr lvl="1" indent="-257175">
              <a:lnSpc>
                <a:spcPct val="120000"/>
              </a:lnSpc>
              <a:spcBef>
                <a:spcPts val="225"/>
              </a:spcBef>
              <a:spcAft>
                <a:spcPts val="225"/>
              </a:spcAft>
              <a:buClr>
                <a:srgbClr val="000000"/>
              </a:buClr>
              <a:buFont typeface="Symbol" panose="05050102010706020507" pitchFamily="18" charset="2"/>
              <a:buChar char=""/>
            </a:pPr>
            <a:r>
              <a:rPr lang="en-US" sz="2000" dirty="0" err="1"/>
              <a:t>Abrilada</a:t>
            </a:r>
            <a:r>
              <a:rPr lang="en-US" sz="2000" dirty="0"/>
              <a:t> should be discontinued in patients without evidence of clinical remission by 8 weeks.  </a:t>
            </a:r>
          </a:p>
          <a:p>
            <a:pPr>
              <a:lnSpc>
                <a:spcPct val="120000"/>
              </a:lnSpc>
              <a:spcBef>
                <a:spcPts val="225"/>
              </a:spcBef>
              <a:spcAft>
                <a:spcPts val="225"/>
              </a:spcAft>
              <a:buClr>
                <a:srgbClr val="000000"/>
              </a:buClr>
              <a:buFont typeface="Symbol" panose="05050102010706020507" pitchFamily="18" charset="2"/>
              <a:buChar char=""/>
            </a:pPr>
            <a:r>
              <a:rPr lang="en-US" sz="2000" dirty="0" err="1"/>
              <a:t>Abrilada</a:t>
            </a:r>
            <a:r>
              <a:rPr lang="en-US" sz="2000" dirty="0"/>
              <a:t> carries additional indications for RA, JIA, PsA, AS, CD, UC, Ps, and HS.</a:t>
            </a:r>
          </a:p>
          <a:p>
            <a:pPr>
              <a:lnSpc>
                <a:spcPct val="120000"/>
              </a:lnSpc>
              <a:spcBef>
                <a:spcPts val="225"/>
              </a:spcBef>
              <a:spcAft>
                <a:spcPts val="225"/>
              </a:spcAft>
              <a:buClr>
                <a:srgbClr val="000000"/>
              </a:buClr>
              <a:buFont typeface="Symbol" panose="05050102010706020507" pitchFamily="18" charset="2"/>
              <a:buChar char=""/>
            </a:pPr>
            <a:endParaRPr lang="en-US" sz="1500" dirty="0"/>
          </a:p>
        </p:txBody>
      </p:sp>
      <p:sp>
        <p:nvSpPr>
          <p:cNvPr id="2" name="Title 1">
            <a:extLst>
              <a:ext uri="{FF2B5EF4-FFF2-40B4-BE49-F238E27FC236}">
                <a16:creationId xmlns:a16="http://schemas.microsoft.com/office/drawing/2014/main" id="{811FEA8F-2505-CDEB-5F73-E307FE9AA93F}"/>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438088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97811"/>
            <a:ext cx="8763000" cy="3526539"/>
          </a:xfrm>
        </p:spPr>
        <p:txBody>
          <a:bodyPr/>
          <a:lstStyle/>
          <a:p>
            <a:pPr>
              <a:buNone/>
            </a:pPr>
            <a:r>
              <a:rPr lang="en-US" b="1" i="1" dirty="0"/>
              <a:t>Product Updates:</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err="1"/>
              <a:t>Cyltezo</a:t>
            </a:r>
            <a:r>
              <a:rPr lang="en-US" sz="2000" dirty="0"/>
              <a:t> (adalimumab-</a:t>
            </a:r>
            <a:r>
              <a:rPr lang="en-US" sz="2000" dirty="0" err="1"/>
              <a:t>adbm</a:t>
            </a:r>
            <a:r>
              <a:rPr lang="en-US" sz="2000" dirty="0"/>
              <a:t>) is now approved for the treatment of noninfectious intermediate, posterior, and </a:t>
            </a:r>
            <a:r>
              <a:rPr lang="en-US" sz="2000" dirty="0" err="1"/>
              <a:t>panuveitis</a:t>
            </a:r>
            <a:r>
              <a:rPr lang="en-US" sz="2000" dirty="0"/>
              <a:t> in adults.  </a:t>
            </a:r>
          </a:p>
          <a:p>
            <a:pPr lvl="1" indent="-257175">
              <a:lnSpc>
                <a:spcPct val="120000"/>
              </a:lnSpc>
              <a:spcBef>
                <a:spcPts val="225"/>
              </a:spcBef>
              <a:spcAft>
                <a:spcPts val="225"/>
              </a:spcAft>
              <a:buClr>
                <a:srgbClr val="000000"/>
              </a:buClr>
              <a:buFont typeface="Symbol" panose="05050102010706020507" pitchFamily="18" charset="2"/>
              <a:buChar char=""/>
            </a:pPr>
            <a:r>
              <a:rPr lang="en-US" sz="2000" dirty="0"/>
              <a:t>The recommended dosage for this indication is 80 mg subcutaneously for the first dose, then 40 mg subcutaneously every other week starting 1 week after the initial dose.  </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err="1"/>
              <a:t>Cyltezo</a:t>
            </a:r>
            <a:r>
              <a:rPr lang="en-US" sz="2000" dirty="0"/>
              <a:t> was previously approved for RA, JIA, PsA, AS, CD, UC, </a:t>
            </a:r>
            <a:r>
              <a:rPr lang="en-US" sz="2000" dirty="0" err="1"/>
              <a:t>PsO</a:t>
            </a:r>
            <a:r>
              <a:rPr lang="en-US" sz="2000" dirty="0"/>
              <a:t>, &amp; hidradenitis suppurativa. </a:t>
            </a:r>
          </a:p>
          <a:p>
            <a:pPr>
              <a:lnSpc>
                <a:spcPct val="120000"/>
              </a:lnSpc>
              <a:spcBef>
                <a:spcPts val="225"/>
              </a:spcBef>
              <a:spcAft>
                <a:spcPts val="225"/>
              </a:spcAft>
              <a:buClr>
                <a:srgbClr val="000000"/>
              </a:buClr>
              <a:buFont typeface="Symbol" panose="05050102010706020507" pitchFamily="18" charset="2"/>
              <a:buChar char=""/>
            </a:pPr>
            <a:endParaRPr lang="en-US" sz="1500" dirty="0"/>
          </a:p>
        </p:txBody>
      </p:sp>
      <p:sp>
        <p:nvSpPr>
          <p:cNvPr id="2" name="Title 1">
            <a:extLst>
              <a:ext uri="{FF2B5EF4-FFF2-40B4-BE49-F238E27FC236}">
                <a16:creationId xmlns:a16="http://schemas.microsoft.com/office/drawing/2014/main" id="{D323F995-A15A-5631-59CD-9D234F1F1CEC}"/>
              </a:ext>
            </a:extLst>
          </p:cNvPr>
          <p:cNvSpPr txBox="1">
            <a:spLocks/>
          </p:cNvSpPr>
          <p:nvPr/>
        </p:nvSpPr>
        <p:spPr>
          <a:xfrm>
            <a:off x="1866900" y="152400"/>
            <a:ext cx="6286500" cy="7810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a:solidFill>
                  <a:schemeClr val="bg1"/>
                </a:solidFill>
              </a:rPr>
              <a:t>Cytokine/CAM Agents</a:t>
            </a:r>
            <a:endParaRPr lang="en-US" altLang="en-US" dirty="0"/>
          </a:p>
        </p:txBody>
      </p:sp>
      <p:sp>
        <p:nvSpPr>
          <p:cNvPr id="3" name="Title 1">
            <a:extLst>
              <a:ext uri="{FF2B5EF4-FFF2-40B4-BE49-F238E27FC236}">
                <a16:creationId xmlns:a16="http://schemas.microsoft.com/office/drawing/2014/main" id="{2FCF2DE9-3C73-962D-4DCC-AB3F18CB014C}"/>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4988986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762000"/>
            <a:ext cx="8763000" cy="3486150"/>
          </a:xfrm>
        </p:spPr>
        <p:txBody>
          <a:bodyPr/>
          <a:lstStyle/>
          <a:p>
            <a:pPr>
              <a:buNone/>
            </a:pPr>
            <a:r>
              <a:rPr lang="en-US" b="1" i="1" dirty="0"/>
              <a:t>Product Updates:</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a:t>FDA approved </a:t>
            </a:r>
            <a:r>
              <a:rPr lang="en-US" sz="2000" dirty="0" err="1"/>
              <a:t>Amjevita</a:t>
            </a:r>
            <a:r>
              <a:rPr lang="en-US" sz="2000" dirty="0"/>
              <a:t> (adalimumab-</a:t>
            </a:r>
            <a:r>
              <a:rPr lang="en-US" sz="2000" dirty="0" err="1"/>
              <a:t>atto</a:t>
            </a:r>
            <a:r>
              <a:rPr lang="en-US" sz="2000" dirty="0"/>
              <a:t>), a Humira biosimilar, for the treatment for non-infectious intermediate, posterior, and </a:t>
            </a:r>
            <a:r>
              <a:rPr lang="en-US" sz="2000" dirty="0" err="1"/>
              <a:t>panuveitis</a:t>
            </a:r>
            <a:r>
              <a:rPr lang="en-US" sz="2000" dirty="0"/>
              <a:t> in adults. </a:t>
            </a:r>
          </a:p>
          <a:p>
            <a:pPr lvl="1" indent="-257175">
              <a:lnSpc>
                <a:spcPct val="120000"/>
              </a:lnSpc>
              <a:spcBef>
                <a:spcPts val="225"/>
              </a:spcBef>
              <a:spcAft>
                <a:spcPts val="225"/>
              </a:spcAft>
              <a:buClr>
                <a:srgbClr val="000000"/>
              </a:buClr>
              <a:buFont typeface="Symbol" panose="05050102010706020507" pitchFamily="18" charset="2"/>
              <a:buChar char=""/>
            </a:pPr>
            <a:r>
              <a:rPr lang="en-US" sz="2000" dirty="0"/>
              <a:t>Initial dose is 80 mg, followed by 40 mg every other week starting 1 week later. </a:t>
            </a:r>
          </a:p>
          <a:p>
            <a:pPr>
              <a:lnSpc>
                <a:spcPct val="120000"/>
              </a:lnSpc>
              <a:spcBef>
                <a:spcPts val="225"/>
              </a:spcBef>
              <a:spcAft>
                <a:spcPts val="225"/>
              </a:spcAft>
              <a:buClr>
                <a:srgbClr val="000000"/>
              </a:buClr>
              <a:buFont typeface="Symbol" panose="05050102010706020507" pitchFamily="18" charset="2"/>
              <a:buChar char=""/>
            </a:pPr>
            <a:r>
              <a:rPr lang="en-US" sz="2000" dirty="0" err="1"/>
              <a:t>Amjevita</a:t>
            </a:r>
            <a:r>
              <a:rPr lang="en-US" sz="2000" dirty="0"/>
              <a:t> was previously approved for RA, JIA, PsA, AS, CD, UC, </a:t>
            </a:r>
            <a:r>
              <a:rPr lang="en-US" sz="2000" dirty="0" err="1"/>
              <a:t>PsO</a:t>
            </a:r>
            <a:r>
              <a:rPr lang="en-US" sz="2000" dirty="0"/>
              <a:t>, &amp; hidradenitis suppurativa. </a:t>
            </a:r>
          </a:p>
          <a:p>
            <a:pPr>
              <a:lnSpc>
                <a:spcPct val="120000"/>
              </a:lnSpc>
              <a:spcBef>
                <a:spcPts val="225"/>
              </a:spcBef>
              <a:spcAft>
                <a:spcPts val="225"/>
              </a:spcAft>
              <a:buClr>
                <a:srgbClr val="000000"/>
              </a:buClr>
              <a:buFont typeface="Symbol" panose="05050102010706020507" pitchFamily="18" charset="2"/>
              <a:buChar char=""/>
            </a:pPr>
            <a:endParaRPr lang="en-US" sz="1500" dirty="0"/>
          </a:p>
        </p:txBody>
      </p:sp>
      <p:sp>
        <p:nvSpPr>
          <p:cNvPr id="2" name="Title 1">
            <a:extLst>
              <a:ext uri="{FF2B5EF4-FFF2-40B4-BE49-F238E27FC236}">
                <a16:creationId xmlns:a16="http://schemas.microsoft.com/office/drawing/2014/main" id="{E6A1EB21-B05A-8CC4-2E10-9A36B226D7A9}"/>
              </a:ext>
            </a:extLst>
          </p:cNvPr>
          <p:cNvSpPr txBox="1">
            <a:spLocks/>
          </p:cNvSpPr>
          <p:nvPr/>
        </p:nvSpPr>
        <p:spPr>
          <a:xfrm>
            <a:off x="1866900" y="152400"/>
            <a:ext cx="6286500" cy="7810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a:solidFill>
                  <a:schemeClr val="bg1"/>
                </a:solidFill>
              </a:rPr>
              <a:t>Cytokine/CAM Agents</a:t>
            </a:r>
            <a:endParaRPr lang="en-US" altLang="en-US" dirty="0"/>
          </a:p>
        </p:txBody>
      </p:sp>
      <p:sp>
        <p:nvSpPr>
          <p:cNvPr id="3" name="Title 1">
            <a:extLst>
              <a:ext uri="{FF2B5EF4-FFF2-40B4-BE49-F238E27FC236}">
                <a16:creationId xmlns:a16="http://schemas.microsoft.com/office/drawing/2014/main" id="{7F0EB1B5-5E8D-881C-323E-FD9591D919DA}"/>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0708287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66061"/>
            <a:ext cx="8686800" cy="3558289"/>
          </a:xfrm>
        </p:spPr>
        <p:txBody>
          <a:bodyPr/>
          <a:lstStyle/>
          <a:p>
            <a:pPr>
              <a:buNone/>
            </a:pPr>
            <a:r>
              <a:rPr lang="en-US" b="1" i="1" dirty="0"/>
              <a:t>Product Updates:</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err="1"/>
              <a:t>Amjevita</a:t>
            </a:r>
            <a:r>
              <a:rPr lang="en-US" sz="2000" dirty="0"/>
              <a:t> (adalimumab-</a:t>
            </a:r>
            <a:r>
              <a:rPr lang="en-US" sz="2000" dirty="0" err="1"/>
              <a:t>atto</a:t>
            </a:r>
            <a:r>
              <a:rPr lang="en-US" sz="2000" dirty="0"/>
              <a:t>) is now available in high concentration preparations: 20 mg/0.2 mL, 40 mg/0.4 mL, and 80 mg/0.8 mL prefilled syringe; and 40 mg/0.4 mL and 80 mg/0.8 mL prefilled autoinjector. </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a:t>Low-concentration prefilled syringed and autoinjectors were previously approved. </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a:t>All presentations are citrate-free. </a:t>
            </a:r>
          </a:p>
        </p:txBody>
      </p:sp>
      <p:sp>
        <p:nvSpPr>
          <p:cNvPr id="2" name="Title 1">
            <a:extLst>
              <a:ext uri="{FF2B5EF4-FFF2-40B4-BE49-F238E27FC236}">
                <a16:creationId xmlns:a16="http://schemas.microsoft.com/office/drawing/2014/main" id="{D2334074-3B36-23F8-885F-C89E62246057}"/>
              </a:ext>
            </a:extLst>
          </p:cNvPr>
          <p:cNvSpPr txBox="1">
            <a:spLocks/>
          </p:cNvSpPr>
          <p:nvPr/>
        </p:nvSpPr>
        <p:spPr>
          <a:xfrm>
            <a:off x="1866900" y="152400"/>
            <a:ext cx="6286500" cy="7810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a:solidFill>
                  <a:schemeClr val="bg1"/>
                </a:solidFill>
              </a:rPr>
              <a:t>Cytokine/CAM Agents</a:t>
            </a:r>
            <a:endParaRPr lang="en-US" altLang="en-US" dirty="0"/>
          </a:p>
        </p:txBody>
      </p:sp>
      <p:sp>
        <p:nvSpPr>
          <p:cNvPr id="3" name="Title 1">
            <a:extLst>
              <a:ext uri="{FF2B5EF4-FFF2-40B4-BE49-F238E27FC236}">
                <a16:creationId xmlns:a16="http://schemas.microsoft.com/office/drawing/2014/main" id="{7E98624D-A8E2-0419-CC60-D983E6B14034}"/>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785388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816861"/>
            <a:ext cx="8839200" cy="3202689"/>
          </a:xfrm>
        </p:spPr>
        <p:txBody>
          <a:bodyPr/>
          <a:lstStyle/>
          <a:p>
            <a:pPr>
              <a:buNone/>
            </a:pPr>
            <a:r>
              <a:rPr lang="en-US" b="1" i="1" dirty="0"/>
              <a:t>Product Updates:</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a:t>FDA approved </a:t>
            </a:r>
            <a:r>
              <a:rPr lang="en-US" sz="2000" dirty="0" err="1"/>
              <a:t>Hulio</a:t>
            </a:r>
            <a:r>
              <a:rPr lang="en-US" sz="2000" dirty="0"/>
              <a:t> (adalimumab-</a:t>
            </a:r>
            <a:r>
              <a:rPr lang="en-US" sz="2000" dirty="0" err="1"/>
              <a:t>fkjp</a:t>
            </a:r>
            <a:r>
              <a:rPr lang="en-US" sz="2000" dirty="0"/>
              <a:t>) for the treatment of non-infectious intermediate, posterior and </a:t>
            </a:r>
            <a:r>
              <a:rPr lang="en-US" sz="2000" dirty="0" err="1"/>
              <a:t>panuveitis</a:t>
            </a:r>
            <a:r>
              <a:rPr lang="en-US" sz="2000" dirty="0"/>
              <a:t> in adults. </a:t>
            </a:r>
          </a:p>
          <a:p>
            <a:pPr lvl="1" indent="-257175">
              <a:lnSpc>
                <a:spcPct val="120000"/>
              </a:lnSpc>
              <a:spcBef>
                <a:spcPts val="225"/>
              </a:spcBef>
              <a:spcAft>
                <a:spcPts val="225"/>
              </a:spcAft>
              <a:buClr>
                <a:srgbClr val="000000"/>
              </a:buClr>
              <a:buFont typeface="Symbol" panose="05050102010706020507" pitchFamily="18" charset="2"/>
              <a:buChar char=""/>
            </a:pPr>
            <a:r>
              <a:rPr lang="en-US" sz="2000" dirty="0"/>
              <a:t>Recommended dosage is 80 mg initial dose, followed by 40 mg every other week starting 1 week after initial dose.</a:t>
            </a:r>
          </a:p>
          <a:p>
            <a:pPr>
              <a:lnSpc>
                <a:spcPct val="120000"/>
              </a:lnSpc>
              <a:spcBef>
                <a:spcPts val="225"/>
              </a:spcBef>
              <a:spcAft>
                <a:spcPts val="225"/>
              </a:spcAft>
              <a:buClr>
                <a:srgbClr val="000000"/>
              </a:buClr>
              <a:buFont typeface="Symbol" panose="05050102010706020507" pitchFamily="18" charset="2"/>
              <a:buChar char=""/>
            </a:pPr>
            <a:r>
              <a:rPr lang="en-US" sz="2000" dirty="0" err="1"/>
              <a:t>Hulio</a:t>
            </a:r>
            <a:r>
              <a:rPr lang="en-US" sz="2000" dirty="0"/>
              <a:t> was previously approved for RA, JIA, PsA, AS, CD, UC, </a:t>
            </a:r>
            <a:r>
              <a:rPr lang="en-US" sz="2000" dirty="0" err="1"/>
              <a:t>PsO</a:t>
            </a:r>
            <a:r>
              <a:rPr lang="en-US" sz="2000" dirty="0"/>
              <a:t>, &amp; hidradenitis suppurativa. </a:t>
            </a:r>
          </a:p>
          <a:p>
            <a:pPr>
              <a:lnSpc>
                <a:spcPct val="120000"/>
              </a:lnSpc>
              <a:spcBef>
                <a:spcPts val="225"/>
              </a:spcBef>
              <a:spcAft>
                <a:spcPts val="225"/>
              </a:spcAft>
              <a:buClr>
                <a:srgbClr val="000000"/>
              </a:buClr>
              <a:buFont typeface="Symbol" panose="05050102010706020507" pitchFamily="18" charset="2"/>
              <a:buChar char=""/>
            </a:pPr>
            <a:endParaRPr lang="en-US" sz="1500" dirty="0"/>
          </a:p>
        </p:txBody>
      </p:sp>
      <p:sp>
        <p:nvSpPr>
          <p:cNvPr id="2" name="Title 1">
            <a:extLst>
              <a:ext uri="{FF2B5EF4-FFF2-40B4-BE49-F238E27FC236}">
                <a16:creationId xmlns:a16="http://schemas.microsoft.com/office/drawing/2014/main" id="{71811B9E-C4A1-6AE0-2445-3E544276C0CC}"/>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7630309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686800" cy="3316989"/>
          </a:xfrm>
        </p:spPr>
        <p:txBody>
          <a:bodyPr/>
          <a:lstStyle/>
          <a:p>
            <a:pPr>
              <a:buNone/>
            </a:pPr>
            <a:r>
              <a:rPr lang="en-US" b="1" i="1" dirty="0"/>
              <a:t>Product Updates:</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a:t>FDA approved </a:t>
            </a:r>
            <a:r>
              <a:rPr lang="en-US" sz="2000" dirty="0" err="1"/>
              <a:t>Ilaris</a:t>
            </a:r>
            <a:r>
              <a:rPr lang="en-US" sz="2000" dirty="0"/>
              <a:t> (canakinumab) for gout flares in adults in whom NSAIDs and colchicine are contraindicated, are not tolerated, or do not provide an adequate response, and in whom repeated courses of corticosteroids are not appropriate.</a:t>
            </a:r>
          </a:p>
          <a:p>
            <a:pPr lvl="1" indent="-257175">
              <a:lnSpc>
                <a:spcPct val="120000"/>
              </a:lnSpc>
              <a:spcBef>
                <a:spcPts val="225"/>
              </a:spcBef>
              <a:spcAft>
                <a:spcPts val="225"/>
              </a:spcAft>
              <a:buClr>
                <a:srgbClr val="000000"/>
              </a:buClr>
              <a:buFont typeface="Symbol" panose="05050102010706020507" pitchFamily="18" charset="2"/>
              <a:buChar char=""/>
            </a:pPr>
            <a:r>
              <a:rPr lang="en-US" sz="2000" dirty="0"/>
              <a:t>Recommended dose is 150 mg SC, may repeat after ≥ 12 weeks if needed. </a:t>
            </a:r>
          </a:p>
          <a:p>
            <a:pPr>
              <a:lnSpc>
                <a:spcPct val="120000"/>
              </a:lnSpc>
              <a:spcBef>
                <a:spcPts val="225"/>
              </a:spcBef>
              <a:spcAft>
                <a:spcPts val="225"/>
              </a:spcAft>
              <a:buClr>
                <a:srgbClr val="000000"/>
              </a:buClr>
              <a:buFont typeface="Symbol" panose="05050102010706020507" pitchFamily="18" charset="2"/>
              <a:buChar char=""/>
            </a:pPr>
            <a:r>
              <a:rPr lang="en-US" sz="2000" dirty="0" err="1"/>
              <a:t>Ilaris</a:t>
            </a:r>
            <a:r>
              <a:rPr lang="en-US" sz="2000" dirty="0"/>
              <a:t> contains additional indications for Periodic Fever Syndrome and Active Still’s Disease.</a:t>
            </a: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3328130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686800" cy="3316989"/>
          </a:xfrm>
        </p:spPr>
        <p:txBody>
          <a:bodyPr/>
          <a:lstStyle/>
          <a:p>
            <a:pPr>
              <a:buNone/>
            </a:pPr>
            <a:r>
              <a:rPr lang="en-US" b="1" i="1" dirty="0"/>
              <a:t>Product Updates:</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FDA approved an expanded indication for </a:t>
            </a:r>
            <a:r>
              <a:rPr lang="en-US" sz="20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Yusimry</a:t>
            </a:r>
            <a:r>
              <a:rPr lang="en-US" sz="2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(adalimumab-</a:t>
            </a:r>
            <a:r>
              <a:rPr lang="en-US" sz="20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aqvh</a:t>
            </a:r>
            <a:r>
              <a:rPr lang="en-US" sz="2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for treatment of non-infectious intermediate, posterior and panuveitis in adults. </a:t>
            </a:r>
          </a:p>
          <a:p>
            <a:pPr marL="257175" indent="-257175" fontAlgn="base">
              <a:lnSpc>
                <a:spcPct val="120000"/>
              </a:lnSpc>
              <a:spcBef>
                <a:spcPts val="225"/>
              </a:spcBef>
              <a:spcAft>
                <a:spcPts val="225"/>
              </a:spcAft>
              <a:buClr>
                <a:srgbClr val="000000"/>
              </a:buClr>
              <a:buFont typeface="Symbol" panose="05050102010706020507" pitchFamily="18" charset="2"/>
              <a:buChar char=""/>
            </a:pPr>
            <a:r>
              <a:rPr lang="en-US" sz="2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Dosage is 80 mg initial dose, followed by 40 mg every other week starting 1 week after initial dose. </a:t>
            </a:r>
            <a:endParaRPr lang="en-US" dirty="0"/>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347142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562E-13D3-4965-815E-306E25CB673B}"/>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253DB17C-7724-43D5-8B59-65C7A96DF4AF}"/>
              </a:ext>
            </a:extLst>
          </p:cNvPr>
          <p:cNvSpPr>
            <a:spLocks noGrp="1"/>
          </p:cNvSpPr>
          <p:nvPr>
            <p:ph idx="1"/>
          </p:nvPr>
        </p:nvSpPr>
        <p:spPr>
          <a:xfrm>
            <a:off x="457200" y="1047750"/>
            <a:ext cx="8229600" cy="35814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a:t>
            </a:r>
          </a:p>
          <a:p>
            <a:r>
              <a:rPr lang="en-US" sz="2000" dirty="0">
                <a:solidFill>
                  <a:srgbClr val="000000"/>
                </a:solidFill>
              </a:rPr>
              <a:t>morphine sulfate (Arymo ER, Morphabond ER, morphine ER capsule, morphine ER tablet, MS Contin)</a:t>
            </a:r>
          </a:p>
          <a:p>
            <a:r>
              <a:rPr lang="en-US" sz="2000" dirty="0">
                <a:solidFill>
                  <a:srgbClr val="000000"/>
                </a:solidFill>
              </a:rPr>
              <a:t>oxycodone HCl (oxycodone ER, Oxycontin)</a:t>
            </a:r>
            <a:endParaRPr lang="en-US" sz="2000" baseline="30000" dirty="0">
              <a:solidFill>
                <a:srgbClr val="000000"/>
              </a:solidFill>
            </a:endParaRPr>
          </a:p>
          <a:p>
            <a:r>
              <a:rPr lang="en-US" sz="2000" dirty="0">
                <a:solidFill>
                  <a:srgbClr val="000000"/>
                </a:solidFill>
              </a:rPr>
              <a:t>oxycodone myristate (Xtampza ER)</a:t>
            </a:r>
          </a:p>
          <a:p>
            <a:r>
              <a:rPr lang="en-US" sz="2000" dirty="0">
                <a:solidFill>
                  <a:srgbClr val="000000"/>
                </a:solidFill>
              </a:rPr>
              <a:t>oxymorphone HCl (oxymorphone ER)</a:t>
            </a:r>
          </a:p>
          <a:p>
            <a:r>
              <a:rPr lang="en-US" sz="2000" dirty="0">
                <a:solidFill>
                  <a:srgbClr val="000000"/>
                </a:solidFill>
              </a:rPr>
              <a:t>tapentadol HCl (Nucynta ER)</a:t>
            </a:r>
          </a:p>
          <a:p>
            <a:r>
              <a:rPr lang="en-US" sz="2000" dirty="0">
                <a:solidFill>
                  <a:srgbClr val="000000"/>
                </a:solidFill>
              </a:rPr>
              <a:t>tramadol HCl (Conzip, tramadol ER (gen. Conzip, Ryzolt &amp; Ultram))</a:t>
            </a:r>
          </a:p>
          <a:p>
            <a:pPr marL="0" indent="0">
              <a:buNone/>
            </a:pPr>
            <a:endParaRPr lang="en-US" dirty="0"/>
          </a:p>
        </p:txBody>
      </p:sp>
    </p:spTree>
    <p:extLst>
      <p:ext uri="{BB962C8B-B14F-4D97-AF65-F5344CB8AC3E}">
        <p14:creationId xmlns:p14="http://schemas.microsoft.com/office/powerpoint/2010/main" val="37131011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686800" cy="33169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approved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Hyrimoz</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(adalimumab-</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adaz</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for treatment of non-infectious intermediate, posterior, &amp; panuveitis in adults.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Recommended dosage for this new indication is 80 mg SC for the initial dose, then 40 mg SC every other week starting 1 week after the initial dose.</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38257601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Entyvio (vedolizumab)</a:t>
            </a:r>
            <a:r>
              <a:rPr lang="en-US" sz="1600" dirty="0">
                <a:effectLst/>
                <a:latin typeface="Century" panose="02040604050505020304" pitchFamily="18" charset="0"/>
                <a:ea typeface="Times New Roman" panose="02020603050405020304" pitchFamily="18" charset="0"/>
                <a:cs typeface="Times New Roman" panose="02020603050405020304" pitchFamily="18" charset="0"/>
              </a:rPr>
              <a:t> </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has approved a single-dose prefilled syringe and single-dose prefilled pen in the strength of 108 mg/0.68 mL for subcutaneous self-injection for ulcerative colitis (UC). Previously, vedolizumab was only available for IV injection.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IV route of administration is indicated for UC &amp; CD. After the first two IV doses at week 0 and week 2, vedolizumab may be switched to SC injection at week 6; beginning at week 6 and thereafter the dose is 108 mg SC once every 2 weeks.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Therapy should be discontinued in patients who do not show evidence of therapeutic benefit by week 14.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For patients in clinical response or remission beyond week 6, vedolizumab can be switched from IV infusion to SC injection by administering the 1st SC dose in place of the next scheduled IV infusion and every 2 weeks thereafter. </a:t>
            </a:r>
            <a:endParaRPr lang="en-US" sz="16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680858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Adalimumab-</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afzb</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Abrilada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has been designated by the FDA as an interchangeable biosimilar to the corresponding presentations of adalimumab (Humira): 10 mg/0.2 mL &amp; 20 mg/0.4 mL prefilled syringe for SC use; 40 mg/0.8 mL prefilled glass syringe, prefilled pen, &amp; glass vial for SC use.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This interchangeable designation applies to all indications: RA, JIA, PsA, AS, CD, UC,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PsO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HS, &amp; UV.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Dosing is stratified by indication and weight (see PI or TCR).</a:t>
            </a:r>
            <a:endPar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80832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lvl="0">
              <a:lnSpc>
                <a:spcPct val="120000"/>
              </a:lnSpc>
              <a:spcBef>
                <a:spcPts val="300"/>
              </a:spcBef>
              <a:spcAft>
                <a:spcPts val="300"/>
              </a:spcAft>
              <a:buFont typeface="Symbol" panose="05050102010706020507" pitchFamily="18" charset="2"/>
              <a:buChar char=""/>
            </a:pPr>
            <a:r>
              <a:rPr lang="en-US" sz="18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FDA approved Cosentyx </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secukinumab</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as first IV formulation IL-17A antagonist for treatment of adults with active PsA, active AS, &amp; active non-radiographic axial spondylarthritis (nr-</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axSpA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with objective signs of inflammation.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Dosage when used IV for PsA, AS, &amp; nr-</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axSpA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is 6 mg/kg given at Week 0 as loading dose, then 1.75 mg/kg every 4 weeks thereafter (with loading dose), OR 1.75 mg/kg every 4 weeks (without loading dose). </a:t>
            </a:r>
          </a:p>
          <a:p>
            <a:pPr lvl="2"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Doses &gt; 300 mg per infusion are not recommended for maintenance dosing.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IV injection available as 125 mg/5 mL solution in an SDV. </a:t>
            </a: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2069909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approved new indication for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Idacio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(adalimumab-</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aacf</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for treatment of moderate to severe hidradenitis suppurativa (HS) in adults.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Dosage for this new indication is 160 mg SC initially (given in 1 dose or split into 2 consecutive days), then 80 mg SC on Day 15, then 40 mg SC weekly or 80 mg SC every other week starting on Day 29 and for subsequent doses. </a:t>
            </a: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3286978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FDA approved tocilizumab-</a:t>
            </a:r>
            <a:r>
              <a:rPr lang="en-US" sz="16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bavi</a:t>
            </a:r>
            <a:r>
              <a:rPr lang="en-US" sz="1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6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Tofidence</a:t>
            </a:r>
            <a:r>
              <a:rPr lang="en-US" sz="1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as 1st biosimilar to tocilizumab (Actemra). </a:t>
            </a:r>
            <a:endParaRPr lang="en-US" sz="16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latin typeface="Aptos" panose="020B0004020202020204" pitchFamily="34" charset="0"/>
                <a:ea typeface="Aptos" panose="020B0004020202020204" pitchFamily="34" charset="0"/>
                <a:cs typeface="Times New Roman" panose="02020603050405020304" pitchFamily="18" charset="0"/>
              </a:rPr>
              <a:t>I</a:t>
            </a:r>
            <a:r>
              <a:rPr lang="en-US" sz="1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 is an IL-6 receptor antagonist indicated for certain adults with RA and patients ≥ 2 years of age with polyarticular JIA (PJIA) or systemic JIA (SJIA).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Supplied as a solution in SDVs for further dilution before IV infusion.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For adults with RA, recommended starting dosage is 4 mg/kg every 4 weeks followed by an increase to 8 mg/kg every 4 weeks based on clinical response.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Peds PJIA and SJIA dosing is weight based every 2 weeks (SJIA) or every 4 weeks (PJIA).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Boxed warning for risk of serious infections.</a:t>
            </a:r>
            <a:endPar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1281062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granted marketing authorization to 2 in vitro diagnostic tests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Procise</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IFX and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Procise</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ADL) for measuring levels of infliximab and adalimumab, respectively. </a:t>
            </a: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42062866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4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Bimzelx</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bimekizumab-bkzx</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is a humanized interleukin-17A and F antagonist, indicated for the treatment of moderate to severe plaque psoriasis in adults who are candidates for systemic therapy or phototherapy.  </a:t>
            </a:r>
          </a:p>
          <a:p>
            <a:pPr marL="342900" marR="0" lvl="0" indent="-342900">
              <a:lnSpc>
                <a:spcPct val="120000"/>
              </a:lnSpc>
              <a:spcBef>
                <a:spcPts val="300"/>
              </a:spcBef>
              <a:spcAft>
                <a:spcPts val="300"/>
              </a:spcAft>
              <a:buFont typeface="Symbol" panose="05050102010706020507" pitchFamily="18" charset="2"/>
              <a:buChar char=""/>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Supplied as a 160 mg/mL solution in a single-dose prefilled syringe or single-dose prefilled autoinjector.  </a:t>
            </a:r>
          </a:p>
          <a:p>
            <a:pPr lvl="1" indent="-342900">
              <a:lnSpc>
                <a:spcPct val="120000"/>
              </a:lnSpc>
              <a:spcBef>
                <a:spcPts val="300"/>
              </a:spcBef>
              <a:spcAft>
                <a:spcPts val="300"/>
              </a:spcAft>
              <a:buFont typeface="Symbol" panose="05050102010706020507" pitchFamily="18" charset="2"/>
              <a:buChar char=""/>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recommended starting dose is 320 mg subcutaneously (2 – 160 mg injections) at week 0, 4, 8, 12, and 16, then every 8 weeks thereafter.  </a:t>
            </a:r>
          </a:p>
          <a:p>
            <a:pPr lvl="1" indent="-342900">
              <a:lnSpc>
                <a:spcPct val="120000"/>
              </a:lnSpc>
              <a:spcBef>
                <a:spcPts val="300"/>
              </a:spcBef>
              <a:spcAft>
                <a:spcPts val="300"/>
              </a:spcAft>
              <a:buFont typeface="Symbol" panose="05050102010706020507" pitchFamily="18" charset="2"/>
              <a:buChar char=""/>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For patients weighing ≥ 120 kg, consider a dose of 320 mg every 4 weeks after week 16.  </a:t>
            </a:r>
          </a:p>
          <a:p>
            <a:pPr marL="342900" marR="0" lvl="0" indent="-342900">
              <a:lnSpc>
                <a:spcPct val="120000"/>
              </a:lnSpc>
              <a:spcBef>
                <a:spcPts val="300"/>
              </a:spcBef>
              <a:spcAft>
                <a:spcPts val="300"/>
              </a:spcAft>
              <a:buFont typeface="Symbol" panose="05050102010706020507" pitchFamily="18" charset="2"/>
              <a:buChar char=""/>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There are warnings for suicidal ideation and behavior, infections, tuberculosis, liver biochemical abnormalities, and inflammatory bowel disease.  </a:t>
            </a:r>
          </a:p>
          <a:p>
            <a:pPr marL="342900" marR="0" lvl="0" indent="-342900">
              <a:lnSpc>
                <a:spcPct val="120000"/>
              </a:lnSpc>
              <a:spcBef>
                <a:spcPts val="300"/>
              </a:spcBef>
              <a:spcAft>
                <a:spcPts val="300"/>
              </a:spcAft>
              <a:buFont typeface="Symbol" panose="05050102010706020507" pitchFamily="18" charset="2"/>
              <a:buChar char=""/>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most common adverse reactions reported were upper respiratory infections, oral candidiasis, headache, injection site reactions, tinea infections, gastroenteritis, herpes simplex infections, acne, folliculitis, other candida infections, and fatigue.  </a:t>
            </a:r>
            <a:endParaRPr lang="en-US" sz="14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1262096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Enbrel (etanercept) is now approved to treat psoriatic arthritis to include juvenile patients 2 years of age and older.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recommended dose for this indication is 0.8 mg/kg subcutaneously weekly with a maximum dose of 50 mg per week.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4925811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approved a SC formulation of infliximab-</a:t>
            </a: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dyyb</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under brand name </a:t>
            </a: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Zymfentra</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for the maintenance treatment of adults with moderately to severely active UC or CD, following treatment with an IV-administered infliximab product.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Maintenance treatment with </a:t>
            </a: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Zymfentra</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120 mg SC once every 2 weeks may begin at or after week 10 of therapy.  </a:t>
            </a:r>
          </a:p>
          <a:p>
            <a:pPr marL="342900" marR="0" lvl="0" indent="-342900">
              <a:lnSpc>
                <a:spcPct val="120000"/>
              </a:lnSpc>
              <a:spcBef>
                <a:spcPts val="300"/>
              </a:spcBef>
              <a:spcAft>
                <a:spcPts val="300"/>
              </a:spcAft>
              <a:buFont typeface="Symbol" panose="05050102010706020507" pitchFamily="18" charset="2"/>
              <a:buChar char=""/>
            </a:pP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Zymfentra</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is the only infliximab product that is given via SC injection and can be administered by the patient or caregiver. </a:t>
            </a:r>
          </a:p>
          <a:p>
            <a:pPr marL="342900" marR="0" lvl="0" indent="-342900">
              <a:lnSpc>
                <a:spcPct val="120000"/>
              </a:lnSpc>
              <a:spcBef>
                <a:spcPts val="300"/>
              </a:spcBef>
              <a:spcAft>
                <a:spcPts val="300"/>
              </a:spcAft>
              <a:buFont typeface="Symbol" panose="05050102010706020507" pitchFamily="18" charset="2"/>
              <a:buChar char=""/>
            </a:pP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Zymfentra</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carries a boxed warnings for serious infections and malignancy, similar to IV infliximab products, including </a:t>
            </a: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Celltrion’s</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IV biosimilar </a:t>
            </a: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Inflectra</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(infliximab-</a:t>
            </a: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dyyb</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p>
          <a:p>
            <a:pPr marL="342900" marR="0" lvl="0" indent="-342900">
              <a:lnSpc>
                <a:spcPct val="120000"/>
              </a:lnSpc>
              <a:spcBef>
                <a:spcPts val="300"/>
              </a:spcBef>
              <a:spcAft>
                <a:spcPts val="300"/>
              </a:spcAft>
              <a:buFont typeface="Symbol" panose="05050102010706020507" pitchFamily="18" charset="2"/>
              <a:buChar char=""/>
            </a:pP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Zymfentra</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is not a biosimilar to </a:t>
            </a:r>
            <a:r>
              <a:rPr lang="en-US" sz="16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Centocor’s</a:t>
            </a: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IV-administered Remicade® (infliximab). </a:t>
            </a:r>
            <a:endParaRPr lang="en-US" sz="16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306879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E89-2A83-4F1A-A0AB-3F8025A8720F}"/>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86585821-7610-447B-BE1F-80F93A9F9853}"/>
              </a:ext>
            </a:extLst>
          </p:cNvPr>
          <p:cNvSpPr>
            <a:spLocks noGrp="1"/>
          </p:cNvSpPr>
          <p:nvPr>
            <p:ph idx="1"/>
          </p:nvPr>
        </p:nvSpPr>
        <p:spPr>
          <a:xfrm>
            <a:off x="228600" y="819150"/>
            <a:ext cx="8229600" cy="4703061"/>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The following agents have demonstrated abuse-deterrence in studies, thus meeting FDA requirements for abuse-deterrent formulations: </a:t>
            </a:r>
          </a:p>
          <a:p>
            <a:pPr marL="742950" lvl="2" indent="-342900">
              <a:spcBef>
                <a:spcPts val="1000"/>
              </a:spcBef>
              <a:buSzTx/>
              <a:buFont typeface="Arial" panose="020B0604020202020204" pitchFamily="34" charset="0"/>
              <a:buChar char="•"/>
            </a:pPr>
            <a:r>
              <a:rPr lang="en-US" dirty="0">
                <a:solidFill>
                  <a:srgbClr val="000000"/>
                </a:solidFill>
              </a:rPr>
              <a:t>Hysingla ER tablets</a:t>
            </a:r>
          </a:p>
          <a:p>
            <a:pPr marL="742950" lvl="2" indent="-342900">
              <a:spcBef>
                <a:spcPts val="1000"/>
              </a:spcBef>
              <a:buSzTx/>
              <a:buFont typeface="Arial" panose="020B0604020202020204" pitchFamily="34" charset="0"/>
              <a:buChar char="•"/>
            </a:pPr>
            <a:r>
              <a:rPr lang="en-US" dirty="0">
                <a:solidFill>
                  <a:srgbClr val="000000"/>
                </a:solidFill>
              </a:rPr>
              <a:t>Oxycontin biconcave tablets</a:t>
            </a:r>
          </a:p>
          <a:p>
            <a:pPr marL="742950" lvl="2" indent="-342900">
              <a:spcBef>
                <a:spcPts val="1000"/>
              </a:spcBef>
              <a:buSzTx/>
              <a:buFont typeface="Arial" panose="020B0604020202020204" pitchFamily="34" charset="0"/>
              <a:buChar char="•"/>
            </a:pPr>
            <a:r>
              <a:rPr lang="en-US" dirty="0">
                <a:solidFill>
                  <a:srgbClr val="000000"/>
                </a:solidFill>
              </a:rPr>
              <a:t>Oxycodone ER (authorized generics of Oxycontin) tablets</a:t>
            </a:r>
          </a:p>
          <a:p>
            <a:pPr marL="742950" lvl="2" indent="-342900">
              <a:spcBef>
                <a:spcPts val="1000"/>
              </a:spcBef>
              <a:buSzTx/>
              <a:buFont typeface="Arial" panose="020B0604020202020204" pitchFamily="34" charset="0"/>
              <a:buChar char="•"/>
            </a:pPr>
            <a:r>
              <a:rPr lang="en-US" dirty="0">
                <a:solidFill>
                  <a:srgbClr val="000000"/>
                </a:solidFill>
              </a:rPr>
              <a:t>Xtampza ER capsules</a:t>
            </a:r>
          </a:p>
          <a:p>
            <a:pPr marL="342900" lvl="1" indent="-342900">
              <a:spcBef>
                <a:spcPts val="1000"/>
              </a:spcBef>
              <a:buSzTx/>
              <a:buFont typeface="Arial" panose="020B0604020202020204" pitchFamily="34" charset="0"/>
              <a:buChar char="•"/>
            </a:pPr>
            <a:r>
              <a:rPr lang="en-US" sz="2000" dirty="0">
                <a:solidFill>
                  <a:srgbClr val="000000"/>
                </a:solidFill>
              </a:rPr>
              <a:t>Although hydromorphone ER, tapentadol ER (Nucynta ER), and hydrocodone ER (Zohydro ER) have abuse-deterrent properties, they have not been approved by the FDA as abuse-deterrent formulations</a:t>
            </a:r>
          </a:p>
          <a:p>
            <a:pPr marL="0" lvl="1" indent="0">
              <a:spcBef>
                <a:spcPts val="1000"/>
              </a:spcBef>
              <a:buNone/>
            </a:pPr>
            <a:endParaRPr lang="en-US" sz="2400" dirty="0">
              <a:solidFill>
                <a:srgbClr val="2C2C2C"/>
              </a:solidFill>
            </a:endParaRPr>
          </a:p>
          <a:p>
            <a:pPr marL="0" lvl="1" indent="0">
              <a:spcBef>
                <a:spcPts val="1000"/>
              </a:spcBef>
              <a:buNone/>
            </a:pPr>
            <a:endParaRPr lang="en-US" sz="2000" dirty="0">
              <a:solidFill>
                <a:srgbClr val="2C2C2C"/>
              </a:solidFill>
            </a:endParaRPr>
          </a:p>
          <a:p>
            <a:pPr marL="0" lvl="1" indent="0">
              <a:spcBef>
                <a:spcPts val="1000"/>
              </a:spcBef>
              <a:buNone/>
            </a:pPr>
            <a:endParaRPr lang="en-US" sz="2000" dirty="0">
              <a:solidFill>
                <a:srgbClr val="2C2C2C"/>
              </a:solidFill>
            </a:endParaRPr>
          </a:p>
          <a:p>
            <a:pPr marL="0" indent="0">
              <a:buNone/>
            </a:pPr>
            <a:endParaRPr lang="en-US" sz="2000" dirty="0"/>
          </a:p>
        </p:txBody>
      </p:sp>
    </p:spTree>
    <p:extLst>
      <p:ext uri="{BB962C8B-B14F-4D97-AF65-F5344CB8AC3E}">
        <p14:creationId xmlns:p14="http://schemas.microsoft.com/office/powerpoint/2010/main" val="25937464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approved Cosentyx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secukinumab</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for treatment of adults with moderate to severe hidradenitis suppurativa (HS).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Recommended dosage for this new indication is 300 mg SC at Weeks 0, 1, 2, 3, &amp; 4, and every 4 weeks thereafter.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Dose may be increased to 300 mg SC every 2 weeks if patient does not adequately respond.</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19624201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approved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Idacio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(adalimumab-</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aacf</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for treatment of non-infectious intermediate, posterior, &amp; panuveitis in adults.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Dosage for adult uveitis is 80 mg SC for the initial dose, then 40 mg SC every other week, starting 1 week after the initial dose. </a:t>
            </a: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7591143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228600" y="778761"/>
            <a:ext cx="8763000" cy="3850389"/>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has expanded SC use of Orencia (abatacept) for treatment of active PsA to include patients ≥ 2 years of age. Orencia had previously only been approved in adults for this indication.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May be used as monotherapy or concomitantly with methotrexate.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IV administration is not approved for pediatric patients. </a:t>
            </a:r>
          </a:p>
          <a:p>
            <a:pPr marL="342900" marR="0" lvl="0" indent="-342900">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Dosing for peds with PsA is weight based:</a:t>
            </a:r>
          </a:p>
          <a:p>
            <a:pPr lvl="1" indent="-342900">
              <a:lnSpc>
                <a:spcPct val="120000"/>
              </a:lnSpc>
              <a:spcBef>
                <a:spcPts val="300"/>
              </a:spcBef>
              <a:spcAft>
                <a:spcPts val="300"/>
              </a:spcAft>
              <a:buFont typeface="Symbol" panose="05050102010706020507" pitchFamily="18" charset="2"/>
              <a:buChar char=""/>
            </a:pPr>
            <a:r>
              <a:rPr lang="en-US" sz="1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ts weighing 10 to &lt; 25 kg should receive 50 mg SC once weekly</a:t>
            </a:r>
          </a:p>
          <a:p>
            <a:pPr lvl="1" indent="-342900">
              <a:lnSpc>
                <a:spcPct val="120000"/>
              </a:lnSpc>
              <a:spcBef>
                <a:spcPts val="300"/>
              </a:spcBef>
              <a:spcAft>
                <a:spcPts val="300"/>
              </a:spcAft>
              <a:buFont typeface="Symbol" panose="05050102010706020507" pitchFamily="18" charset="2"/>
              <a:buChar char=""/>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Pts weighing 25 to &lt; 50 kg should receive 87.5 mg SC weekly</a:t>
            </a:r>
          </a:p>
          <a:p>
            <a:pPr lvl="1" indent="-342900">
              <a:lnSpc>
                <a:spcPct val="120000"/>
              </a:lnSpc>
              <a:spcBef>
                <a:spcPts val="300"/>
              </a:spcBef>
              <a:spcAft>
                <a:spcPts val="300"/>
              </a:spcAft>
              <a:buFont typeface="Symbol" panose="05050102010706020507" pitchFamily="18" charset="2"/>
              <a:buChar char=""/>
            </a:pPr>
            <a:r>
              <a:rPr lang="en-US" sz="1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ts weighing ≥ 50 kg should receive 125 mg SC weekly</a:t>
            </a:r>
          </a:p>
          <a:p>
            <a:pPr>
              <a:lnSpc>
                <a:spcPct val="120000"/>
              </a:lnSpc>
              <a:spcBef>
                <a:spcPts val="300"/>
              </a:spcBef>
              <a:spcAft>
                <a:spcPts val="300"/>
              </a:spcAft>
              <a:buFont typeface="Symbol" panose="05050102010706020507" pitchFamily="18" charset="2"/>
              <a:buChar char=""/>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Pt or caregiver may administer if determined appropriate by the Health Care Practitioner.  </a:t>
            </a:r>
            <a:endParaRPr lang="en-US" sz="16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2620534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7630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has approved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ustekinumab-auub</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Wezlana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as an interchangeable biosimilar to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ustekinumab</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(Stelara). </a:t>
            </a:r>
          </a:p>
          <a:p>
            <a:pPr marL="342900" marR="0" lvl="0" indent="-342900">
              <a:lnSpc>
                <a:spcPct val="120000"/>
              </a:lnSpc>
              <a:spcBef>
                <a:spcPts val="300"/>
              </a:spcBef>
              <a:spcAft>
                <a:spcPts val="300"/>
              </a:spcAft>
              <a:buFont typeface="Symbol" panose="05050102010706020507" pitchFamily="18" charset="2"/>
              <a:buChar char=""/>
            </a:pP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Wezlana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is a human interleukin-12 and -23 antagonist approved for adults with mod to severe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PsO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who are candidates for phototherapy or systemic treatment, active PsA, moderate to severely active CD &amp; moderate to severely active UC.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Also approved for peds ≥ 6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with either mod to severe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PsO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who are candidates for phototherapy or systemic treatment, or with active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PsA.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Dosing is weight-based and varies by age, weight, &amp; indication; see labeling for details.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It is recommended that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Wezlana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be administered by an HCP for peds pts.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4123805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7630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Yuflyma</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(adalimumab-</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aaty</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PI updated to include new indication of treatment of non-infectious intermediate, posterior, and panuveitis in adults.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Recommended dosage is 80 mg SC initial dose followed by 40 mg SC every other week starting 1 week after initial dose. </a:t>
            </a: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19323940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7630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has approved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ustekinumab-aekn</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Selarsdi</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as a biosimilar to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ustekinumab</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(Stelara).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It is an IL-12 and IL-23 antagonist indicated for treatment of pediatric patients ≥ 6 years of age and adults with </a:t>
            </a:r>
          </a:p>
          <a:p>
            <a:pPr lvl="1" indent="-342900">
              <a:lnSpc>
                <a:spcPct val="120000"/>
              </a:lnSpc>
              <a:spcBef>
                <a:spcPts val="300"/>
              </a:spcBef>
              <a:spcAft>
                <a:spcPts val="300"/>
              </a:spcAft>
              <a:buFont typeface="Symbol" panose="05050102010706020507" pitchFamily="18" charset="2"/>
              <a:buChar char=""/>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Moderate to severe plaque psoriasis who are candidates for phototherapy or systemic therapy </a:t>
            </a:r>
          </a:p>
          <a:p>
            <a:pPr lvl="1" indent="-342900">
              <a:lnSpc>
                <a:spcPct val="120000"/>
              </a:lnSpc>
              <a:spcBef>
                <a:spcPts val="300"/>
              </a:spcBef>
              <a:spcAft>
                <a:spcPts val="300"/>
              </a:spcAft>
              <a:buFont typeface="Symbol" panose="05050102010706020507" pitchFamily="18" charset="2"/>
              <a:buChar char=""/>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Active psoriatic arthritis.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Will be supplied as a 45 mg/0.5 mL or 90 mg/mL solution in a single-dose prefilled syringe for SC injection.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Dosing is dependent on the patient's age (peds or adult), indicated use (psoriasis or psoriatic arthritis), and pt's body weight.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3997683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7630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Hyrimoz</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(adalimumab-</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adaz</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has been granted interchangeability status to Humira.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4058036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7630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Cyltezo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is approved as an interchangeable biosimilar to Humira.</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FDA has approved a new high-concentration formulation of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Cyltezo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(100 mg/mL) in a 40 mg/0.4 mL prefilled syringe and 40 mg/0.4 mL prefilled autoinjector.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Already approved in low-concentration formulation (50 mg/mL) also in a prefilled pen and prefilled syringe (both 40 mg/0.8 mL). </a:t>
            </a: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39946101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8392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has approved a 100 mg/mL single-dose PFS presentation of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Omvoh</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mirikizumab-mrkz</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 full maintenance dose requires 2 prefilled syringes.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Pts may self-inject after training in SC technique. Injection sites include the abdomen, thigh, &amp; back of upper arm, and injection sites should be rotated. </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38045174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714500" y="0"/>
            <a:ext cx="6286500" cy="781050"/>
          </a:xfrm>
        </p:spPr>
        <p:txBody>
          <a:bodyPr/>
          <a:lstStyle/>
          <a:p>
            <a:r>
              <a:rPr lang="en-US" altLang="en-US" dirty="0">
                <a:solidFill>
                  <a:schemeClr val="bg1"/>
                </a:solidFill>
              </a:rPr>
              <a:t>Cytokine/CAM Agents</a:t>
            </a:r>
            <a:endParaRPr lang="en-US" altLang="en-US" dirty="0"/>
          </a:p>
        </p:txBody>
      </p:sp>
      <p:sp>
        <p:nvSpPr>
          <p:cNvPr id="29699" name="Content Placeholder 2"/>
          <p:cNvSpPr>
            <a:spLocks noGrp="1"/>
          </p:cNvSpPr>
          <p:nvPr>
            <p:ph idx="1"/>
          </p:nvPr>
        </p:nvSpPr>
        <p:spPr>
          <a:xfrm>
            <a:off x="152400" y="646555"/>
            <a:ext cx="8839200" cy="4058795"/>
          </a:xfrm>
        </p:spPr>
        <p:txBody>
          <a:bodyPr/>
          <a:lstStyle/>
          <a:p>
            <a:pPr>
              <a:buNone/>
            </a:pPr>
            <a:r>
              <a:rPr lang="en-US" b="1" i="1" dirty="0"/>
              <a:t>Product Updates:</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FDA approved Otezla (apremilast) for treatment of peds 6 to 17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weighing ≥ 20 kg with mod to severe plaque psoriasis who are candidates for phototherapy or systemic therapy. Otezla was previously only approved for </a:t>
            </a:r>
            <a:r>
              <a:rPr lang="en-US" sz="18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tx</a:t>
            </a: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of plaque psoriasis in adults.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Recommended dosage for peds is weight-based, and titration is recommended to reduce GI symptoms (see labeling for peds titration dosing).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Dosage adjustments are required in pts with severe renal impairment. </a:t>
            </a:r>
          </a:p>
          <a:p>
            <a:pPr marL="342900" marR="0" lvl="0" indent="-342900">
              <a:lnSpc>
                <a:spcPct val="120000"/>
              </a:lnSpc>
              <a:spcBef>
                <a:spcPts val="300"/>
              </a:spcBef>
              <a:spcAft>
                <a:spcPts val="300"/>
              </a:spcAft>
              <a:buFont typeface="Symbol" panose="05050102010706020507" pitchFamily="18" charset="2"/>
              <a:buChar char=""/>
            </a:pPr>
            <a:r>
              <a:rPr lang="en-US" sz="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Decreases in body weight were seen in some peds pts on Otezla therapy; height &amp; weight should be closely monitored.</a:t>
            </a:r>
            <a:endParaRPr lang="en-US" sz="18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43D1758-8F01-0863-CA46-F837093E53D0}"/>
              </a:ext>
            </a:extLst>
          </p:cNvPr>
          <p:cNvSpPr txBox="1">
            <a:spLocks/>
          </p:cNvSpPr>
          <p:nvPr/>
        </p:nvSpPr>
        <p:spPr>
          <a:xfrm>
            <a:off x="457200" y="135639"/>
            <a:ext cx="8229600" cy="857250"/>
          </a:xfrm>
          <a:prstGeom prst="rect">
            <a:avLst/>
          </a:prstGeom>
        </p:spPr>
        <p:txBody>
          <a:bodyPr anchor="ctr">
            <a:noAutofit/>
          </a:bodyPr>
          <a:lstStyle>
            <a:lvl1pPr algn="ctr" defTabSz="914400" rtl="0" eaLnBrk="1" latinLnBrk="0" hangingPunct="1">
              <a:lnSpc>
                <a:spcPts val="3000"/>
              </a:lnSpc>
              <a:spcBef>
                <a:spcPct val="0"/>
              </a:spcBef>
              <a:spcAft>
                <a:spcPts val="0"/>
              </a:spcAft>
              <a:buNone/>
              <a:defRPr sz="3000" kern="1200">
                <a:solidFill>
                  <a:schemeClr val="accent3"/>
                </a:solidFill>
                <a:latin typeface="+mj-lt"/>
                <a:ea typeface="+mj-ea"/>
                <a:cs typeface="+mj-cs"/>
              </a:defRPr>
            </a:lvl1pPr>
          </a:lstStyle>
          <a:p>
            <a:r>
              <a:rPr lang="en-US" altLang="en-US" dirty="0"/>
              <a:t>Cytokine and CAM Antagonists</a:t>
            </a:r>
            <a:endParaRPr lang="en-US" dirty="0"/>
          </a:p>
        </p:txBody>
      </p:sp>
    </p:spTree>
    <p:extLst>
      <p:ext uri="{BB962C8B-B14F-4D97-AF65-F5344CB8AC3E}">
        <p14:creationId xmlns:p14="http://schemas.microsoft.com/office/powerpoint/2010/main" val="2569537148"/>
      </p:ext>
    </p:extLst>
  </p:cSld>
  <p:clrMapOvr>
    <a:masterClrMapping/>
  </p:clrMapOvr>
</p:sld>
</file>

<file path=ppt/theme/theme1.xml><?xml version="1.0" encoding="utf-8"?>
<a:theme xmlns:a="http://schemas.openxmlformats.org/drawingml/2006/main" name="2020 PowerPoint template">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4" ma:contentTypeDescription="Create a new document." ma:contentTypeScope="" ma:versionID="9beb02de1ec0286997363a243aa76a86">
  <xsd:schema xmlns:xsd="http://www.w3.org/2001/XMLSchema" xmlns:xs="http://www.w3.org/2001/XMLSchema" xmlns:p="http://schemas.microsoft.com/office/2006/metadata/properties" xmlns:ns2="5539627f-a073-49ae-920d-28f8649be131" targetNamespace="http://schemas.microsoft.com/office/2006/metadata/properties" ma:root="true" ma:fieldsID="d94490730e51198b7cb11b4460a3ff3c" ns2:_="">
    <xsd:import namespace="5539627f-a073-49ae-920d-28f8649be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777369-B868-47FD-9631-145D621CF197}">
  <ds:schemaRefs>
    <ds:schemaRef ds:uri="http://schemas.microsoft.com/sharepoint/v3/contenttype/forms"/>
  </ds:schemaRefs>
</ds:datastoreItem>
</file>

<file path=customXml/itemProps2.xml><?xml version="1.0" encoding="utf-8"?>
<ds:datastoreItem xmlns:ds="http://schemas.openxmlformats.org/officeDocument/2006/customXml" ds:itemID="{C3F533DF-7930-498B-938E-4E94D189A24F}">
  <ds:schemaRefs>
    <ds:schemaRef ds:uri="5539627f-a073-49ae-920d-28f8649be1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F51F9F-23F6-4261-81B8-9E42E0265596}">
  <ds:schemaRefs>
    <ds:schemaRef ds:uri="http://purl.org/dc/elements/1.1/"/>
    <ds:schemaRef ds:uri="5539627f-a073-49ae-920d-28f8649be13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34c95ba7-5ec6-4527-bc5e-b33b58104992}" enabled="0" method="" siteId="{34c95ba7-5ec6-4527-bc5e-b33b58104992}" removed="1"/>
</clbl:labelList>
</file>

<file path=docProps/app.xml><?xml version="1.0" encoding="utf-8"?>
<Properties xmlns="http://schemas.openxmlformats.org/officeDocument/2006/extended-properties" xmlns:vt="http://schemas.openxmlformats.org/officeDocument/2006/docPropsVTypes">
  <Template/>
  <TotalTime>12498</TotalTime>
  <Words>27870</Words>
  <Application>Microsoft Office PowerPoint</Application>
  <PresentationFormat>On-screen Show (16:9)</PresentationFormat>
  <Paragraphs>3360</Paragraphs>
  <Slides>252</Slides>
  <Notes>98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252</vt:i4>
      </vt:variant>
    </vt:vector>
  </HeadingPairs>
  <TitlesOfParts>
    <vt:vector size="264" baseType="lpstr">
      <vt:lpstr>Aptos</vt:lpstr>
      <vt:lpstr>Arial</vt:lpstr>
      <vt:lpstr>Calibri</vt:lpstr>
      <vt:lpstr>Century</vt:lpstr>
      <vt:lpstr>CIDFont+F4</vt:lpstr>
      <vt:lpstr>Courier New</vt:lpstr>
      <vt:lpstr>Roboto</vt:lpstr>
      <vt:lpstr>Symbol</vt:lpstr>
      <vt:lpstr>Times New Roman</vt:lpstr>
      <vt:lpstr>Tw Cen MT</vt:lpstr>
      <vt:lpstr>Wingdings</vt:lpstr>
      <vt:lpstr>2020 PowerPoint template</vt:lpstr>
      <vt:lpstr>PowerPoint Presentation</vt:lpstr>
      <vt:lpstr>P&amp;T Agenda</vt:lpstr>
      <vt:lpstr>Welcome and Introductions</vt:lpstr>
      <vt:lpstr>Magellan/Prime Drug Class Reviews</vt:lpstr>
      <vt:lpstr>Magellan Class Reviews</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Antibiotics, Inhaled</vt:lpstr>
      <vt:lpstr>Antibiotics, Inhaled</vt:lpstr>
      <vt:lpstr>Antibiotics, Inhaled</vt:lpstr>
      <vt:lpstr>Antibiotics, Inhaled</vt:lpstr>
      <vt:lpstr>Antibiotics, Inhaled</vt:lpstr>
      <vt:lpstr>Antimigraine Agents, CGRP</vt:lpstr>
      <vt:lpstr>Antimigraine Agents, CGRP</vt:lpstr>
      <vt:lpstr>Antimigraine Agents, CGRP</vt:lpstr>
      <vt:lpstr>Antimigraine Agents, CGRP</vt:lpstr>
      <vt:lpstr>Antimigraine Agents, CGRP</vt:lpstr>
      <vt:lpstr>Antimigraine Agents, CGRP</vt:lpstr>
      <vt:lpstr>Antimigraine Agents, CGRP</vt:lpstr>
      <vt:lpstr>Antimigraine Agents, CGRP</vt:lpstr>
      <vt:lpstr>Antimigraine Agents, CGRP</vt:lpstr>
      <vt:lpstr>Antipsychotics</vt:lpstr>
      <vt:lpstr>Antipsychotics</vt:lpstr>
      <vt:lpstr>Antipsychotics</vt:lpstr>
      <vt:lpstr>Antipsychotics</vt:lpstr>
      <vt:lpstr>Antipsychotics Atypical Long-Acting Injectable </vt:lpstr>
      <vt:lpstr>Antipsychotics, Atypical Long-Acting Injectable</vt:lpstr>
      <vt:lpstr>Antipsychotics, Atypical Long-Acting Injectable</vt:lpstr>
      <vt:lpstr>Antipsychotics, Atypical Long-Acting Injectable</vt:lpstr>
      <vt:lpstr>Antipsychotics, Atypical Long-Acting Injectable</vt:lpstr>
      <vt:lpstr>Antipsychotics, Atypical Long-Acting Injectable</vt:lpstr>
      <vt:lpstr>Antipsychotics, Atypical Long-Acting Injectable</vt:lpstr>
      <vt:lpstr>Antipsychotics, Atypical Long-Acting Injectable</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COPD Agents</vt:lpstr>
      <vt:lpstr>COPD Agents</vt:lpstr>
      <vt:lpstr>COPD Agents</vt:lpstr>
      <vt:lpstr>COPD Agents</vt:lpstr>
      <vt:lpstr>COPD Agents</vt:lpstr>
      <vt:lpstr>COPD Agents</vt:lpstr>
      <vt:lpstr>COPD Agents</vt:lpstr>
      <vt:lpstr>COPD Agents</vt:lpstr>
      <vt:lpstr>COPD Agents</vt:lpstr>
      <vt:lpstr>COPD Agents</vt:lpstr>
      <vt:lpstr>COPD Agents</vt:lpstr>
      <vt:lpstr>Cytokine and CAM Antagonists </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Cytokine/CAM Agents</vt:lpstr>
      <vt:lpstr>  Glucagon Agents </vt:lpstr>
      <vt:lpstr>Glucagon Agents</vt:lpstr>
      <vt:lpstr>Glucagon Agents</vt:lpstr>
      <vt:lpstr>Glucagon Agents</vt:lpstr>
      <vt:lpstr>Glucagon Agents</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Cytokine/CAM Agents</vt:lpstr>
      <vt:lpstr>Cytokine/CAM Agents</vt:lpstr>
      <vt:lpstr>Growth Hormone</vt:lpstr>
      <vt:lpstr>Growth Hormone</vt:lpstr>
      <vt:lpstr>Growth Hormone</vt:lpstr>
      <vt:lpstr>Growth Hormone</vt:lpstr>
      <vt:lpstr>Growth Hormone</vt:lpstr>
      <vt:lpstr>Growth Hormone</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Guidelines- Diabetes Mellitus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Immunologics  (Immunomodulators, Atopic Dermatitis and Immunomodulators, Asthma) </vt:lpstr>
      <vt:lpstr>Immunomodulators, Atopic Dermatitis</vt:lpstr>
      <vt:lpstr>Immunomodulators, Atopic Dermatitis</vt:lpstr>
      <vt:lpstr>Immunomodulators, Atopic Dermatitis</vt:lpstr>
      <vt:lpstr>Immunomodulators, Atopic Dermatitis</vt:lpstr>
      <vt:lpstr>Immunomodulators, Atopic Dermatitis</vt:lpstr>
      <vt:lpstr>Immunomodulators, Atopic Dermatitis</vt:lpstr>
      <vt:lpstr>Immunomodulators, Atopic Dermatitis</vt:lpstr>
      <vt:lpstr>Immunomodulators, Atopic Dermatitis</vt:lpstr>
      <vt:lpstr>Immunomodulators, Atopic Dermatitis</vt:lpstr>
      <vt:lpstr>Immunomodulators, Asthma</vt:lpstr>
      <vt:lpstr>Immunomodulators, Asthma</vt:lpstr>
      <vt:lpstr>Immunomodulators, Asthma</vt:lpstr>
      <vt:lpstr>Immunomodulators, Asthma</vt:lpstr>
      <vt:lpstr>Immunomodulators, Asthma</vt:lpstr>
      <vt:lpstr>Immunomodulators, Asthma</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Use Disorder Treatments</vt:lpstr>
      <vt:lpstr>Opioid Use Disorder Treatments</vt:lpstr>
      <vt:lpstr>Opioid Use Disorder Treatments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New Drug Reviews</vt:lpstr>
      <vt:lpstr>Agamree (vamorolone)</vt:lpstr>
      <vt:lpstr>Agamree (vamorolone)</vt:lpstr>
      <vt:lpstr>Agamree (vamorolone)</vt:lpstr>
      <vt:lpstr>Fabhalta (iptacopan)</vt:lpstr>
      <vt:lpstr>Fabhalta (iptacopan)</vt:lpstr>
      <vt:lpstr>Fabhalta (iptacopan)</vt:lpstr>
      <vt:lpstr>Litfulo (ritlecitinib)</vt:lpstr>
      <vt:lpstr>Litfulo (ritlecitinib)</vt:lpstr>
      <vt:lpstr>Litfulo (ritlecitinib)</vt:lpstr>
      <vt:lpstr>Litfulo (ritlecitinib)</vt:lpstr>
      <vt:lpstr>Rezdiffra (Resmetirom)</vt:lpstr>
      <vt:lpstr>Rezdiffra (Resmetirom)</vt:lpstr>
      <vt:lpstr>Rezdiffra (Resmetirom)</vt:lpstr>
      <vt:lpstr>Rezdiffra (Resmetirom)</vt:lpstr>
      <vt:lpstr>Rivfloza (Nedosiran)</vt:lpstr>
      <vt:lpstr>Rivfloza (Nedosiran)</vt:lpstr>
      <vt:lpstr>Spevigo (Spesolimab)</vt:lpstr>
      <vt:lpstr>Spevigo (Spesolimab)</vt:lpstr>
      <vt:lpstr>Spevigo (Spesolimab)</vt:lpstr>
      <vt:lpstr>Spevigo (Spesolimab)</vt:lpstr>
      <vt:lpstr>Wainua (Eplontersen)</vt:lpstr>
      <vt:lpstr>Wainua (Eplontersen)</vt:lpstr>
      <vt:lpstr>Wainua (Eplontersen)</vt:lpstr>
      <vt:lpstr>Wainua (Eplontersen)</vt:lpstr>
      <vt:lpstr>Zilbrysq (Zilucoplan)</vt:lpstr>
      <vt:lpstr>Zilbrysq (Zilucoplan)</vt:lpstr>
      <vt:lpstr>Zilbrysq (Zilucoplan)</vt:lpstr>
      <vt:lpstr>Zilbrysq (Zilucoplan)</vt:lpstr>
      <vt:lpstr>Zilbrysq (Zilucoplan)</vt:lpstr>
      <vt:lpstr>Executive Session</vt:lpstr>
      <vt:lpstr>Public Therapeutic Class Votes</vt:lpstr>
      <vt:lpstr>Meeting Adjournment</vt:lpstr>
    </vt:vector>
  </TitlesOfParts>
  <Company>Arizona 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Douiki, Hind</dc:creator>
  <cp:lastModifiedBy>Davis, Robin</cp:lastModifiedBy>
  <cp:revision>43</cp:revision>
  <dcterms:created xsi:type="dcterms:W3CDTF">2021-05-15T17:27:35Z</dcterms:created>
  <dcterms:modified xsi:type="dcterms:W3CDTF">2024-06-18T00:19:32Z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2021-05-15T17:50:27Z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bc43a45b-c217-4c87-8df9-bd9c4b274b53</vt:lpwstr>
  </property>
  <property fmtid="{D5CDD505-2E9C-101B-9397-08002B2CF9AE}" pid="8" name="MSIP_Label_8be07fcc-3295-428b-88ad-2394f5c2a736_ContentBits">
    <vt:lpwstr>0</vt:lpwstr>
  </property>
  <property fmtid="{D5CDD505-2E9C-101B-9397-08002B2CF9AE}" pid="9" name="ContentTypeId">
    <vt:lpwstr>0x010100F11CB2E9DD614A43A66932E7A29982D5</vt:lpwstr>
  </property>
</Properties>
</file>